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4671" autoAdjust="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429:DATA 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12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Khan</a:t>
            </a:r>
          </a:p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 osamaahmedkhan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Jul 11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/>
              <a:t>PRISM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lvl="1"/>
            <a:r>
              <a:rPr lang="en-US" b="1" dirty="0" smtClean="0"/>
              <a:t>Rule Set</a:t>
            </a:r>
            <a:endParaRPr lang="en-US" b="1" dirty="0" smtClean="0"/>
          </a:p>
        </p:txBody>
      </p:sp>
      <p:sp>
        <p:nvSpPr>
          <p:cNvPr id="6" name="Freeform 5"/>
          <p:cNvSpPr/>
          <p:nvPr/>
        </p:nvSpPr>
        <p:spPr>
          <a:xfrm>
            <a:off x="2286000" y="2651940"/>
            <a:ext cx="449580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?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recommendation = hard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62000" y="3200400"/>
            <a:ext cx="8382000" cy="914400"/>
            <a:chOff x="3124079" y="4008600"/>
            <a:chExt cx="5334121" cy="914400"/>
          </a:xfrm>
          <a:solidFill>
            <a:schemeClr val="bg2">
              <a:lumMod val="90000"/>
            </a:schemeClr>
          </a:solidFill>
        </p:grpSpPr>
        <p:sp>
          <p:nvSpPr>
            <p:cNvPr id="32" name="Freeform 31"/>
            <p:cNvSpPr/>
            <p:nvPr/>
          </p:nvSpPr>
          <p:spPr>
            <a:xfrm>
              <a:off x="3124079" y="4008600"/>
              <a:ext cx="533412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astigmatism 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yes and tear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production rate = normal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hard</a:t>
              </a: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3124079" y="4008600"/>
              <a:ext cx="533412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3124079" y="4923000"/>
              <a:ext cx="533412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3124079" y="4008600"/>
              <a:ext cx="0" cy="9144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8458200" y="4008600"/>
              <a:ext cx="0" cy="9144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2000" y="4953000"/>
            <a:ext cx="8382000" cy="914400"/>
            <a:chOff x="1440000" y="1980000"/>
            <a:chExt cx="4343400" cy="639720"/>
          </a:xfrm>
          <a:solidFill>
            <a:schemeClr val="bg2">
              <a:lumMod val="90000"/>
            </a:schemeClr>
          </a:solidFill>
        </p:grpSpPr>
        <p:sp>
          <p:nvSpPr>
            <p:cNvPr id="38" name="Freeform 37"/>
            <p:cNvSpPr/>
            <p:nvPr/>
          </p:nvSpPr>
          <p:spPr>
            <a:xfrm>
              <a:off x="1440000" y="1980000"/>
              <a:ext cx="434340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hangingPunct="0">
                <a:spcBef>
                  <a:spcPts val="448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astigmatism = yes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</a:t>
              </a:r>
              <a:r>
                <a:rPr lang="en-US" b="1" dirty="0" smtClean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spectacle prescription = myope</a:t>
              </a:r>
              <a:endParaRPr lang="en-US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lvl="0" hangingPunct="0">
                <a:spcBef>
                  <a:spcPts val="448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recommendation = hard</a:t>
              </a: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1440000" y="198000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1440000" y="261972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1440000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5783399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000" y="5943600"/>
            <a:ext cx="8382000" cy="914400"/>
            <a:chOff x="3124079" y="4008600"/>
            <a:chExt cx="5334121" cy="914400"/>
          </a:xfrm>
          <a:solidFill>
            <a:schemeClr val="bg2">
              <a:lumMod val="90000"/>
            </a:schemeClr>
          </a:solidFill>
        </p:grpSpPr>
        <p:sp>
          <p:nvSpPr>
            <p:cNvPr id="44" name="Freeform 43"/>
            <p:cNvSpPr/>
            <p:nvPr/>
          </p:nvSpPr>
          <p:spPr>
            <a:xfrm>
              <a:off x="3124079" y="4008600"/>
              <a:ext cx="533412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astigmatism 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yes and tear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production rate = normal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hard</a:t>
              </a: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3124079" y="4008600"/>
              <a:ext cx="533412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3124079" y="4923000"/>
              <a:ext cx="5334121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3124079" y="4008600"/>
              <a:ext cx="0" cy="9144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8458200" y="4008600"/>
              <a:ext cx="0" cy="91440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/>
              <a:t>PRISM</a:t>
            </a:r>
            <a:endParaRPr lang="en-US" b="1" dirty="0" smtClean="0"/>
          </a:p>
        </p:txBody>
      </p:sp>
      <p:sp>
        <p:nvSpPr>
          <p:cNvPr id="6" name="Freeform 5"/>
          <p:cNvSpPr/>
          <p:nvPr/>
        </p:nvSpPr>
        <p:spPr>
          <a:xfrm>
            <a:off x="2286000" y="2651940"/>
            <a:ext cx="449580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?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recommendation =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soft</a:t>
            </a:r>
            <a:endParaRPr lang="en-US" sz="18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286000" y="3337740"/>
            <a:ext cx="449580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?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recommendation = </a:t>
            </a:r>
            <a:r>
              <a:rPr lang="en-US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none</a:t>
            </a:r>
            <a:endParaRPr lang="en-US" sz="18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53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 smtClean="0"/>
              <a:t>PRISM</a:t>
            </a:r>
          </a:p>
          <a:p>
            <a:pPr lvl="1"/>
            <a:r>
              <a:rPr lang="en-US" b="1" dirty="0" smtClean="0"/>
              <a:t>Pseudocode</a:t>
            </a:r>
            <a:endParaRPr lang="en-US" b="1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55994" y="3008280"/>
            <a:ext cx="8311806" cy="2859120"/>
            <a:chOff x="838080" y="1288800"/>
            <a:chExt cx="7696440" cy="2859120"/>
          </a:xfrm>
          <a:solidFill>
            <a:schemeClr val="bg2">
              <a:lumMod val="9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838080" y="1288800"/>
              <a:ext cx="7696440" cy="285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For each class 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Initialize E to the instance set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While E contains instances in class 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Create a rule R with an empty left-hand side that predicts class 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Until R is perfect (or there are no more attributes to use) do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  For each attribute A not mentioned in R, and each value v,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    Consider adding the condition A = v to the left-hand side of 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    Select A and v to maximize the accuracy p/t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      (break ties by choosing the condition with the largest p)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  Add A = v to 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    Remove the instances covered by R from E</a:t>
              </a: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838080" y="1288800"/>
              <a:ext cx="769644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838080" y="4147920"/>
              <a:ext cx="769644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838080" y="1288800"/>
              <a:ext cx="0" cy="28591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8534520" y="1288800"/>
              <a:ext cx="0" cy="28591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5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Instance Space</a:t>
            </a:r>
          </a:p>
          <a:p>
            <a:pPr lvl="1"/>
            <a:r>
              <a:rPr lang="en-US" dirty="0" smtClean="0"/>
              <a:t>New rule restricts its </a:t>
            </a:r>
            <a:r>
              <a:rPr lang="en-US" b="1" dirty="0" smtClean="0"/>
              <a:t>Coverage</a:t>
            </a:r>
          </a:p>
          <a:p>
            <a:pPr lvl="1"/>
            <a:r>
              <a:rPr lang="en-US" b="1" dirty="0" smtClean="0"/>
              <a:t>Include</a:t>
            </a:r>
            <a:r>
              <a:rPr lang="en-US" dirty="0" smtClean="0"/>
              <a:t> as many instances of the desired Class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487952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8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 smtClean="0"/>
              <a:t>PRISM</a:t>
            </a:r>
            <a:r>
              <a:rPr lang="en-US" dirty="0" smtClean="0"/>
              <a:t>: </a:t>
            </a:r>
            <a:r>
              <a:rPr lang="en-US" b="1" dirty="0" smtClean="0"/>
              <a:t>A Simple Covering Algorithm</a:t>
            </a:r>
          </a:p>
          <a:p>
            <a:pPr lvl="1"/>
            <a:r>
              <a:rPr lang="en-US" b="1" dirty="0" smtClean="0"/>
              <a:t>Attribute-Value</a:t>
            </a:r>
            <a:r>
              <a:rPr lang="en-US" dirty="0" smtClean="0"/>
              <a:t> pair selection for maximum </a:t>
            </a:r>
            <a:r>
              <a:rPr lang="en-US" b="1" dirty="0" smtClean="0"/>
              <a:t>Accuracy</a:t>
            </a:r>
          </a:p>
          <a:p>
            <a:pPr lvl="1"/>
            <a:r>
              <a:rPr lang="en-US" dirty="0" smtClean="0"/>
              <a:t>Create Rules that </a:t>
            </a:r>
            <a:r>
              <a:rPr lang="en-US" b="1" dirty="0" smtClean="0"/>
              <a:t>cover</a:t>
            </a:r>
            <a:r>
              <a:rPr lang="en-US" dirty="0" smtClean="0"/>
              <a:t> each </a:t>
            </a:r>
            <a:r>
              <a:rPr lang="en-US" b="1" dirty="0" smtClean="0"/>
              <a:t>Class</a:t>
            </a:r>
          </a:p>
          <a:p>
            <a:pPr lvl="1"/>
            <a:r>
              <a:rPr lang="en-US" dirty="0" smtClean="0"/>
              <a:t>Creates </a:t>
            </a:r>
            <a:r>
              <a:rPr lang="en-US" b="1" dirty="0" smtClean="0"/>
              <a:t>Correct</a:t>
            </a:r>
            <a:r>
              <a:rPr lang="en-US" dirty="0" smtClean="0"/>
              <a:t> or </a:t>
            </a:r>
            <a:r>
              <a:rPr lang="en-US" b="1" dirty="0" smtClean="0"/>
              <a:t>Perfect</a:t>
            </a:r>
            <a:r>
              <a:rPr lang="en-US" dirty="0" smtClean="0"/>
              <a:t> Rules (Accuracy = 100%)</a:t>
            </a:r>
          </a:p>
          <a:p>
            <a:pPr lvl="1"/>
            <a:r>
              <a:rPr lang="en-US" b="1" dirty="0" smtClean="0"/>
              <a:t>Separate-and-Conquer</a:t>
            </a:r>
            <a:r>
              <a:rPr lang="en-US" dirty="0" smtClean="0"/>
              <a:t> approach</a:t>
            </a:r>
          </a:p>
          <a:p>
            <a:pPr lvl="2"/>
            <a:r>
              <a:rPr lang="en-US" b="1" dirty="0" smtClean="0"/>
              <a:t>Separates</a:t>
            </a:r>
            <a:r>
              <a:rPr lang="en-US" dirty="0" smtClean="0"/>
              <a:t> instead of </a:t>
            </a:r>
            <a:r>
              <a:rPr lang="en-US" b="1" dirty="0" smtClean="0"/>
              <a:t>Divide</a:t>
            </a:r>
          </a:p>
          <a:p>
            <a:pPr lvl="2"/>
            <a:r>
              <a:rPr lang="en-US" b="1" dirty="0" smtClean="0"/>
              <a:t>Separate Step</a:t>
            </a:r>
            <a:r>
              <a:rPr lang="en-US" dirty="0" smtClean="0"/>
              <a:t> Increases </a:t>
            </a:r>
            <a:r>
              <a:rPr lang="en-US" b="1" dirty="0" smtClean="0"/>
              <a:t>Efficiency</a:t>
            </a:r>
            <a:r>
              <a:rPr lang="en-US" dirty="0" smtClean="0"/>
              <a:t> of approach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374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/>
              <a:t>PRISM</a:t>
            </a:r>
            <a:endParaRPr lang="en-US" b="1" dirty="0" smtClean="0"/>
          </a:p>
          <a:p>
            <a:pPr lvl="1"/>
            <a:r>
              <a:rPr lang="en-US" b="1" dirty="0" smtClean="0"/>
              <a:t>Contact Lenses Problem</a:t>
            </a:r>
            <a:endParaRPr lang="en-US" b="1" dirty="0" smtClean="0"/>
          </a:p>
        </p:txBody>
      </p:sp>
      <p:sp>
        <p:nvSpPr>
          <p:cNvPr id="6" name="Freeform 5"/>
          <p:cNvSpPr/>
          <p:nvPr/>
        </p:nvSpPr>
        <p:spPr>
          <a:xfrm>
            <a:off x="2286000" y="2956740"/>
            <a:ext cx="449580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?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recommendation = hard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95400" y="3495719"/>
            <a:ext cx="6629400" cy="3286081"/>
            <a:chOff x="1828800" y="2962439"/>
            <a:chExt cx="6629400" cy="3286081"/>
          </a:xfrm>
          <a:solidFill>
            <a:schemeClr val="bg2">
              <a:lumMod val="90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7483320" y="5883480"/>
              <a:ext cx="974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4/12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828800" y="5883480"/>
              <a:ext cx="5654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ear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production rate =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ormal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483320" y="5518080"/>
              <a:ext cx="97488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0/12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828800" y="5518080"/>
              <a:ext cx="565452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ear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production rate 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reduced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483320" y="5153040"/>
              <a:ext cx="974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4/12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28800" y="5153040"/>
              <a:ext cx="5654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stigmatism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yes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483320" y="4788000"/>
              <a:ext cx="974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0/12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28800" y="4788000"/>
              <a:ext cx="5654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stigmatism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no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483320" y="4422960"/>
              <a:ext cx="974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1/12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28800" y="4422960"/>
              <a:ext cx="5654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pectacle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prescription =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ypermetrope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83320" y="4057559"/>
              <a:ext cx="97488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3/12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828800" y="4057559"/>
              <a:ext cx="565452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pectacle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prescription =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m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yope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483320" y="3692520"/>
              <a:ext cx="974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1/8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828800" y="3692520"/>
              <a:ext cx="5654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ge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483320" y="3327479"/>
              <a:ext cx="974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1/8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28800" y="3327479"/>
              <a:ext cx="5654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ge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pre-presbyopic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483320" y="2962439"/>
              <a:ext cx="974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2/8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828800" y="2962439"/>
              <a:ext cx="56545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ge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young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1828800" y="2962439"/>
              <a:ext cx="66294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Straight Connector 26"/>
            <p:cNvSpPr/>
            <p:nvPr/>
          </p:nvSpPr>
          <p:spPr>
            <a:xfrm>
              <a:off x="1828800" y="6248520"/>
              <a:ext cx="662940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1828800" y="2962439"/>
              <a:ext cx="0" cy="3286081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8458200" y="2962439"/>
              <a:ext cx="0" cy="3286081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6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63882"/>
              </p:ext>
            </p:extLst>
          </p:nvPr>
        </p:nvGraphicFramePr>
        <p:xfrm>
          <a:off x="457200" y="3657600"/>
          <a:ext cx="8227737" cy="3148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661"/>
                <a:gridCol w="1225039"/>
                <a:gridCol w="1750056"/>
                <a:gridCol w="1128078"/>
                <a:gridCol w="1610847"/>
                <a:gridCol w="1750056"/>
              </a:tblGrid>
              <a:tr h="385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S#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Spectacle prescription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Astigmatism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Tear production rate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Recommended lenses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pre-presbyopic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pre-presbyopic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pre-presbyopic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pre-presbyopic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  <a:tr h="198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383" marR="12383" marT="12383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/>
              <a:t>PRISM</a:t>
            </a:r>
            <a:endParaRPr lang="en-US" b="1" dirty="0" smtClean="0"/>
          </a:p>
          <a:p>
            <a:endParaRPr lang="en-US" b="1" dirty="0"/>
          </a:p>
          <a:p>
            <a:pPr lvl="1"/>
            <a:r>
              <a:rPr lang="en-US" b="1" dirty="0" smtClean="0"/>
              <a:t>Accuracy</a:t>
            </a:r>
            <a:r>
              <a:rPr lang="en-US" dirty="0" smtClean="0"/>
              <a:t> = 4/12 = 33%</a:t>
            </a:r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762000" y="2514600"/>
            <a:ext cx="6705600" cy="319860"/>
            <a:chOff x="1440000" y="1980000"/>
            <a:chExt cx="4343400" cy="639720"/>
          </a:xfrm>
          <a:solidFill>
            <a:schemeClr val="bg2">
              <a:lumMod val="90000"/>
            </a:schemeClr>
          </a:solidFill>
        </p:grpSpPr>
        <p:sp>
          <p:nvSpPr>
            <p:cNvPr id="31" name="Freeform 30"/>
            <p:cNvSpPr/>
            <p:nvPr/>
          </p:nvSpPr>
          <p:spPr>
            <a:xfrm>
              <a:off x="1440000" y="1980000"/>
              <a:ext cx="434340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astigmatism = yes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recommendation = hard</a:t>
              </a: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1440000" y="198000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1440000" y="261972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1440000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5783399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5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/>
              <a:t>PRISM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2499540"/>
            <a:ext cx="7467600" cy="319860"/>
            <a:chOff x="1440000" y="1980000"/>
            <a:chExt cx="4343400" cy="639720"/>
          </a:xfrm>
          <a:solidFill>
            <a:schemeClr val="bg2">
              <a:lumMod val="90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1440000" y="1980000"/>
              <a:ext cx="434340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astigmatism = yes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? then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recommendation = hard</a:t>
              </a: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440000" y="198000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1440000" y="261972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1440000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5783399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71600" y="3540360"/>
            <a:ext cx="6324480" cy="2555640"/>
            <a:chOff x="1828800" y="3463920"/>
            <a:chExt cx="6324480" cy="2555640"/>
          </a:xfrm>
          <a:solidFill>
            <a:schemeClr val="bg2">
              <a:lumMod val="90000"/>
            </a:schemeClr>
          </a:solidFill>
        </p:grpSpPr>
        <p:sp>
          <p:nvSpPr>
            <p:cNvPr id="15" name="Freeform 14"/>
            <p:cNvSpPr/>
            <p:nvPr/>
          </p:nvSpPr>
          <p:spPr>
            <a:xfrm>
              <a:off x="7223040" y="5654520"/>
              <a:ext cx="929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4/6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28800" y="5654520"/>
              <a:ext cx="539424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ear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production rate 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normal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223040" y="5289480"/>
              <a:ext cx="929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0/6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28800" y="5289480"/>
              <a:ext cx="539424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ear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production rate 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reduced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223040" y="4924440"/>
              <a:ext cx="929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1/6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828800" y="4924440"/>
              <a:ext cx="539424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pectacle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prescription 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hypermetrope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223040" y="4559040"/>
              <a:ext cx="92988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3/6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1828800" y="4559040"/>
              <a:ext cx="539424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pectacle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prescription 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myope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223040" y="4194000"/>
              <a:ext cx="929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1/4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28800" y="4194000"/>
              <a:ext cx="539424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ge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223040" y="3828959"/>
              <a:ext cx="929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1/4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828800" y="3828959"/>
              <a:ext cx="539424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ge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pre-presbyopic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7223040" y="3463920"/>
              <a:ext cx="92988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2/4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28800" y="3463920"/>
              <a:ext cx="539424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ge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young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1828800" y="3463920"/>
              <a:ext cx="632448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1828800" y="6019560"/>
              <a:ext cx="632448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1828800" y="3463920"/>
              <a:ext cx="0" cy="255564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8153280" y="3463920"/>
              <a:ext cx="0" cy="255564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2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/>
              <a:t>PRISM</a:t>
            </a:r>
            <a:endParaRPr lang="en-US" b="1" dirty="0" smtClean="0"/>
          </a:p>
          <a:p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Accuracy</a:t>
            </a:r>
            <a:r>
              <a:rPr lang="en-US" dirty="0" smtClean="0"/>
              <a:t> = 4/6 = 66%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2514600"/>
            <a:ext cx="7620000" cy="624660"/>
            <a:chOff x="1440000" y="1980000"/>
            <a:chExt cx="4343400" cy="639720"/>
          </a:xfrm>
          <a:solidFill>
            <a:schemeClr val="bg2">
              <a:lumMod val="9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1440000" y="1980000"/>
              <a:ext cx="434340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astigmatism = yes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recommendation = hard</a:t>
              </a: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1440000" y="198000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1440000" y="261972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440000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5783399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40345"/>
              </p:ext>
            </p:extLst>
          </p:nvPr>
        </p:nvGraphicFramePr>
        <p:xfrm>
          <a:off x="120649" y="3886199"/>
          <a:ext cx="8870951" cy="2971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143"/>
                <a:gridCol w="1341312"/>
                <a:gridCol w="1916160"/>
                <a:gridCol w="1097437"/>
                <a:gridCol w="1763739"/>
                <a:gridCol w="1916160"/>
              </a:tblGrid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S#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Spectacle prescription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Astigmatism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Tear production 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Recommended lenses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young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young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hypermetrope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pre-presbyopic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pre-presbyopic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hypermetrope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presbyopic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presbyopic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hypermetrope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26" marR="8026" marT="8026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5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/>
              <a:t>PRISM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609600" y="2514600"/>
            <a:ext cx="8534400" cy="624660"/>
            <a:chOff x="1440000" y="1980000"/>
            <a:chExt cx="4343400" cy="639720"/>
          </a:xfrm>
          <a:solidFill>
            <a:schemeClr val="bg2">
              <a:lumMod val="90000"/>
            </a:schemeClr>
          </a:solidFill>
        </p:grpSpPr>
        <p:sp>
          <p:nvSpPr>
            <p:cNvPr id="33" name="Freeform 32"/>
            <p:cNvSpPr/>
            <p:nvPr/>
          </p:nvSpPr>
          <p:spPr>
            <a:xfrm>
              <a:off x="1440000" y="1980000"/>
              <a:ext cx="434340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astigmatism = yes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and ?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recommendation = hard</a:t>
              </a: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1440000" y="198000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440000" y="261972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1440000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5783399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5400" y="4041840"/>
            <a:ext cx="6553440" cy="1825560"/>
            <a:chOff x="1981080" y="3441600"/>
            <a:chExt cx="6553440" cy="1825560"/>
          </a:xfrm>
          <a:solidFill>
            <a:schemeClr val="bg2">
              <a:lumMod val="90000"/>
            </a:schemeClr>
          </a:solidFill>
        </p:grpSpPr>
        <p:sp>
          <p:nvSpPr>
            <p:cNvPr id="39" name="Freeform 38"/>
            <p:cNvSpPr/>
            <p:nvPr/>
          </p:nvSpPr>
          <p:spPr>
            <a:xfrm>
              <a:off x="7570800" y="4902120"/>
              <a:ext cx="9637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1/3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981080" y="4902120"/>
              <a:ext cx="55897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pectacle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prescription =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h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ypermetrope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7570800" y="4536720"/>
              <a:ext cx="96372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3/3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1981080" y="4536720"/>
              <a:ext cx="5589720" cy="36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pectacle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prescription 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myope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7570800" y="4171679"/>
              <a:ext cx="9637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1/2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981080" y="4171679"/>
              <a:ext cx="55897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ge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resbyopic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7570800" y="3806640"/>
              <a:ext cx="9637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1/2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981080" y="3806640"/>
              <a:ext cx="55897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ge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pre-presbyopic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570800" y="3441600"/>
              <a:ext cx="9637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2/2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981080" y="3441600"/>
              <a:ext cx="5589720" cy="365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ge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young</a:t>
              </a:r>
              <a:endPara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1981080" y="3441600"/>
              <a:ext cx="655344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1981080" y="5267159"/>
              <a:ext cx="655344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1981080" y="3441600"/>
              <a:ext cx="0" cy="1825559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>
              <a:off x="8534520" y="3441600"/>
              <a:ext cx="0" cy="1825559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16755"/>
              </p:ext>
            </p:extLst>
          </p:nvPr>
        </p:nvGraphicFramePr>
        <p:xfrm>
          <a:off x="17780" y="4572000"/>
          <a:ext cx="905002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021"/>
                <a:gridCol w="1368388"/>
                <a:gridCol w="1954840"/>
                <a:gridCol w="1119589"/>
                <a:gridCol w="1799342"/>
                <a:gridCol w="1954840"/>
              </a:tblGrid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S#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Spectacle prescription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Astigmatism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Tear production 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Recommended lenses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young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pre-presbyopic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presbyopic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myope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/>
              <a:t>PRISM</a:t>
            </a:r>
            <a:endParaRPr lang="en-US" b="1" dirty="0" smtClean="0"/>
          </a:p>
          <a:p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Accuracy</a:t>
            </a:r>
            <a:r>
              <a:rPr lang="en-US" dirty="0" smtClean="0"/>
              <a:t> = 3/3 = 100%</a:t>
            </a:r>
          </a:p>
          <a:p>
            <a:pPr lvl="1"/>
            <a:r>
              <a:rPr lang="en-US" b="1" dirty="0" smtClean="0"/>
              <a:t>Covers </a:t>
            </a:r>
            <a:r>
              <a:rPr lang="en-US" dirty="0" smtClean="0"/>
              <a:t>only 3 out of a total of 4 instances</a:t>
            </a:r>
          </a:p>
          <a:p>
            <a:pPr lvl="1"/>
            <a:r>
              <a:rPr lang="en-US" b="1" dirty="0" smtClean="0"/>
              <a:t>Remove</a:t>
            </a:r>
            <a:r>
              <a:rPr lang="en-US" dirty="0" smtClean="0"/>
              <a:t> these 3 instances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62000" y="2438400"/>
            <a:ext cx="8382000" cy="914400"/>
            <a:chOff x="1440000" y="1980000"/>
            <a:chExt cx="4343400" cy="639720"/>
          </a:xfrm>
          <a:solidFill>
            <a:schemeClr val="bg2">
              <a:lumMod val="90000"/>
            </a:schemeClr>
          </a:solidFill>
        </p:grpSpPr>
        <p:sp>
          <p:nvSpPr>
            <p:cNvPr id="7" name="Freeform 6"/>
            <p:cNvSpPr/>
            <p:nvPr/>
          </p:nvSpPr>
          <p:spPr>
            <a:xfrm>
              <a:off x="1440000" y="1980000"/>
              <a:ext cx="434340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lvl="0" hangingPunct="0">
                <a:spcBef>
                  <a:spcPts val="448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astigmatism = yes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</a:t>
              </a:r>
              <a:r>
                <a:rPr lang="en-US" b="1" dirty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</a:t>
              </a:r>
              <a:r>
                <a:rPr lang="en-US" b="1" dirty="0" smtClean="0"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spectacle prescription = myope</a:t>
              </a:r>
              <a:endParaRPr lang="en-US" b="1" dirty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lvl="0" hangingPunct="0">
                <a:spcBef>
                  <a:spcPts val="448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recommendation = hard</a:t>
              </a: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40000" y="198000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440000" y="2619720"/>
              <a:ext cx="4343399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1440000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5783399" y="1980000"/>
              <a:ext cx="0" cy="63972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0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11675</TotalTime>
  <Words>661</Words>
  <Application>Microsoft Office PowerPoint</Application>
  <PresentationFormat>On-screen Show (4:3)</PresentationFormat>
  <Paragraphs>267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Cs 429:DATA MINING  Lecture 12 </vt:lpstr>
      <vt:lpstr>Covering Algorithms: Constructing Rules</vt:lpstr>
      <vt:lpstr>Covering Algorithms: Constructing Rules</vt:lpstr>
      <vt:lpstr>Covering Algorithms: Constructing Rules</vt:lpstr>
      <vt:lpstr>Covering Algorithms: Constructing Rules</vt:lpstr>
      <vt:lpstr>Covering Algorithms: Constructing Rules</vt:lpstr>
      <vt:lpstr>Covering Algorithms: Constructing Rules</vt:lpstr>
      <vt:lpstr>Covering Algorithms: Constructing Rules</vt:lpstr>
      <vt:lpstr>Covering Algorithms: Constructing Rules</vt:lpstr>
      <vt:lpstr>Covering Algorithms: Constructing Rules</vt:lpstr>
      <vt:lpstr>Covering Algorithms: Constructing Rules</vt:lpstr>
      <vt:lpstr>Covering Algorithms: Constructing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518</cp:revision>
  <dcterms:created xsi:type="dcterms:W3CDTF">2017-06-15T02:53:23Z</dcterms:created>
  <dcterms:modified xsi:type="dcterms:W3CDTF">2017-07-11T14:27:44Z</dcterms:modified>
</cp:coreProperties>
</file>