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71" r:id="rId5"/>
    <p:sldId id="269" r:id="rId6"/>
    <p:sldId id="270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71" autoAdjust="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7/18/2017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429:DATA 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14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Jul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18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Inferring Rudimentary Rules</a:t>
            </a:r>
          </a:p>
          <a:p>
            <a:r>
              <a:rPr lang="en-US" dirty="0" smtClean="0"/>
              <a:t>Statistical Modeling</a:t>
            </a:r>
          </a:p>
          <a:p>
            <a:r>
              <a:rPr lang="en-US" dirty="0" smtClean="0"/>
              <a:t>Divide-and-Conquer: Constructing Decision Trees</a:t>
            </a:r>
          </a:p>
          <a:p>
            <a:r>
              <a:rPr lang="en-US" dirty="0" smtClean="0"/>
              <a:t>Covering Algorithms: Constructing Rules</a:t>
            </a:r>
          </a:p>
          <a:p>
            <a:r>
              <a:rPr lang="en-US" dirty="0" smtClean="0"/>
              <a:t>Mining Association Rules</a:t>
            </a:r>
          </a:p>
          <a:p>
            <a:r>
              <a:rPr lang="en-US" dirty="0" smtClean="0"/>
              <a:t>Linear Models</a:t>
            </a:r>
          </a:p>
          <a:p>
            <a:r>
              <a:rPr lang="en-US" b="1" dirty="0" smtClean="0"/>
              <a:t>Instance-Based Learning</a:t>
            </a:r>
          </a:p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6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Instance-Based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Distance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𝐸𝑢𝑐𝑙𝑖𝑑𝑒𝑎𝑛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𝐷𝑖𝑠𝑡𝑎𝑛𝑐𝑒</m:t>
                    </m:r>
                    <m:r>
                      <a:rPr lang="en-US" sz="2200" i="1" dirty="0" smtClean="0">
                        <a:latin typeface="Cambria Math"/>
                      </a:rPr>
                      <m:t> (</m:t>
                    </m:r>
                    <m:sSubSup>
                      <m:sSubSupPr>
                        <m:ctrlPr>
                          <a:rPr lang="en-US" sz="2200" b="1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b="1" i="1" dirty="0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r>
                          <a:rPr lang="en-US" sz="2200" b="1" i="1" dirty="0">
                            <a:latin typeface="Cambria Math"/>
                          </a:rPr>
                          <m:t>(</m:t>
                        </m:r>
                        <m:r>
                          <a:rPr lang="en-US" sz="2200" b="1" i="1" dirty="0">
                            <a:latin typeface="Cambria Math"/>
                          </a:rPr>
                          <m:t>𝟏</m:t>
                        </m:r>
                        <m:r>
                          <a:rPr lang="en-US" sz="2200" b="1" i="1" dirty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2200" b="1" i="1" baseline="-25000" dirty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200" b="1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200" b="1" i="1" dirty="0">
                            <a:latin typeface="Cambria Math"/>
                          </a:rPr>
                          <m:t>𝒂</m:t>
                        </m:r>
                      </m:e>
                      <m:sub/>
                      <m:sup>
                        <m:r>
                          <a:rPr lang="en-US" sz="2200" b="1" i="1" dirty="0">
                            <a:latin typeface="Cambria Math"/>
                          </a:rPr>
                          <m:t>(</m:t>
                        </m:r>
                        <m:r>
                          <a:rPr lang="en-US" sz="2200" b="1" i="1" dirty="0">
                            <a:latin typeface="Cambria Math"/>
                          </a:rPr>
                          <m:t>𝟐</m:t>
                        </m:r>
                        <m:r>
                          <a:rPr lang="en-US" sz="2200" b="1" i="1" dirty="0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22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marL="66751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200" i="1" dirty="0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200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200" i="1" dirty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200" i="1" dirty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22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 dirty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200" i="1" dirty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 dirty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200" i="1" dirty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2200" i="1" dirty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 dirty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200" i="1" dirty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 dirty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200" i="1" dirty="0">
                  <a:latin typeface="Cambria Math"/>
                </a:endParaRPr>
              </a:p>
              <a:p>
                <a:pPr marL="66751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2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i="1" dirty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2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b="0" i="1" dirty="0" smtClean="0">
                          <a:latin typeface="Cambria Math"/>
                        </a:rPr>
                        <m:t> </m:t>
                      </m:r>
                      <m:r>
                        <a:rPr lang="en-US" sz="2200" i="1" dirty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2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200" i="1" dirty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i="1" dirty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2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200" i="1" dirty="0">
                          <a:latin typeface="Cambria Math"/>
                        </a:rPr>
                        <m:t>+…+</m:t>
                      </m:r>
                      <m:sSup>
                        <m:sSupPr>
                          <m:ctrlPr>
                            <a:rPr lang="en-US" sz="22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i="1" dirty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d>
                                <m:d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200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2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 smtClean="0"/>
              </a:p>
              <a:p>
                <a:pPr lvl="2"/>
                <a:endParaRPr lang="en-US" sz="22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𝑀𝑎𝑛h𝑎𝑡𝑡𝑎𝑛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𝑔𝑟𝑖𝑑</m:t>
                        </m:r>
                        <m:r>
                          <a:rPr lang="en-US" sz="22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200" b="0" i="1" dirty="0" smtClean="0">
                            <a:latin typeface="Cambria Math"/>
                          </a:rPr>
                          <m:t>𝑙𝑎𝑦𝑜𝑢𝑡</m:t>
                        </m:r>
                      </m:e>
                    </m:d>
                    <m:r>
                      <a:rPr lang="en-US" sz="2200" b="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𝐷𝑖𝑠𝑡𝑎𝑛𝑐𝑒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200" b="1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200" b="1" i="1" dirty="0" smtClean="0">
                                <a:latin typeface="Cambria Math"/>
                              </a:rPr>
                              <m:t>𝒂</m:t>
                            </m:r>
                          </m:e>
                          <m:sub/>
                          <m:sup>
                            <m:r>
                              <a:rPr lang="en-US" sz="2200" b="1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b="1" i="1" dirty="0">
                                <a:latin typeface="Cambria Math"/>
                              </a:rPr>
                              <m:t>𝟏</m:t>
                            </m:r>
                            <m:r>
                              <a:rPr lang="en-US" sz="2200" b="1" i="1" dirty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  <m:r>
                          <a:rPr lang="en-US" sz="2200" b="1" i="1" baseline="-25000" dirty="0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200" b="1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200" b="1" i="1" dirty="0">
                                <a:latin typeface="Cambria Math"/>
                              </a:rPr>
                              <m:t>𝒂</m:t>
                            </m:r>
                          </m:e>
                          <m:sub/>
                          <m:sup>
                            <m:r>
                              <a:rPr lang="en-US" sz="2200" b="1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sz="2200" b="1" i="1" dirty="0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200" b="1" i="1" dirty="0">
                                <a:latin typeface="Cambria Math"/>
                              </a:rPr>
                              <m:t>)</m:t>
                            </m:r>
                          </m:sup>
                        </m:sSubSup>
                      </m:e>
                    </m:d>
                  </m:oMath>
                </a14:m>
                <a:endParaRPr lang="en-US" sz="2200" i="1" baseline="-25000" dirty="0" smtClean="0">
                  <a:latin typeface="Cambria Math"/>
                </a:endParaRPr>
              </a:p>
              <a:p>
                <a:pPr marL="66751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 dirty="0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200" b="0" i="1" dirty="0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dirty="0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(1)</m:t>
                                  </m:r>
                                </m:sup>
                              </m:sSubSup>
                              <m:r>
                                <a:rPr lang="en-US" sz="2200" i="1" dirty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200" b="0" i="1" dirty="0" smtClean="0">
                  <a:latin typeface="Cambria Math"/>
                </a:endParaRPr>
              </a:p>
              <a:p>
                <a:pPr marL="66751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 dirty="0" smtClean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2200" i="1" dirty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200" i="1" dirty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22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i="1" dirty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200" i="1" dirty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a:rPr lang="en-US" sz="22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 dirty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2200" i="1" dirty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200" i="1" dirty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2200" i="1" dirty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  <m:r>
                        <a:rPr lang="en-US" sz="2200" b="0" i="1" dirty="0" smtClean="0">
                          <a:latin typeface="Cambria Math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 dirty="0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2200" i="1" dirty="0">
                                  <a:latin typeface="Cambria Math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sz="2200" i="1" dirty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200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2200" i="1" dirty="0">
                                  <a:latin typeface="Cambria Math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 marL="393192" lvl="1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  <a:blipFill rotWithShape="1">
                <a:blip r:embed="rId2"/>
                <a:stretch>
                  <a:fillRect l="-842" t="-991" b="-1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8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Instance-Based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Distance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𝐻𝑖𝑔h𝑒𝑟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𝑝𝑜𝑤𝑒𝑟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𝐷𝑖𝑠𝑡𝑎𝑛𝑐𝑒𝑠</m:t>
                    </m:r>
                    <m:r>
                      <a:rPr lang="en-US" sz="2200" b="0" i="1" dirty="0" smtClean="0">
                        <a:latin typeface="Cambria Math"/>
                      </a:rPr>
                      <m:t> </m:t>
                    </m:r>
                    <m:r>
                      <a:rPr lang="en-US" sz="2200" i="1" dirty="0">
                        <a:latin typeface="Cambria Math"/>
                      </a:rPr>
                      <m:t>(</m:t>
                    </m:r>
                    <m:r>
                      <a:rPr lang="en-US" sz="2200" i="1" dirty="0">
                        <a:latin typeface="Cambria Math"/>
                      </a:rPr>
                      <m:t>𝐶𝑢𝑏𝑖𝑐</m:t>
                    </m:r>
                    <m:r>
                      <a:rPr lang="en-US" sz="2200" i="1" dirty="0">
                        <a:latin typeface="Cambria Math"/>
                      </a:rPr>
                      <m:t>, </m:t>
                    </m:r>
                    <m:r>
                      <a:rPr lang="en-US" sz="2200" i="1" dirty="0">
                        <a:latin typeface="Cambria Math"/>
                      </a:rPr>
                      <m:t>𝑄𝑢𝑎𝑑𝑟𝑎𝑡𝑖𝑐</m:t>
                    </m:r>
                    <m:r>
                      <a:rPr lang="en-US" sz="2200" i="1" dirty="0">
                        <a:latin typeface="Cambria Math"/>
                      </a:rPr>
                      <m:t>, </m:t>
                    </m:r>
                    <m:r>
                      <a:rPr lang="en-US" sz="2200" i="1" dirty="0">
                        <a:latin typeface="Cambria Math"/>
                      </a:rPr>
                      <m:t>𝑒𝑡𝑐</m:t>
                    </m:r>
                    <m:r>
                      <a:rPr lang="en-US" sz="2200" i="1" dirty="0">
                        <a:latin typeface="Cambria Math"/>
                      </a:rPr>
                      <m:t>.)</m:t>
                    </m:r>
                  </m:oMath>
                </a14:m>
                <a:endParaRPr lang="en-US" sz="2200" dirty="0"/>
              </a:p>
              <a:p>
                <a:pPr lvl="2"/>
                <a:r>
                  <a:rPr lang="en-US" sz="2000" dirty="0" smtClean="0"/>
                  <a:t>Increases influence of large differences at the expense of small differences</a:t>
                </a:r>
                <a:endParaRPr lang="en-US" sz="2000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935480"/>
                <a:ext cx="8686801" cy="4922520"/>
              </a:xfrm>
              <a:blipFill rotWithShape="1">
                <a:blip r:embed="rId2"/>
                <a:stretch>
                  <a:fillRect l="-842" t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07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Instance-Based Learning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>
            <a:normAutofit/>
          </a:bodyPr>
          <a:lstStyle/>
          <a:p>
            <a:r>
              <a:rPr lang="en-US" b="1" dirty="0"/>
              <a:t>Attribute Normalization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Categorical Attributes</a:t>
            </a:r>
          </a:p>
          <a:p>
            <a:pPr lvl="1"/>
            <a:r>
              <a:rPr lang="en-US" dirty="0" smtClean="0"/>
              <a:t>Binary Distance (0,1)</a:t>
            </a:r>
          </a:p>
          <a:p>
            <a:pPr lvl="1"/>
            <a:r>
              <a:rPr lang="en-US" dirty="0" smtClean="0"/>
              <a:t>No Scaling required</a:t>
            </a:r>
          </a:p>
          <a:p>
            <a:endParaRPr lang="en-US" b="1" dirty="0" smtClean="0"/>
          </a:p>
          <a:p>
            <a:r>
              <a:rPr lang="en-US" b="1" dirty="0" smtClean="0"/>
              <a:t>Missing Values</a:t>
            </a:r>
          </a:p>
          <a:p>
            <a:pPr lvl="1"/>
            <a:r>
              <a:rPr lang="en-US" b="1" dirty="0" smtClean="0"/>
              <a:t>Categorical Attributes</a:t>
            </a:r>
            <a:r>
              <a:rPr lang="en-US" dirty="0" smtClean="0"/>
              <a:t>: Distance = 1</a:t>
            </a:r>
          </a:p>
          <a:p>
            <a:pPr lvl="1"/>
            <a:r>
              <a:rPr lang="en-US" b="1" dirty="0" smtClean="0"/>
              <a:t>Numerical </a:t>
            </a:r>
            <a:r>
              <a:rPr lang="en-US" b="1" dirty="0"/>
              <a:t>Attributes</a:t>
            </a:r>
            <a:r>
              <a:rPr lang="en-US" dirty="0"/>
              <a:t>: Distance = </a:t>
            </a:r>
            <a:r>
              <a:rPr lang="en-US" dirty="0" smtClean="0"/>
              <a:t>max(1-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250371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5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Instance-Based Learning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/>
              <a:t>Nearest-Neighbor Classification</a:t>
            </a:r>
          </a:p>
          <a:p>
            <a:r>
              <a:rPr lang="en-US" b="1" dirty="0" smtClean="0"/>
              <a:t>k-Nearest-Neighbor Classification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62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dirty="0" smtClean="0"/>
              <a:t>Inferring Rudimentary Rules</a:t>
            </a:r>
          </a:p>
          <a:p>
            <a:r>
              <a:rPr lang="en-US" dirty="0" smtClean="0"/>
              <a:t>Statistical Modeling</a:t>
            </a:r>
          </a:p>
          <a:p>
            <a:r>
              <a:rPr lang="en-US" dirty="0" smtClean="0"/>
              <a:t>Divide-and-Conquer: Constructing Decision Trees</a:t>
            </a:r>
          </a:p>
          <a:p>
            <a:r>
              <a:rPr lang="en-US" dirty="0" smtClean="0"/>
              <a:t>Covering Algorithms: Constructing Rules</a:t>
            </a:r>
          </a:p>
          <a:p>
            <a:r>
              <a:rPr lang="en-US" dirty="0" smtClean="0"/>
              <a:t>Mining Association Rules</a:t>
            </a:r>
          </a:p>
          <a:p>
            <a:r>
              <a:rPr lang="en-US" dirty="0" smtClean="0"/>
              <a:t>Linear Models</a:t>
            </a:r>
          </a:p>
          <a:p>
            <a:r>
              <a:rPr lang="en-US" dirty="0" smtClean="0"/>
              <a:t>Instance-Based Learning</a:t>
            </a:r>
          </a:p>
          <a:p>
            <a:r>
              <a:rPr lang="en-US" b="1" dirty="0" smtClean="0"/>
              <a:t>Clustering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39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5480"/>
            <a:ext cx="8686801" cy="4922520"/>
          </a:xfrm>
        </p:spPr>
        <p:txBody>
          <a:bodyPr/>
          <a:lstStyle/>
          <a:p>
            <a:r>
              <a:rPr lang="en-US" dirty="0" smtClean="0"/>
              <a:t>No Classes, only </a:t>
            </a:r>
            <a:r>
              <a:rPr lang="en-US" b="1" dirty="0" smtClean="0"/>
              <a:t>Groups</a:t>
            </a:r>
          </a:p>
          <a:p>
            <a:endParaRPr lang="en-US" b="1" dirty="0" smtClean="0"/>
          </a:p>
          <a:p>
            <a:r>
              <a:rPr lang="en-US" b="1" dirty="0" smtClean="0"/>
              <a:t>k-means Clustering</a:t>
            </a:r>
          </a:p>
          <a:p>
            <a:pPr marL="393192" lvl="1" indent="0">
              <a:buNone/>
            </a:pPr>
            <a:r>
              <a:rPr lang="en-US" b="1" dirty="0" smtClean="0"/>
              <a:t>k</a:t>
            </a:r>
            <a:r>
              <a:rPr lang="en-US" dirty="0" smtClean="0"/>
              <a:t>: Number of Clusters desired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b="1" dirty="0" smtClean="0"/>
              <a:t>k</a:t>
            </a:r>
            <a:r>
              <a:rPr lang="en-US" dirty="0" smtClean="0"/>
              <a:t> points randomly as Cluster Centers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Calculate Euclidean Distance between each training instance and </a:t>
            </a:r>
            <a:r>
              <a:rPr lang="en-US" b="1" dirty="0" smtClean="0"/>
              <a:t>k</a:t>
            </a:r>
            <a:r>
              <a:rPr lang="en-US" dirty="0" smtClean="0"/>
              <a:t> points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Assign training </a:t>
            </a:r>
            <a:r>
              <a:rPr lang="en-US" dirty="0" smtClean="0"/>
              <a:t>instances to closest Clusters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Calculate Means/Centroids of each Cluster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Means/Centroids </a:t>
            </a:r>
            <a:r>
              <a:rPr lang="en-US" dirty="0" smtClean="0"/>
              <a:t>to be the new Cluster Centers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Repeat Steps 2 - 6 until </a:t>
            </a:r>
            <a:r>
              <a:rPr lang="en-US" dirty="0"/>
              <a:t>Cluster </a:t>
            </a:r>
            <a:r>
              <a:rPr lang="en-US" dirty="0" smtClean="0"/>
              <a:t>Centers remain unchanged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1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13218</TotalTime>
  <Words>358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Cs 429:DATA MINING  Lecture 14 </vt:lpstr>
      <vt:lpstr>Algorithms</vt:lpstr>
      <vt:lpstr>Instance-Based Learning</vt:lpstr>
      <vt:lpstr>Instance-Based Learning</vt:lpstr>
      <vt:lpstr>Instance-Based Learning</vt:lpstr>
      <vt:lpstr>Instance-Based Learning</vt:lpstr>
      <vt:lpstr>Algorithms</vt:lpstr>
      <vt:lpstr>Clustering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532</cp:revision>
  <dcterms:created xsi:type="dcterms:W3CDTF">2017-06-15T02:53:23Z</dcterms:created>
  <dcterms:modified xsi:type="dcterms:W3CDTF">2017-07-19T13:01:58Z</dcterms:modified>
</cp:coreProperties>
</file>