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71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15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20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b="1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Numeric Prediction</a:t>
                </a:r>
                <a:r>
                  <a:rPr lang="en-US" dirty="0" smtClean="0"/>
                  <a:t> using </a:t>
                </a:r>
                <a:r>
                  <a:rPr lang="en-US" b="1" dirty="0" smtClean="0"/>
                  <a:t>Linear Regression</a:t>
                </a:r>
              </a:p>
              <a:p>
                <a:pPr lvl="1"/>
                <a:r>
                  <a:rPr lang="en-US" b="1" dirty="0" smtClean="0"/>
                  <a:t>Class</a:t>
                </a:r>
                <a:r>
                  <a:rPr lang="en-US" dirty="0" smtClean="0"/>
                  <a:t> is Numeric</a:t>
                </a:r>
              </a:p>
              <a:p>
                <a:pPr lvl="1"/>
                <a:r>
                  <a:rPr lang="en-US" dirty="0" smtClean="0"/>
                  <a:t>All </a:t>
                </a:r>
                <a:r>
                  <a:rPr lang="en-US" b="1" dirty="0" smtClean="0"/>
                  <a:t>Attributes </a:t>
                </a:r>
                <a:r>
                  <a:rPr lang="en-US" dirty="0" smtClean="0"/>
                  <a:t>are Numeric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Linear </a:t>
                </a:r>
                <a:r>
                  <a:rPr lang="en-US" b="1" dirty="0"/>
                  <a:t>C</a:t>
                </a:r>
                <a:r>
                  <a:rPr lang="en-US" b="1" dirty="0" smtClean="0"/>
                  <a:t>ombination</a:t>
                </a:r>
                <a:r>
                  <a:rPr lang="en-US" dirty="0" smtClean="0"/>
                  <a:t> of attributes using pre-determined weights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Predicted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Class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instance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Actual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Class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for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instance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Attributes</m:t>
                    </m:r>
                    <m:r>
                      <a:rPr lang="en-US" b="0" i="0" smtClean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Weights</m:t>
                    </m:r>
                  </m:oMath>
                </a14:m>
                <a:r>
                  <a:rPr lang="en-US" dirty="0" smtClean="0"/>
                  <a:t> (calculated from training data)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  <a:blipFill rotWithShape="1">
                <a:blip r:embed="rId2"/>
                <a:stretch>
                  <a:fillRect l="-702" t="-1735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0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</p:spPr>
            <p:txBody>
              <a:bodyPr/>
              <a:lstStyle/>
              <a:p>
                <a:r>
                  <a:rPr lang="en-US" b="1" dirty="0" smtClean="0"/>
                  <a:t>Numeric Prediction</a:t>
                </a:r>
                <a:r>
                  <a:rPr lang="en-US" dirty="0" smtClean="0"/>
                  <a:t> using </a:t>
                </a:r>
                <a:r>
                  <a:rPr lang="en-US" b="1" dirty="0" smtClean="0"/>
                  <a:t>Linear Regression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𝐆𝐨𝐚𝐥</m:t>
                      </m:r>
                      <m:r>
                        <a:rPr lang="en-US" b="1" i="0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𝑆𝑒𝑙𝑒𝑐𝑡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𝑏𝑦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𝑚𝑖𝑛𝑖𝑚𝑖𝑧𝑖𝑛𝑔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How to select </a:t>
                </a:r>
                <a:r>
                  <a:rPr lang="en-US" b="1" i="1" dirty="0" smtClean="0"/>
                  <a:t>w</a:t>
                </a:r>
                <a:r>
                  <a:rPr lang="en-US" dirty="0" smtClean="0"/>
                  <a:t>?</a:t>
                </a:r>
              </a:p>
              <a:p>
                <a:pPr lvl="1"/>
                <a:endParaRPr lang="en-US" i="1" dirty="0"/>
              </a:p>
              <a:p>
                <a:r>
                  <a:rPr lang="en-US" b="1" dirty="0" smtClean="0"/>
                  <a:t>Issues</a:t>
                </a:r>
              </a:p>
              <a:p>
                <a:pPr lvl="1"/>
                <a:r>
                  <a:rPr lang="en-US" dirty="0" smtClean="0"/>
                  <a:t>Linearity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  <a:blipFill rotWithShape="1">
                <a:blip r:embed="rId2"/>
                <a:stretch>
                  <a:fillRect l="-842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1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b="1" dirty="0" smtClean="0"/>
                  <a:t>Linear Classification</a:t>
                </a:r>
                <a:r>
                  <a:rPr lang="en-US" sz="2400" dirty="0" smtClean="0"/>
                  <a:t> using </a:t>
                </a:r>
                <a:r>
                  <a:rPr lang="en-US" sz="2400" b="1" dirty="0" smtClean="0"/>
                  <a:t>Logistic Regression</a:t>
                </a:r>
              </a:p>
              <a:p>
                <a:pPr lvl="1"/>
                <a:r>
                  <a:rPr lang="en-US" sz="2200" b="1" dirty="0"/>
                  <a:t>Class</a:t>
                </a:r>
                <a:r>
                  <a:rPr lang="en-US" sz="2200" dirty="0"/>
                  <a:t> is </a:t>
                </a:r>
                <a:r>
                  <a:rPr lang="en-US" sz="2200" dirty="0" smtClean="0"/>
                  <a:t>Categorical</a:t>
                </a:r>
                <a:endParaRPr lang="en-US" sz="2200" dirty="0"/>
              </a:p>
              <a:p>
                <a:pPr lvl="1"/>
                <a:r>
                  <a:rPr lang="en-US" sz="2200" dirty="0"/>
                  <a:t>All </a:t>
                </a:r>
                <a:r>
                  <a:rPr lang="en-US" sz="2200" b="1" dirty="0"/>
                  <a:t>Attributes </a:t>
                </a:r>
                <a:r>
                  <a:rPr lang="en-US" sz="2200" dirty="0"/>
                  <a:t>are Numeric</a:t>
                </a:r>
              </a:p>
              <a:p>
                <a:pPr lvl="1"/>
                <a:endParaRPr lang="en-US" sz="2200" dirty="0" smtClean="0"/>
              </a:p>
              <a:p>
                <a:pPr lvl="1"/>
                <a:r>
                  <a:rPr lang="en-US" sz="2200" dirty="0"/>
                  <a:t>Linear </a:t>
                </a:r>
                <a:r>
                  <a:rPr lang="en-US" sz="2200" b="1" dirty="0"/>
                  <a:t>Combination</a:t>
                </a:r>
                <a:r>
                  <a:rPr lang="en-US" sz="2200" dirty="0"/>
                  <a:t> of attributes using pre-determined weights</a:t>
                </a:r>
              </a:p>
              <a:p>
                <a:pPr lvl="1"/>
                <a:r>
                  <a:rPr lang="en-US" sz="2200" dirty="0"/>
                  <a:t>e.g. </a:t>
                </a:r>
                <a:r>
                  <a:rPr lang="en-US" sz="2200" b="1" dirty="0" smtClean="0"/>
                  <a:t>Tw0-Class</a:t>
                </a:r>
                <a:r>
                  <a:rPr lang="en-US" sz="2200" dirty="0" smtClean="0"/>
                  <a:t> Problem</a:t>
                </a:r>
                <a:endParaRPr lang="en-US" sz="2200" b="0" i="1" dirty="0" smtClean="0">
                  <a:latin typeface="Cambria Math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1/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</a:rPr>
                            <m:t>…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lvl="1"/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>
                        <a:latin typeface="Cambria Math"/>
                      </a:rPr>
                      <m:t>𝐆𝐨𝐚𝐥</m:t>
                    </m:r>
                    <m:r>
                      <a:rPr lang="en-US" sz="2200" b="1">
                        <a:latin typeface="Cambria Math"/>
                      </a:rPr>
                      <m:t>:</m:t>
                    </m:r>
                    <m:r>
                      <a:rPr lang="en-US" sz="2200" i="1">
                        <a:latin typeface="Cambria Math"/>
                      </a:rPr>
                      <m:t>𝑆𝑒𝑙𝑒𝑐𝑡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𝒘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𝑏𝑦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𝑚𝑎𝑥𝑖𝑚𝑖𝑧𝑖𝑛𝑔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log</m:t>
                    </m:r>
                    <m:r>
                      <m:rPr>
                        <m:nor/>
                      </m:rPr>
                      <a:rPr lang="en-US" sz="2200" dirty="0"/>
                      <m:t>−</m:t>
                    </m:r>
                    <m:r>
                      <m:rPr>
                        <m:nor/>
                      </m:rPr>
                      <a:rPr lang="en-US" sz="2200" dirty="0"/>
                      <m:t>likelihood</m:t>
                    </m:r>
                  </m:oMath>
                </a14:m>
                <a:endParaRPr lang="en-US" sz="2200" dirty="0" smtClean="0"/>
              </a:p>
              <a:p>
                <a:pPr marL="393192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⁡(1−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1/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200" dirty="0" smtClean="0"/>
                  <a:t>(P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1/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)</a:t>
                </a:r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:</m:t>
                    </m:r>
                  </m:oMath>
                </a14:m>
                <a:r>
                  <a:rPr lang="en-US" sz="2200" dirty="0" smtClean="0"/>
                  <a:t> Either </a:t>
                </a:r>
                <a:r>
                  <a:rPr lang="en-US" sz="2200" b="1" dirty="0" smtClean="0"/>
                  <a:t>0</a:t>
                </a:r>
                <a:r>
                  <a:rPr lang="en-US" sz="2200" dirty="0" smtClean="0"/>
                  <a:t> or </a:t>
                </a:r>
                <a:r>
                  <a:rPr lang="en-US" sz="2200" b="1" dirty="0" smtClean="0"/>
                  <a:t>1</a:t>
                </a:r>
                <a:r>
                  <a:rPr lang="en-US" sz="2200" dirty="0" smtClean="0"/>
                  <a:t> (for a two-Class problem)</a:t>
                </a:r>
              </a:p>
              <a:p>
                <a:pPr lvl="1"/>
                <a:r>
                  <a:rPr lang="en-US" sz="2200" b="1" dirty="0"/>
                  <a:t>w</a:t>
                </a:r>
                <a:r>
                  <a:rPr lang="en-US" sz="2200" dirty="0"/>
                  <a:t> is calculated </a:t>
                </a:r>
                <a:r>
                  <a:rPr lang="en-US" sz="2200" dirty="0" smtClean="0"/>
                  <a:t>for each Class using any </a:t>
                </a:r>
                <a:r>
                  <a:rPr lang="en-US" sz="2200" dirty="0"/>
                  <a:t>statistical software for Logistic Regression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  <a:blipFill rotWithShape="1">
                <a:blip r:embed="rId2"/>
                <a:stretch>
                  <a:fillRect l="-561" t="-743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>
            <a:normAutofit/>
          </a:bodyPr>
          <a:lstStyle/>
          <a:p>
            <a:r>
              <a:rPr lang="en-US" sz="2400" b="1" dirty="0"/>
              <a:t>Linear Classification</a:t>
            </a:r>
            <a:r>
              <a:rPr lang="en-US" sz="2400" dirty="0"/>
              <a:t> using </a:t>
            </a:r>
            <a:r>
              <a:rPr lang="en-US" sz="2400" b="1" dirty="0"/>
              <a:t>Logistic Regression</a:t>
            </a:r>
          </a:p>
          <a:p>
            <a:pPr lvl="1"/>
            <a:r>
              <a:rPr lang="en-US" sz="2200" dirty="0" smtClean="0"/>
              <a:t>e.g</a:t>
            </a:r>
            <a:r>
              <a:rPr lang="en-US" sz="2200" dirty="0"/>
              <a:t>. </a:t>
            </a:r>
            <a:r>
              <a:rPr lang="en-US" sz="2200" b="1" dirty="0" smtClean="0"/>
              <a:t>k-Class</a:t>
            </a:r>
            <a:r>
              <a:rPr lang="en-US" sz="2200" dirty="0" smtClean="0"/>
              <a:t> </a:t>
            </a:r>
            <a:r>
              <a:rPr lang="en-US" sz="2200" dirty="0"/>
              <a:t>Problem</a:t>
            </a:r>
            <a:endParaRPr lang="en-US" sz="2200" i="1" dirty="0">
              <a:latin typeface="Cambria Math"/>
            </a:endParaRPr>
          </a:p>
          <a:p>
            <a:pPr lvl="1"/>
            <a:r>
              <a:rPr lang="en-US" sz="2200" b="1" dirty="0" smtClean="0"/>
              <a:t>Pairwise Classification</a:t>
            </a:r>
          </a:p>
          <a:p>
            <a:pPr lvl="2"/>
            <a:r>
              <a:rPr lang="en-US" sz="2000" dirty="0" smtClean="0"/>
              <a:t>A Classifier is built for each pair of Classes [</a:t>
            </a:r>
            <a:r>
              <a:rPr lang="en-US" sz="2000" b="1" dirty="0" smtClean="0"/>
              <a:t>k(k-1)/2 Classifiers</a:t>
            </a:r>
            <a:r>
              <a:rPr lang="en-US" sz="2000" dirty="0" smtClean="0"/>
              <a:t>]</a:t>
            </a:r>
          </a:p>
          <a:p>
            <a:pPr lvl="2"/>
            <a:r>
              <a:rPr lang="en-US" sz="2000" dirty="0" smtClean="0"/>
              <a:t>New Instance is classified based on majority votes for a Class</a:t>
            </a:r>
          </a:p>
          <a:p>
            <a:pPr lvl="2"/>
            <a:r>
              <a:rPr lang="en-US" sz="2000" dirty="0" smtClean="0"/>
              <a:t>As fast in execution as any other multi-class technique</a:t>
            </a:r>
          </a:p>
          <a:p>
            <a:pPr lvl="3"/>
            <a:r>
              <a:rPr lang="en-US" sz="1800" dirty="0" smtClean="0"/>
              <a:t>e.g. n instances are evenly divided among k Classes</a:t>
            </a:r>
          </a:p>
          <a:p>
            <a:pPr lvl="3"/>
            <a:r>
              <a:rPr lang="en-US" sz="1800" dirty="0" smtClean="0"/>
              <a:t>2n/k instances per </a:t>
            </a:r>
            <a:r>
              <a:rPr lang="en-US" sz="1800" dirty="0"/>
              <a:t>Classifier </a:t>
            </a:r>
            <a:endParaRPr lang="en-US" sz="1800" dirty="0" smtClean="0"/>
          </a:p>
          <a:p>
            <a:pPr lvl="3"/>
            <a:r>
              <a:rPr lang="en-US" sz="1800" dirty="0" smtClean="0"/>
              <a:t>e.g. n </a:t>
            </a:r>
            <a:r>
              <a:rPr lang="en-US" sz="1800" dirty="0"/>
              <a:t>instances </a:t>
            </a:r>
            <a:r>
              <a:rPr lang="en-US" sz="1800" dirty="0" smtClean="0"/>
              <a:t>take n seconds to execute for a two-Class problem</a:t>
            </a:r>
          </a:p>
          <a:p>
            <a:pPr lvl="3"/>
            <a:r>
              <a:rPr lang="en-US" sz="1800" dirty="0"/>
              <a:t>n instances </a:t>
            </a:r>
            <a:r>
              <a:rPr lang="en-US" sz="1800" dirty="0" smtClean="0"/>
              <a:t>takes</a:t>
            </a:r>
          </a:p>
          <a:p>
            <a:pPr lvl="4"/>
            <a:r>
              <a:rPr lang="en-US" sz="1600" dirty="0" smtClean="0"/>
              <a:t>k(k-1)/2*2n/k seconds</a:t>
            </a:r>
            <a:r>
              <a:rPr lang="en-US" sz="1600" dirty="0"/>
              <a:t> to execute for a </a:t>
            </a:r>
            <a:r>
              <a:rPr lang="en-US" sz="1600" dirty="0" smtClean="0"/>
              <a:t>k-Class problem</a:t>
            </a:r>
          </a:p>
          <a:p>
            <a:pPr lvl="4"/>
            <a:r>
              <a:rPr lang="en-US" sz="1600" dirty="0" smtClean="0"/>
              <a:t>= (k-1)n seconds</a:t>
            </a:r>
          </a:p>
          <a:p>
            <a:pPr lvl="4"/>
            <a:r>
              <a:rPr lang="en-US" sz="1600" dirty="0" smtClean="0"/>
              <a:t>linear in terms of Classes or Instances</a:t>
            </a:r>
          </a:p>
          <a:p>
            <a:pPr lvl="3"/>
            <a:r>
              <a:rPr lang="en-US" sz="1800" dirty="0" smtClean="0"/>
              <a:t>e.g</a:t>
            </a:r>
            <a:r>
              <a:rPr lang="en-US" sz="1800" dirty="0"/>
              <a:t>. n instances take 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seconds to execute for a two-Class </a:t>
            </a:r>
            <a:r>
              <a:rPr lang="en-US" sz="1800" dirty="0" smtClean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662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16000</TotalTime>
  <Words>506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Cs 429:DATA MINING  Lecture 15 </vt:lpstr>
      <vt:lpstr>Algorithms</vt:lpstr>
      <vt:lpstr>Linear Models</vt:lpstr>
      <vt:lpstr>Linear Models</vt:lpstr>
      <vt:lpstr>Linear Models</vt:lpstr>
      <vt:lpstr>Linear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579</cp:revision>
  <dcterms:created xsi:type="dcterms:W3CDTF">2017-06-15T02:53:23Z</dcterms:created>
  <dcterms:modified xsi:type="dcterms:W3CDTF">2017-07-24T12:03:30Z</dcterms:modified>
</cp:coreProperties>
</file>