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  <p:sldId id="265" r:id="rId10"/>
    <p:sldId id="268" r:id="rId11"/>
    <p:sldId id="266" r:id="rId12"/>
    <p:sldId id="264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6803" autoAdjust="0"/>
  </p:normalViewPr>
  <p:slideViewPr>
    <p:cSldViewPr>
      <p:cViewPr varScale="1">
        <p:scale>
          <a:sx n="91" d="100"/>
          <a:sy n="91" d="100"/>
        </p:scale>
        <p:origin x="11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74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05B95-74DC-4325-A256-C671FA7487A9}" type="datetimeFigureOut">
              <a:rPr lang="en-US" smtClean="0"/>
              <a:t>1/14/2018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E56F2-21C5-4B50-B0D7-4D7D379BF1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3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56F2-21C5-4B50-B0D7-4D7D379BF1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4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56F2-21C5-4B50-B0D7-4D7D379BF1C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00D-153F-45E1-8EC9-E48B42F4FA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61C-C00B-4AC6-9045-41CD68820D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00D-153F-45E1-8EC9-E48B42F4FA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61C-C00B-4AC6-9045-41CD6882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00D-153F-45E1-8EC9-E48B42F4FA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61C-C00B-4AC6-9045-41CD6882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00D-153F-45E1-8EC9-E48B42F4FA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61C-C00B-4AC6-9045-41CD6882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00D-153F-45E1-8EC9-E48B42F4FA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61C-C00B-4AC6-9045-41CD68820D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00D-153F-45E1-8EC9-E48B42F4FA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61C-C00B-4AC6-9045-41CD6882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00D-153F-45E1-8EC9-E48B42F4FA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61C-C00B-4AC6-9045-41CD6882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00D-153F-45E1-8EC9-E48B42F4FA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61C-C00B-4AC6-9045-41CD6882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00D-153F-45E1-8EC9-E48B42F4FA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61C-C00B-4AC6-9045-41CD6882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00D-153F-45E1-8EC9-E48B42F4FA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61C-C00B-4AC6-9045-41CD6882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00D-153F-45E1-8EC9-E48B42F4FA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A7961C-C00B-4AC6-9045-41CD68820D8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15D00D-153F-45E1-8EC9-E48B42F4FA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A7961C-C00B-4AC6-9045-41CD68820D8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2766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Cs 429: DATA </a:t>
            </a: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MINING</a:t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Lecture 2</a:t>
            </a:r>
            <a:b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endParaRPr lang="en-US" sz="40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676336"/>
            <a:ext cx="8610600" cy="2181664"/>
          </a:xfrm>
        </p:spPr>
        <p:txBody>
          <a:bodyPr>
            <a:noAutofit/>
          </a:bodyPr>
          <a:lstStyle/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37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hlinkClick r:id="rId2"/>
              </a:rPr>
              <a:t>Data Mining Problems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Predicting Customer Loyalty in Competitive Marketplace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Prescribing Contact Lenses for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Forecasting </a:t>
            </a:r>
            <a:r>
              <a:rPr lang="en-US" dirty="0" smtClean="0"/>
              <a:t>Weather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Iris </a:t>
            </a:r>
            <a:r>
              <a:rPr lang="en-US" dirty="0" smtClean="0"/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CPU </a:t>
            </a:r>
            <a:r>
              <a:rPr lang="en-US" dirty="0" smtClean="0"/>
              <a:t>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Labor Negotiations </a:t>
            </a:r>
            <a:r>
              <a:rPr lang="en-US" dirty="0" smtClean="0"/>
              <a:t>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Diagnosing Soybean Diseases</a:t>
            </a:r>
          </a:p>
        </p:txBody>
      </p:sp>
    </p:spTree>
    <p:extLst>
      <p:ext uri="{BB962C8B-B14F-4D97-AF65-F5344CB8AC3E}">
        <p14:creationId xmlns:p14="http://schemas.microsoft.com/office/powerpoint/2010/main" val="35212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Contact Lenses Data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05124"/>
              </p:ext>
            </p:extLst>
          </p:nvPr>
        </p:nvGraphicFramePr>
        <p:xfrm>
          <a:off x="-1" y="1153681"/>
          <a:ext cx="9144000" cy="56316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22"/>
                <a:gridCol w="1367587"/>
                <a:gridCol w="1953697"/>
                <a:gridCol w="1218208"/>
                <a:gridCol w="1798289"/>
                <a:gridCol w="1953697"/>
              </a:tblGrid>
              <a:tr h="400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S#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Age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Spectacle prescription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Astigmatism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Tear production rate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Recommended lenses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young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myope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reduced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young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myope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normal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soft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young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myope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reduced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060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young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myope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normal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hard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young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hypermetrope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reduced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young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hypermetrope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normal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soft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young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hypermetrope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reduced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young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hypermetrope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normal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hard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pre-presbyopic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myope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reduced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pre-presbyopic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myope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normal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soft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pre-presbyopic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myope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reduced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pre-presbyopic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myope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normal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hard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pre-presbyopic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hypermetrope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reduced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pre-presbyopic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hypermetrope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normal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soft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pre-presbyopic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hypermetrope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reduced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pre-presbyopic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hypermetrope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normal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presbyopic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myope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reduced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presbyopic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myope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normal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presbyopic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myope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reduced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presbyopic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myope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normal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hard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presbyopic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hypermetrope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reduced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presbyopic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hypermetrope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normal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soft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presbyopic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hypermetrope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reduced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  <a:tr h="218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presbyopic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hypermetrope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yes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normal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52" marR="11452" marT="11452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4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Structural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represented in the form of </a:t>
            </a:r>
            <a:r>
              <a:rPr lang="en-US" b="1" dirty="0" smtClean="0"/>
              <a:t>structure</a:t>
            </a:r>
            <a:r>
              <a:rPr lang="en-US" dirty="0" smtClean="0"/>
              <a:t> (e.g. Rules, Decision Trees, etc.)</a:t>
            </a:r>
          </a:p>
          <a:p>
            <a:r>
              <a:rPr lang="en-US" b="1" dirty="0" smtClean="0"/>
              <a:t>Rule</a:t>
            </a:r>
            <a:r>
              <a:rPr lang="en-US" dirty="0" smtClean="0"/>
              <a:t>: Antecedent -&gt; Consequent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6559" y="3632280"/>
            <a:ext cx="6553441" cy="1244520"/>
            <a:chOff x="826559" y="1800000"/>
            <a:chExt cx="6553441" cy="1244520"/>
          </a:xfrm>
          <a:solidFill>
            <a:schemeClr val="bg2">
              <a:lumMod val="9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826559" y="1800000"/>
              <a:ext cx="6553440" cy="1244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</a:t>
              </a: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ear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production rate = </a:t>
              </a: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r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educed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/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</a:t>
              </a:r>
              <a:r>
                <a:rPr lang="en-US" b="1" dirty="0" smtClean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r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ecommendation = none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385560" lvl="0" indent="-385560" hangingPunct="0">
                <a:spcBef>
                  <a:spcPts val="448"/>
                </a:spcBef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Else,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</a:t>
              </a: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ge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oung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</a:t>
              </a:r>
              <a:r>
                <a:rPr lang="en-US" b="1" dirty="0" smtClean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stigmatic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b="1" dirty="0" smtClean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n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o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/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</a:t>
              </a: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recommendation </a:t>
              </a:r>
              <a:r>
                <a:rPr lang="en-US" b="1" dirty="0" smtClean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soft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26559" y="1800000"/>
              <a:ext cx="6553441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26559" y="3044520"/>
              <a:ext cx="6553441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26559" y="1800000"/>
              <a:ext cx="0" cy="12445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380000" y="1800000"/>
              <a:ext cx="0" cy="12445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2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Contact Lenses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b="1" dirty="0" smtClean="0"/>
              <a:t>instances</a:t>
            </a:r>
            <a:r>
              <a:rPr lang="en-US" dirty="0" smtClean="0"/>
              <a:t> are specified (3 x 2 x 2 x2 = 24)</a:t>
            </a:r>
          </a:p>
          <a:p>
            <a:r>
              <a:rPr lang="en-US" dirty="0" smtClean="0"/>
              <a:t>All values of </a:t>
            </a:r>
            <a:r>
              <a:rPr lang="en-US" b="1" dirty="0" smtClean="0"/>
              <a:t>attributes</a:t>
            </a:r>
            <a:r>
              <a:rPr lang="en-US" dirty="0" smtClean="0"/>
              <a:t> are mentioned</a:t>
            </a:r>
          </a:p>
          <a:p>
            <a:r>
              <a:rPr lang="en-US" b="1" dirty="0" smtClean="0"/>
              <a:t>Categorical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Errorless </a:t>
            </a:r>
            <a:r>
              <a:rPr lang="en-US" b="1" dirty="0" smtClean="0"/>
              <a:t>Classification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468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hlinkClick r:id="rId2"/>
              </a:rPr>
              <a:t>Data Mining Problems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Predicting Customer Loyalty in Competitive Marketplace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Prescribing Contact Lenses for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Forecasting Weather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Iris </a:t>
            </a:r>
            <a:r>
              <a:rPr lang="en-US" dirty="0" smtClean="0"/>
              <a:t>Type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CPU </a:t>
            </a:r>
            <a:r>
              <a:rPr lang="en-US" dirty="0" smtClean="0"/>
              <a:t>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Labor Negotiations </a:t>
            </a:r>
            <a:r>
              <a:rPr lang="en-US" dirty="0" smtClean="0"/>
              <a:t>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Diagnosing Soybean Diseases</a:t>
            </a:r>
          </a:p>
        </p:txBody>
      </p:sp>
    </p:spTree>
    <p:extLst>
      <p:ext uri="{BB962C8B-B14F-4D97-AF65-F5344CB8AC3E}">
        <p14:creationId xmlns:p14="http://schemas.microsoft.com/office/powerpoint/2010/main" val="19774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Weather Forecast Data 1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19788"/>
              </p:ext>
            </p:extLst>
          </p:nvPr>
        </p:nvGraphicFramePr>
        <p:xfrm>
          <a:off x="-1" y="1143005"/>
          <a:ext cx="9143999" cy="5714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4895"/>
                <a:gridCol w="1414895"/>
                <a:gridCol w="1945482"/>
                <a:gridCol w="1538937"/>
                <a:gridCol w="1414895"/>
                <a:gridCol w="1414895"/>
              </a:tblGrid>
              <a:tr h="636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S#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Outlook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Temperature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Humidity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Windy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Play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overcast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mild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cool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cool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overcast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cool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mild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cool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mild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mild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overcast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mild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overcast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mild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5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Weather </a:t>
            </a:r>
            <a:r>
              <a:rPr lang="en-US" dirty="0" smtClean="0"/>
              <a:t>Forecast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instances are </a:t>
            </a:r>
            <a:r>
              <a:rPr lang="en-US" dirty="0" smtClean="0"/>
              <a:t>not specified; 14 out of (3 </a:t>
            </a:r>
            <a:r>
              <a:rPr lang="en-US" dirty="0"/>
              <a:t>x </a:t>
            </a:r>
            <a:r>
              <a:rPr lang="en-US" dirty="0" smtClean="0"/>
              <a:t>3 </a:t>
            </a:r>
            <a:r>
              <a:rPr lang="en-US" dirty="0"/>
              <a:t>x 2 x2 = </a:t>
            </a:r>
            <a:r>
              <a:rPr lang="en-US" dirty="0" smtClean="0"/>
              <a:t>36)</a:t>
            </a:r>
          </a:p>
          <a:p>
            <a:r>
              <a:rPr lang="en-US" dirty="0"/>
              <a:t>Categorical data</a:t>
            </a:r>
            <a:endParaRPr lang="en-US" dirty="0" smtClean="0"/>
          </a:p>
          <a:p>
            <a:r>
              <a:rPr lang="en-US" b="1" dirty="0" smtClean="0"/>
              <a:t>Decision List</a:t>
            </a:r>
            <a:r>
              <a:rPr lang="en-US" dirty="0" smtClean="0"/>
              <a:t>: Rules interpreted in a sequence</a:t>
            </a:r>
            <a:endParaRPr lang="en-US" b="1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9879" y="4410120"/>
            <a:ext cx="7620121" cy="1685880"/>
            <a:chOff x="839879" y="4254120"/>
            <a:chExt cx="7620121" cy="1685880"/>
          </a:xfrm>
          <a:solidFill>
            <a:schemeClr val="bg2">
              <a:lumMod val="9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839879" y="4254120"/>
              <a:ext cx="7620120" cy="168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= high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9879" y="4492200"/>
              <a:ext cx="7620121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9879" y="5940000"/>
              <a:ext cx="7620121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39879" y="4254120"/>
              <a:ext cx="0" cy="168588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8460000" y="4254120"/>
              <a:ext cx="0" cy="168588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Weather Forecast Data 2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59768"/>
              </p:ext>
            </p:extLst>
          </p:nvPr>
        </p:nvGraphicFramePr>
        <p:xfrm>
          <a:off x="-1" y="1143005"/>
          <a:ext cx="9143999" cy="5714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4895"/>
                <a:gridCol w="1414895"/>
                <a:gridCol w="1945482"/>
                <a:gridCol w="1538937"/>
                <a:gridCol w="1414895"/>
                <a:gridCol w="1414895"/>
              </a:tblGrid>
              <a:tr h="636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S#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Outlook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Temperature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Humidity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Windy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Play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overcast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overcast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overcast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overcast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58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Weather Forecast Problem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</a:t>
            </a:r>
            <a:r>
              <a:rPr lang="en-US" dirty="0" smtClean="0"/>
              <a:t>and Numeric data (Mixed-attribute problem)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9879" y="3724320"/>
            <a:ext cx="7620121" cy="1685880"/>
            <a:chOff x="839879" y="4254120"/>
            <a:chExt cx="7620121" cy="1685880"/>
          </a:xfrm>
          <a:solidFill>
            <a:schemeClr val="bg2">
              <a:lumMod val="9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839879" y="4254120"/>
              <a:ext cx="7620120" cy="168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&gt; 84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&lt; 85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9879" y="4492200"/>
              <a:ext cx="7620121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9879" y="5940000"/>
              <a:ext cx="7620121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39879" y="4254120"/>
              <a:ext cx="0" cy="168588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8460000" y="4254120"/>
              <a:ext cx="0" cy="168588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564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Strongly associate </a:t>
            </a:r>
            <a:r>
              <a:rPr lang="en-US" b="1" dirty="0" smtClean="0"/>
              <a:t>different</a:t>
            </a:r>
            <a:r>
              <a:rPr lang="en-US" dirty="0" smtClean="0"/>
              <a:t> attribute values</a:t>
            </a:r>
          </a:p>
          <a:p>
            <a:r>
              <a:rPr lang="en-US" dirty="0" smtClean="0"/>
              <a:t>Predicts values of </a:t>
            </a:r>
            <a:r>
              <a:rPr lang="en-US" b="1" dirty="0" smtClean="0"/>
              <a:t>one or more </a:t>
            </a:r>
            <a:r>
              <a:rPr lang="en-US" dirty="0" smtClean="0"/>
              <a:t>attributes (not only the classification attribute)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0000" y="3687960"/>
            <a:ext cx="6248520" cy="2179440"/>
            <a:chOff x="1260000" y="3780000"/>
            <a:chExt cx="6248520" cy="2179440"/>
          </a:xfrm>
          <a:solidFill>
            <a:schemeClr val="bg2">
              <a:lumMod val="9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1260000" y="3780000"/>
              <a:ext cx="6248520" cy="2179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temperature = cool then humidity = normal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and windy = false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play = yes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play = no 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humidity = high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windy = false and play = no 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outlook = sunny and humidity = high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260000" y="3780000"/>
              <a:ext cx="624852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260000" y="5959440"/>
              <a:ext cx="624852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260000" y="3780000"/>
              <a:ext cx="0" cy="217944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508520" y="3780000"/>
              <a:ext cx="0" cy="217944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7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4389120"/>
          </a:xfrm>
        </p:spPr>
        <p:txBody>
          <a:bodyPr/>
          <a:lstStyle/>
          <a:p>
            <a:r>
              <a:rPr lang="en-US" dirty="0" smtClean="0"/>
              <a:t>Data Mining</a:t>
            </a:r>
          </a:p>
          <a:p>
            <a:pPr lvl="1"/>
            <a:r>
              <a:rPr lang="en-US" dirty="0"/>
              <a:t>Problem: </a:t>
            </a:r>
            <a:r>
              <a:rPr lang="en-US" b="1" dirty="0"/>
              <a:t>Generation</a:t>
            </a:r>
            <a:r>
              <a:rPr lang="en-US" dirty="0"/>
              <a:t> of data + </a:t>
            </a:r>
            <a:r>
              <a:rPr lang="en-US" b="1" dirty="0"/>
              <a:t>Understanding</a:t>
            </a:r>
            <a:r>
              <a:rPr lang="en-US" dirty="0"/>
              <a:t> of data</a:t>
            </a:r>
          </a:p>
          <a:p>
            <a:pPr lvl="1"/>
            <a:r>
              <a:rPr lang="en-US" dirty="0" smtClean="0"/>
              <a:t>Solution: Communication + Computing</a:t>
            </a:r>
          </a:p>
          <a:p>
            <a:endParaRPr lang="en-US" dirty="0" smtClean="0"/>
          </a:p>
          <a:p>
            <a:r>
              <a:rPr lang="en-US" dirty="0" smtClean="0"/>
              <a:t>Data: Recorded facts</a:t>
            </a:r>
          </a:p>
          <a:p>
            <a:r>
              <a:rPr lang="en-US" dirty="0" smtClean="0"/>
              <a:t>Information: Patterns or Structure </a:t>
            </a:r>
            <a:r>
              <a:rPr lang="en-US" b="1" dirty="0" smtClean="0"/>
              <a:t>underlying</a:t>
            </a:r>
            <a:r>
              <a:rPr lang="en-US" dirty="0" smtClean="0"/>
              <a:t>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19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Contact Lenses Problem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9879" y="2438400"/>
            <a:ext cx="7620121" cy="4343400"/>
            <a:chOff x="839879" y="1260000"/>
            <a:chExt cx="7620121" cy="4573440"/>
          </a:xfrm>
          <a:solidFill>
            <a:schemeClr val="bg2">
              <a:lumMod val="9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839879" y="1260000"/>
              <a:ext cx="7620120" cy="4573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tear production rate = reduced 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young and astigmatic = no</a:t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soft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pre-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presbyopic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and astigmatic = no</a:t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soft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presbyopic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and spectacle prescription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myope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/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astigmatic = no  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spectacle prescription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hypermetrope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and astigmatic = no</a:t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soft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spectacle prescription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myope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and astigmatic = yes</a:t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hard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young and astigmatic = yes </a:t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hard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pre-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presbyopic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/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spectacle prescription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hypermetrope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/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astigmatic = yes 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presbyopic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and spectacle prescription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hypermetrope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/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astigmatic = yes then recommendation = none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9879" y="1260000"/>
              <a:ext cx="7620121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9879" y="5833440"/>
              <a:ext cx="7620121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39879" y="1260000"/>
              <a:ext cx="0" cy="457344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8460000" y="1260000"/>
              <a:ext cx="0" cy="457344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/>
              <a:t>Complete</a:t>
            </a:r>
            <a:r>
              <a:rPr lang="en-US" dirty="0"/>
              <a:t> Rule Set</a:t>
            </a:r>
          </a:p>
        </p:txBody>
      </p:sp>
    </p:spTree>
    <p:extLst>
      <p:ext uri="{BB962C8B-B14F-4D97-AF65-F5344CB8AC3E}">
        <p14:creationId xmlns:p14="http://schemas.microsoft.com/office/powerpoint/2010/main" val="344370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Issues with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None</a:t>
            </a:r>
            <a:r>
              <a:rPr lang="en-US" dirty="0" smtClean="0"/>
              <a:t> of the rules apply</a:t>
            </a:r>
          </a:p>
          <a:p>
            <a:r>
              <a:rPr lang="en-US" dirty="0" smtClean="0"/>
              <a:t>More than one rule applies (</a:t>
            </a:r>
            <a:r>
              <a:rPr lang="en-US" b="1" dirty="0" smtClean="0"/>
              <a:t>Conflicting</a:t>
            </a:r>
            <a:r>
              <a:rPr lang="en-US" dirty="0" smtClean="0"/>
              <a:t> Recommendations)</a:t>
            </a:r>
          </a:p>
          <a:p>
            <a:pPr lvl="1"/>
            <a:r>
              <a:rPr lang="en-US" b="1" dirty="0" smtClean="0"/>
              <a:t>Solution</a:t>
            </a:r>
            <a:r>
              <a:rPr lang="en-US" dirty="0" smtClean="0"/>
              <a:t>: Assign weights or probabilities to rules</a:t>
            </a:r>
          </a:p>
          <a:p>
            <a:r>
              <a:rPr lang="en-US" dirty="0" smtClean="0"/>
              <a:t>Complete Rule Set </a:t>
            </a:r>
            <a:r>
              <a:rPr lang="en-US" b="1" dirty="0" smtClean="0"/>
              <a:t>summarizes</a:t>
            </a:r>
            <a:r>
              <a:rPr lang="en-US" dirty="0" smtClean="0"/>
              <a:t> and not generalizes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09800"/>
            <a:ext cx="4905375" cy="464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/>
              <a:t>Contact Lenses Problem</a:t>
            </a:r>
          </a:p>
        </p:txBody>
      </p:sp>
    </p:spTree>
    <p:extLst>
      <p:ext uri="{BB962C8B-B14F-4D97-AF65-F5344CB8AC3E}">
        <p14:creationId xmlns:p14="http://schemas.microsoft.com/office/powerpoint/2010/main" val="12610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 smtClean="0"/>
              <a:t>Pros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Concise</a:t>
            </a:r>
          </a:p>
          <a:p>
            <a:pPr lvl="1"/>
            <a:r>
              <a:rPr lang="en-US" dirty="0" smtClean="0"/>
              <a:t>Comprehensible</a:t>
            </a:r>
          </a:p>
          <a:p>
            <a:pPr lvl="1"/>
            <a:r>
              <a:rPr lang="en-US" dirty="0" smtClean="0"/>
              <a:t>Visualized</a:t>
            </a:r>
          </a:p>
          <a:p>
            <a:pPr lvl="1"/>
            <a:endParaRPr lang="en-US" dirty="0"/>
          </a:p>
          <a:p>
            <a:r>
              <a:rPr lang="en-US" b="1" dirty="0" smtClean="0"/>
              <a:t>Cons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Not necessarily Errorless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0079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hlinkClick r:id="rId2"/>
              </a:rPr>
              <a:t>Data Mining Problems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0079" y="1935480"/>
            <a:ext cx="8686800" cy="43891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Predicting Customer Loyalty in Competitive Marketplace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Prescribing Contact Lenses for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Forecasting Weather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Predicting Iris </a:t>
            </a:r>
            <a:r>
              <a:rPr lang="en-US" b="1" dirty="0" smtClean="0"/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CPU </a:t>
            </a:r>
            <a:r>
              <a:rPr lang="en-US" dirty="0" smtClean="0"/>
              <a:t>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Labor Negotiations </a:t>
            </a:r>
            <a:r>
              <a:rPr lang="en-US" dirty="0" smtClean="0"/>
              <a:t>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Diagnosing Soybean Diseases</a:t>
            </a:r>
          </a:p>
        </p:txBody>
      </p:sp>
    </p:spTree>
    <p:extLst>
      <p:ext uri="{BB962C8B-B14F-4D97-AF65-F5344CB8AC3E}">
        <p14:creationId xmlns:p14="http://schemas.microsoft.com/office/powerpoint/2010/main" val="13465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Iris Type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Numeric</a:t>
            </a:r>
            <a:r>
              <a:rPr lang="en-US" dirty="0" smtClean="0"/>
              <a:t> data</a:t>
            </a:r>
          </a:p>
          <a:p>
            <a:r>
              <a:rPr lang="en-US" b="1" dirty="0" smtClean="0"/>
              <a:t>Categorical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609167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655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Iris Type Problem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47" y="2514600"/>
            <a:ext cx="677140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0"/>
            <a:ext cx="6775704" cy="27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/>
              <a:t>Complete Rule Set</a:t>
            </a:r>
          </a:p>
        </p:txBody>
      </p:sp>
    </p:spTree>
    <p:extLst>
      <p:ext uri="{BB962C8B-B14F-4D97-AF65-F5344CB8AC3E}">
        <p14:creationId xmlns:p14="http://schemas.microsoft.com/office/powerpoint/2010/main" val="3488640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hlinkClick r:id="rId2"/>
              </a:rPr>
              <a:t>Data Mining Problems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Predicting Customer Loyalty in Competitive Marketplace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Prescribing Contact Lenses for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Forecasting Weather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Iris </a:t>
            </a:r>
            <a:r>
              <a:rPr lang="en-US" dirty="0" smtClean="0"/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Predicting CPU </a:t>
            </a:r>
            <a:r>
              <a:rPr lang="en-US" b="1" dirty="0" smtClean="0"/>
              <a:t>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Labor Negotiations </a:t>
            </a:r>
            <a:r>
              <a:rPr lang="en-US" dirty="0" smtClean="0"/>
              <a:t>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Diagnosing Soybean Diseases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14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CPU Performance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Numeric</a:t>
            </a:r>
            <a:r>
              <a:rPr lang="en-US" dirty="0"/>
              <a:t> data</a:t>
            </a:r>
          </a:p>
          <a:p>
            <a:r>
              <a:rPr lang="en-US" b="1" dirty="0"/>
              <a:t>Numeric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6921744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584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CPU Performance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4" name="Freeform 3"/>
          <p:cNvSpPr/>
          <p:nvPr/>
        </p:nvSpPr>
        <p:spPr>
          <a:xfrm>
            <a:off x="838200" y="3124200"/>
            <a:ext cx="7620120" cy="639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855359" marR="0" lvl="0" indent="-855359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855359" algn="l"/>
                <a:tab pos="914039" algn="l"/>
                <a:tab pos="1828439" algn="l"/>
                <a:tab pos="2742839" algn="l"/>
                <a:tab pos="3657239" algn="l"/>
                <a:tab pos="4571639" algn="l"/>
                <a:tab pos="5486039" algn="l"/>
                <a:tab pos="6400439" algn="l"/>
                <a:tab pos="7314838" algn="l"/>
                <a:tab pos="8229238" algn="l"/>
                <a:tab pos="9143639" algn="l"/>
                <a:tab pos="10058039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PRP =	-55.9 + 0.0489 MYCT + 0.0153 MMIN + 0.0056 MMAX</a:t>
            </a:r>
            <a:b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</a:b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+ 0.6410 CACH - 0.2700 CHMIN + 1.480 CHMAX</a:t>
            </a:r>
          </a:p>
        </p:txBody>
      </p:sp>
    </p:spTree>
    <p:extLst>
      <p:ext uri="{BB962C8B-B14F-4D97-AF65-F5344CB8AC3E}">
        <p14:creationId xmlns:p14="http://schemas.microsoft.com/office/powerpoint/2010/main" val="10530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</a:p>
          <a:p>
            <a:r>
              <a:rPr lang="en-US" dirty="0" smtClean="0"/>
              <a:t>Customer Transactions</a:t>
            </a:r>
          </a:p>
          <a:p>
            <a:r>
              <a:rPr lang="en-US" dirty="0" smtClean="0"/>
              <a:t>Inexpensive Storage</a:t>
            </a:r>
          </a:p>
          <a:p>
            <a:endParaRPr lang="en-US" dirty="0" smtClean="0"/>
          </a:p>
          <a:p>
            <a:r>
              <a:rPr lang="en-US" dirty="0" smtClean="0"/>
              <a:t>Data in world’s databases is estimated to double every 20 months</a:t>
            </a:r>
          </a:p>
          <a:p>
            <a:r>
              <a:rPr lang="en-US" dirty="0" smtClean="0"/>
              <a:t>Moore’s Law?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05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hlinkClick r:id="rId2"/>
              </a:rPr>
              <a:t>Data Mining Problems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Predicting Customer Loyalty in Competitive Marketplace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Prescribing Contact Lenses for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Forecasting Weather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Iris </a:t>
            </a:r>
            <a:r>
              <a:rPr lang="en-US" dirty="0" smtClean="0"/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CPU </a:t>
            </a:r>
            <a:r>
              <a:rPr lang="en-US" dirty="0" smtClean="0"/>
              <a:t>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Predicting Labor Negotiations </a:t>
            </a:r>
            <a:r>
              <a:rPr lang="en-US" b="1" dirty="0" smtClean="0"/>
              <a:t>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Diagnosing Soybean Diseases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5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Labor Negotiations Contracts</a:t>
            </a:r>
            <a:r>
              <a:rPr lang="en-US" dirty="0" smtClean="0"/>
              <a:t> </a:t>
            </a:r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Not Errorless Classification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6998722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578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Trees: </a:t>
            </a:r>
            <a:r>
              <a:rPr lang="en-US" b="1" dirty="0" smtClean="0"/>
              <a:t>Simple</a:t>
            </a:r>
            <a:r>
              <a:rPr lang="en-US" dirty="0" smtClean="0"/>
              <a:t> vs. </a:t>
            </a:r>
            <a:r>
              <a:rPr lang="en-US" b="1" dirty="0" smtClean="0"/>
              <a:t>Complex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Labor Negotiations Contracts</a:t>
            </a:r>
            <a:r>
              <a:rPr lang="en-US" dirty="0" smtClean="0"/>
              <a:t> </a:t>
            </a:r>
            <a:r>
              <a:rPr lang="en-US" dirty="0"/>
              <a:t>Problem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372674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19400"/>
            <a:ext cx="527624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hlinkClick r:id="rId2"/>
              </a:rPr>
              <a:t>Data Mining Problems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Predicting Customer Loyalty in Competitive Marketplace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Prescribing Contact Lenses for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Forecasting Weather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Iris </a:t>
            </a:r>
            <a:r>
              <a:rPr lang="en-US" dirty="0" smtClean="0"/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CPU </a:t>
            </a:r>
            <a:r>
              <a:rPr lang="en-US" dirty="0" smtClean="0"/>
              <a:t>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Labor Negotiations </a:t>
            </a:r>
            <a:r>
              <a:rPr lang="en-US" dirty="0" smtClean="0"/>
              <a:t>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Diagnosing Soybean Diseases</a:t>
            </a:r>
          </a:p>
        </p:txBody>
      </p:sp>
    </p:spTree>
    <p:extLst>
      <p:ext uri="{BB962C8B-B14F-4D97-AF65-F5344CB8AC3E}">
        <p14:creationId xmlns:p14="http://schemas.microsoft.com/office/powerpoint/2010/main" val="21776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Soybean Diseases</a:t>
            </a:r>
            <a:r>
              <a:rPr lang="en-US" dirty="0" smtClean="0"/>
              <a:t> </a:t>
            </a:r>
            <a:r>
              <a:rPr lang="en-US" dirty="0"/>
              <a:t>Problem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57375"/>
            <a:ext cx="67818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59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Soybean Diseases Problem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76160" y="2362200"/>
            <a:ext cx="5639040" cy="1793880"/>
            <a:chOff x="1981080" y="1635120"/>
            <a:chExt cx="5639040" cy="1793880"/>
          </a:xfrm>
          <a:solidFill>
            <a:schemeClr val="bg2">
              <a:lumMod val="9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1981080" y="1635120"/>
              <a:ext cx="5639040" cy="1793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{leaf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condition is normal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condition is abnormal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cankers is below soil line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canker lesion color is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brown}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diagnosis is rhizoctonia root rot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981080" y="1635120"/>
              <a:ext cx="563904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981080" y="3429000"/>
              <a:ext cx="563904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981080" y="1635120"/>
              <a:ext cx="0" cy="179388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620120" y="1635120"/>
              <a:ext cx="0" cy="179388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75080" y="4333200"/>
            <a:ext cx="5639040" cy="1793880"/>
            <a:chOff x="1980000" y="3606120"/>
            <a:chExt cx="5639040" cy="1793880"/>
          </a:xfrm>
          <a:solidFill>
            <a:schemeClr val="bg2">
              <a:lumMod val="90000"/>
            </a:schemeClr>
          </a:solidFill>
        </p:grpSpPr>
        <p:sp>
          <p:nvSpPr>
            <p:cNvPr id="11" name="Freeform 10"/>
            <p:cNvSpPr/>
            <p:nvPr/>
          </p:nvSpPr>
          <p:spPr>
            <a:xfrm>
              <a:off x="1980000" y="3606120"/>
              <a:ext cx="5639040" cy="1793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{leaf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malformation is absent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condition is abnormal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cankers is below soil line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canker lesion color is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brown}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diagnosis is rhizoctonia root rot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980000" y="3606120"/>
              <a:ext cx="563904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980000" y="5400000"/>
              <a:ext cx="563904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1980000" y="3606120"/>
              <a:ext cx="0" cy="179388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619040" y="3606120"/>
              <a:ext cx="0" cy="179388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 smtClean="0"/>
              <a:t>Domain Knowledge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55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Data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Huge amount of </a:t>
            </a:r>
            <a:r>
              <a:rPr lang="en-US" b="1" dirty="0"/>
              <a:t>important</a:t>
            </a:r>
            <a:r>
              <a:rPr lang="en-US" dirty="0"/>
              <a:t> and </a:t>
            </a:r>
            <a:r>
              <a:rPr lang="en-US" b="1" dirty="0"/>
              <a:t>undiscovered</a:t>
            </a:r>
            <a:r>
              <a:rPr lang="en-US" dirty="0"/>
              <a:t> information exists in </a:t>
            </a:r>
            <a:r>
              <a:rPr lang="en-US" dirty="0" smtClean="0"/>
              <a:t>databases</a:t>
            </a:r>
          </a:p>
          <a:p>
            <a:endParaRPr lang="en-US" dirty="0" smtClean="0"/>
          </a:p>
          <a:p>
            <a:r>
              <a:rPr lang="en-US" dirty="0" smtClean="0"/>
              <a:t>Objectives: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To automatically identify </a:t>
            </a:r>
            <a:r>
              <a:rPr lang="en-US" b="1" dirty="0" smtClean="0"/>
              <a:t>strong</a:t>
            </a:r>
            <a:r>
              <a:rPr lang="en-US" dirty="0" smtClean="0"/>
              <a:t> patterns and structures in data currently available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To express information in </a:t>
            </a:r>
            <a:r>
              <a:rPr lang="en-US" b="1" dirty="0" smtClean="0"/>
              <a:t>comprehensible</a:t>
            </a:r>
            <a:r>
              <a:rPr lang="en-US" dirty="0" smtClean="0"/>
              <a:t> form, so it can be used for a variety of </a:t>
            </a:r>
            <a:r>
              <a:rPr lang="en-US" b="1" dirty="0" smtClean="0"/>
              <a:t>purposes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b="1" dirty="0" smtClean="0"/>
              <a:t>perform</a:t>
            </a:r>
            <a:r>
              <a:rPr lang="en-US" dirty="0" smtClean="0"/>
              <a:t> better on similar data in future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Problems can be </a:t>
            </a:r>
            <a:r>
              <a:rPr lang="en-US" b="1" dirty="0" smtClean="0"/>
              <a:t>solved</a:t>
            </a:r>
            <a:r>
              <a:rPr lang="en-US" dirty="0" smtClean="0"/>
              <a:t> by </a:t>
            </a:r>
            <a:r>
              <a:rPr lang="en-US" dirty="0"/>
              <a:t>analyzing data</a:t>
            </a:r>
          </a:p>
          <a:p>
            <a:pPr lvl="1"/>
            <a:r>
              <a:rPr lang="en-US" dirty="0" smtClean="0"/>
              <a:t>Identified patterns or structures can be generalized for accurate </a:t>
            </a:r>
            <a:r>
              <a:rPr lang="en-US" b="1" dirty="0" smtClean="0"/>
              <a:t>predictions</a:t>
            </a:r>
            <a:r>
              <a:rPr lang="en-US" dirty="0" smtClean="0"/>
              <a:t> on future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2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Issues in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Missing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Exceptions to rules</a:t>
            </a:r>
          </a:p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  <a:latin typeface="+mj-lt"/>
              </a:rPr>
              <a:t>Solution</a:t>
            </a:r>
          </a:p>
          <a:p>
            <a:pPr lvl="0">
              <a:buClr>
                <a:srgbClr val="0BD0D9"/>
              </a:buClr>
            </a:pPr>
            <a:r>
              <a:rPr lang="en-US" b="1" dirty="0" smtClean="0">
                <a:solidFill>
                  <a:prstClr val="black"/>
                </a:solidFill>
              </a:rPr>
              <a:t>Robust Algorithms</a:t>
            </a:r>
          </a:p>
          <a:p>
            <a:pPr lvl="1">
              <a:buClr>
                <a:srgbClr val="0BD0D9"/>
              </a:buClr>
            </a:pPr>
            <a:r>
              <a:rPr lang="en-US" dirty="0" smtClean="0">
                <a:solidFill>
                  <a:prstClr val="black"/>
                </a:solidFill>
              </a:rPr>
              <a:t>Deal with Issues</a:t>
            </a:r>
          </a:p>
          <a:p>
            <a:pPr lvl="1">
              <a:buClr>
                <a:srgbClr val="0BD0D9"/>
              </a:buClr>
            </a:pPr>
            <a:r>
              <a:rPr lang="en-US" dirty="0" smtClean="0">
                <a:solidFill>
                  <a:prstClr val="black"/>
                </a:solidFill>
              </a:rPr>
              <a:t>Identify Strong Patterns and Structures</a:t>
            </a:r>
            <a:endParaRPr lang="en-US" dirty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5000" dirty="0" smtClean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Resources</a:t>
            </a:r>
          </a:p>
          <a:p>
            <a:pPr lvl="0"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Fast </a:t>
            </a:r>
            <a:r>
              <a:rPr lang="en-US" dirty="0" smtClean="0">
                <a:solidFill>
                  <a:prstClr val="black"/>
                </a:solidFill>
              </a:rPr>
              <a:t>machines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3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Learning</a:t>
            </a:r>
            <a:r>
              <a:rPr lang="en-US" dirty="0" smtClean="0"/>
              <a:t> by Machines:</a:t>
            </a:r>
          </a:p>
          <a:p>
            <a:pPr lvl="1"/>
            <a:r>
              <a:rPr lang="en-US" dirty="0" smtClean="0"/>
              <a:t>Thinking + Purpose</a:t>
            </a:r>
          </a:p>
          <a:p>
            <a:pPr lvl="1"/>
            <a:r>
              <a:rPr lang="en-US" dirty="0" smtClean="0"/>
              <a:t>Knowledge Acquisition + Ability to use it</a:t>
            </a:r>
          </a:p>
          <a:p>
            <a:r>
              <a:rPr lang="en-US" b="1" dirty="0" smtClean="0"/>
              <a:t>Foundational</a:t>
            </a:r>
            <a:r>
              <a:rPr lang="en-US" dirty="0" smtClean="0"/>
              <a:t> techniques for Data Mining</a:t>
            </a:r>
          </a:p>
          <a:p>
            <a:r>
              <a:rPr lang="en-US" dirty="0" smtClean="0"/>
              <a:t>Different </a:t>
            </a:r>
            <a:r>
              <a:rPr lang="en-US" dirty="0"/>
              <a:t>techniques </a:t>
            </a:r>
            <a:r>
              <a:rPr lang="en-US" dirty="0" smtClean="0"/>
              <a:t>for different problems</a:t>
            </a:r>
          </a:p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Identify the most </a:t>
            </a:r>
            <a:r>
              <a:rPr lang="en-US" b="1" dirty="0" smtClean="0"/>
              <a:t>suitable</a:t>
            </a:r>
            <a:r>
              <a:rPr lang="en-US" dirty="0" smtClean="0"/>
              <a:t> technique for a given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5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Statisticians</a:t>
            </a:r>
          </a:p>
          <a:p>
            <a:r>
              <a:rPr lang="en-US" dirty="0" smtClean="0"/>
              <a:t>Economists</a:t>
            </a:r>
            <a:endParaRPr lang="en-US" dirty="0"/>
          </a:p>
          <a:p>
            <a:r>
              <a:rPr lang="en-US" dirty="0" smtClean="0"/>
              <a:t>Forecasters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Analysts</a:t>
            </a:r>
          </a:p>
          <a:p>
            <a:r>
              <a:rPr lang="en-US" dirty="0"/>
              <a:t>Data </a:t>
            </a:r>
            <a:r>
              <a:rPr lang="en-US" dirty="0" smtClean="0"/>
              <a:t>Modelers</a:t>
            </a:r>
            <a:endParaRPr lang="en-US" dirty="0"/>
          </a:p>
          <a:p>
            <a:r>
              <a:rPr lang="en-US" dirty="0"/>
              <a:t>Data Scientists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1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User-Pattern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743692"/>
              </p:ext>
            </p:extLst>
          </p:nvPr>
        </p:nvGraphicFramePr>
        <p:xfrm>
          <a:off x="457200" y="193516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Animal Migration Behavior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Farmers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Crop Growth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Politicians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Voter Opinion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Entrepreneur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Opportunities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14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/>
              </a:rPr>
              <a:t>Data Mining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Predicting Customer Loyalty in Competitive Marketplace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Prescribing Contact Lenses for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Forecasting Weather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Predicting Iris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</a:t>
            </a:r>
            <a:r>
              <a:rPr lang="en-US" dirty="0" smtClean="0"/>
              <a:t>CPU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Labor </a:t>
            </a:r>
            <a:r>
              <a:rPr lang="en-US" dirty="0" smtClean="0"/>
              <a:t>Negotiations 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Diagnosing Soybean Diseases</a:t>
            </a:r>
          </a:p>
        </p:txBody>
      </p:sp>
    </p:spTree>
    <p:extLst>
      <p:ext uri="{BB962C8B-B14F-4D97-AF65-F5344CB8AC3E}">
        <p14:creationId xmlns:p14="http://schemas.microsoft.com/office/powerpoint/2010/main" val="2892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8979</TotalTime>
  <Words>1151</Words>
  <Application>Microsoft Office PowerPoint</Application>
  <PresentationFormat>On-screen Show (4:3)</PresentationFormat>
  <Paragraphs>536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Calibri</vt:lpstr>
      <vt:lpstr>Constantia</vt:lpstr>
      <vt:lpstr>Courier New</vt:lpstr>
      <vt:lpstr>Gothic</vt:lpstr>
      <vt:lpstr>Lucidasans</vt:lpstr>
      <vt:lpstr>Utopia</vt:lpstr>
      <vt:lpstr>Wingdings 2</vt:lpstr>
      <vt:lpstr>Flow</vt:lpstr>
      <vt:lpstr>Cs 429: DATA MINING  Lecture 2 </vt:lpstr>
      <vt:lpstr>Introduction</vt:lpstr>
      <vt:lpstr>Data Sources</vt:lpstr>
      <vt:lpstr>Why Data Mining?</vt:lpstr>
      <vt:lpstr>Issues in Data Mining</vt:lpstr>
      <vt:lpstr>Machine Learning</vt:lpstr>
      <vt:lpstr>Data Miners</vt:lpstr>
      <vt:lpstr>User-Pattern Examples</vt:lpstr>
      <vt:lpstr>Data Mining Problems</vt:lpstr>
      <vt:lpstr>Data Mining Problems</vt:lpstr>
      <vt:lpstr>Contact Lenses Data</vt:lpstr>
      <vt:lpstr>Structural Patterns</vt:lpstr>
      <vt:lpstr>Contact Lenses Problem</vt:lpstr>
      <vt:lpstr>Data Mining Problems</vt:lpstr>
      <vt:lpstr>Weather Forecast Data 1</vt:lpstr>
      <vt:lpstr>Weather Forecast Problem 1</vt:lpstr>
      <vt:lpstr>Weather Forecast Data 2</vt:lpstr>
      <vt:lpstr>Weather Forecast Problem 2</vt:lpstr>
      <vt:lpstr>Association Rules</vt:lpstr>
      <vt:lpstr>Contact Lenses Problem</vt:lpstr>
      <vt:lpstr>Issues with Rules</vt:lpstr>
      <vt:lpstr>Decision Trees</vt:lpstr>
      <vt:lpstr>Decision Trees</vt:lpstr>
      <vt:lpstr>Data Mining Problems</vt:lpstr>
      <vt:lpstr>Iris Type Problem</vt:lpstr>
      <vt:lpstr>Iris Type Problem</vt:lpstr>
      <vt:lpstr>Data Mining Problems</vt:lpstr>
      <vt:lpstr>CPU Performance Problem</vt:lpstr>
      <vt:lpstr>CPU Performance Problem</vt:lpstr>
      <vt:lpstr>Data Mining Problems</vt:lpstr>
      <vt:lpstr>Labor Negotiations Contracts Problem</vt:lpstr>
      <vt:lpstr>Labor Negotiations Contracts Problem</vt:lpstr>
      <vt:lpstr>Data Mining Problems</vt:lpstr>
      <vt:lpstr>Soybean Diseases Problem</vt:lpstr>
      <vt:lpstr>Soybean Diseases Problem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Umer</cp:lastModifiedBy>
  <cp:revision>167</cp:revision>
  <dcterms:created xsi:type="dcterms:W3CDTF">2017-06-11T13:40:14Z</dcterms:created>
  <dcterms:modified xsi:type="dcterms:W3CDTF">2018-01-14T10:42:32Z</dcterms:modified>
</cp:coreProperties>
</file>