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2" r:id="rId9"/>
    <p:sldId id="263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80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6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4C-EAD6-4E62-8114-57F178C3ACB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68CB-9C12-4730-8ADD-B9006B8B48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4C-EAD6-4E62-8114-57F178C3ACB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68CB-9C12-4730-8ADD-B9006B8B4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4C-EAD6-4E62-8114-57F178C3ACB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68CB-9C12-4730-8ADD-B9006B8B4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4C-EAD6-4E62-8114-57F178C3ACB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68CB-9C12-4730-8ADD-B9006B8B4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4C-EAD6-4E62-8114-57F178C3ACB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68CB-9C12-4730-8ADD-B9006B8B48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4C-EAD6-4E62-8114-57F178C3ACB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68CB-9C12-4730-8ADD-B9006B8B4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4C-EAD6-4E62-8114-57F178C3ACB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68CB-9C12-4730-8ADD-B9006B8B4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4C-EAD6-4E62-8114-57F178C3ACB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68CB-9C12-4730-8ADD-B9006B8B4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4C-EAD6-4E62-8114-57F178C3ACB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68CB-9C12-4730-8ADD-B9006B8B4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4C-EAD6-4E62-8114-57F178C3ACB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68CB-9C12-4730-8ADD-B9006B8B4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D24C-EAD6-4E62-8114-57F178C3ACB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FAF68CB-9C12-4730-8ADD-B9006B8B482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AED24C-EAD6-4E62-8114-57F178C3ACB0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AF68CB-9C12-4730-8ADD-B9006B8B482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27660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Cs 429: DATA </a:t>
            </a: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MINING</a:t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Lecture 3</a:t>
            </a:r>
            <a:b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endParaRPr lang="en-US" sz="4000" b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5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Tables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Classification Rules</a:t>
            </a:r>
          </a:p>
          <a:p>
            <a:r>
              <a:rPr lang="en-US" dirty="0" smtClean="0"/>
              <a:t>Association</a:t>
            </a:r>
            <a:r>
              <a:rPr lang="en-US" dirty="0"/>
              <a:t>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Rules with Exceptions</a:t>
            </a:r>
          </a:p>
          <a:p>
            <a:r>
              <a:rPr lang="en-US" dirty="0" smtClean="0"/>
              <a:t>Rules involving Relations</a:t>
            </a:r>
          </a:p>
          <a:p>
            <a:r>
              <a:rPr lang="en-US" dirty="0" smtClean="0"/>
              <a:t>Trees for Numeric Prediction</a:t>
            </a:r>
          </a:p>
          <a:p>
            <a:r>
              <a:rPr lang="en-US" dirty="0" smtClean="0"/>
              <a:t>Instance-based Representation</a:t>
            </a:r>
          </a:p>
          <a:p>
            <a:r>
              <a:rPr lang="en-US" dirty="0" smtClean="0"/>
              <a:t>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 smtClean="0"/>
              <a:t>Decision Tables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Classification Rules</a:t>
            </a:r>
          </a:p>
          <a:p>
            <a:r>
              <a:rPr lang="en-US" dirty="0" smtClean="0"/>
              <a:t>Association</a:t>
            </a:r>
            <a:r>
              <a:rPr lang="en-US" dirty="0"/>
              <a:t>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Rules with Exceptions</a:t>
            </a:r>
          </a:p>
          <a:p>
            <a:r>
              <a:rPr lang="en-US" dirty="0" smtClean="0"/>
              <a:t>Rules involving Relations</a:t>
            </a:r>
          </a:p>
          <a:p>
            <a:r>
              <a:rPr lang="en-US" dirty="0" smtClean="0"/>
              <a:t>Trees for Numeric Prediction</a:t>
            </a:r>
          </a:p>
          <a:p>
            <a:r>
              <a:rPr lang="en-US" dirty="0" smtClean="0"/>
              <a:t>Instance-based Representation</a:t>
            </a:r>
          </a:p>
          <a:p>
            <a:r>
              <a:rPr lang="en-US" dirty="0" smtClean="0"/>
              <a:t>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248309"/>
              </p:ext>
            </p:extLst>
          </p:nvPr>
        </p:nvGraphicFramePr>
        <p:xfrm>
          <a:off x="-1" y="2209800"/>
          <a:ext cx="9143999" cy="45594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4895"/>
                <a:gridCol w="1414895"/>
                <a:gridCol w="1945482"/>
                <a:gridCol w="1538937"/>
                <a:gridCol w="1414895"/>
                <a:gridCol w="1414895"/>
              </a:tblGrid>
              <a:tr h="492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S#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Outlook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Temperature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Humidity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Windy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Play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sunny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sunny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overcast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rainy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mild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rainy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cool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rainy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cool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overcast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cool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sunny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mild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sunny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cool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rainy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mild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sunny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mild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overcast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mild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overcast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hot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rainy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mild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 smtClean="0"/>
              <a:t>Weather Forecast Data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986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Decision Tables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40753"/>
              </p:ext>
            </p:extLst>
          </p:nvPr>
        </p:nvGraphicFramePr>
        <p:xfrm>
          <a:off x="838200" y="2411917"/>
          <a:ext cx="7198517" cy="4357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4895"/>
                <a:gridCol w="1414895"/>
                <a:gridCol w="1538937"/>
                <a:gridCol w="1414895"/>
                <a:gridCol w="1414895"/>
              </a:tblGrid>
              <a:tr h="1694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S#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Outlook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Humidity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Windy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Play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sunny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sunny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overcast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rainy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rainy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rainy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overcast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sunny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sunny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rainy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sunny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overcast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overcast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normal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false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694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rainy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true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6168" marR="16168" marT="16168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160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Decision Tables</a:t>
            </a:r>
          </a:p>
          <a:p>
            <a:r>
              <a:rPr lang="en-US" b="1" dirty="0" smtClean="0"/>
              <a:t>Decision Trees</a:t>
            </a:r>
          </a:p>
          <a:p>
            <a:r>
              <a:rPr lang="en-US" dirty="0" smtClean="0"/>
              <a:t>Classification Rules</a:t>
            </a:r>
          </a:p>
          <a:p>
            <a:r>
              <a:rPr lang="en-US" dirty="0" smtClean="0"/>
              <a:t>Association</a:t>
            </a:r>
            <a:r>
              <a:rPr lang="en-US" dirty="0"/>
              <a:t>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Rules with Exceptions</a:t>
            </a:r>
          </a:p>
          <a:p>
            <a:r>
              <a:rPr lang="en-US" dirty="0" smtClean="0"/>
              <a:t>Rules involving Relations</a:t>
            </a:r>
          </a:p>
          <a:p>
            <a:r>
              <a:rPr lang="en-US" dirty="0" smtClean="0"/>
              <a:t>Trees for Numeric Prediction</a:t>
            </a:r>
          </a:p>
          <a:p>
            <a:r>
              <a:rPr lang="en-US" dirty="0" smtClean="0"/>
              <a:t>Instance-based Representation</a:t>
            </a:r>
          </a:p>
          <a:p>
            <a:r>
              <a:rPr lang="en-US" dirty="0" smtClean="0"/>
              <a:t>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Contact </a:t>
            </a:r>
            <a:r>
              <a:rPr lang="en-US" b="1" dirty="0"/>
              <a:t>Lenses </a:t>
            </a:r>
            <a:r>
              <a:rPr lang="en-US" b="1" dirty="0" smtClean="0"/>
              <a:t>Problem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529" y="2286000"/>
            <a:ext cx="4824871" cy="4567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2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Divide-and-Conquer approach</a:t>
            </a:r>
          </a:p>
          <a:p>
            <a:r>
              <a:rPr lang="en-US" dirty="0" smtClean="0"/>
              <a:t>Parent-Child relationships</a:t>
            </a:r>
          </a:p>
          <a:p>
            <a:r>
              <a:rPr lang="en-US" dirty="0"/>
              <a:t>Each attribute </a:t>
            </a:r>
            <a:r>
              <a:rPr lang="en-US" dirty="0" smtClean="0"/>
              <a:t>usually tested </a:t>
            </a:r>
            <a:r>
              <a:rPr lang="en-US" dirty="0"/>
              <a:t>once only</a:t>
            </a:r>
          </a:p>
          <a:p>
            <a:r>
              <a:rPr lang="en-US" dirty="0"/>
              <a:t>Categorical vs. Numeric Attributes</a:t>
            </a:r>
          </a:p>
          <a:p>
            <a:r>
              <a:rPr lang="en-US" dirty="0" smtClean="0"/>
              <a:t>Missing Values</a:t>
            </a:r>
          </a:p>
          <a:p>
            <a:r>
              <a:rPr lang="en-US" dirty="0" smtClean="0"/>
              <a:t>Not </a:t>
            </a:r>
            <a:r>
              <a:rPr lang="en-US" dirty="0"/>
              <a:t>necessarily Errorless </a:t>
            </a:r>
            <a:r>
              <a:rPr lang="en-US" dirty="0" smtClean="0"/>
              <a:t>Classification</a:t>
            </a:r>
          </a:p>
          <a:p>
            <a:r>
              <a:rPr lang="en-US" dirty="0" smtClean="0"/>
              <a:t>Classifying an Unknown Instance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377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/>
              <a:t>Labor Negotiations Contracts </a:t>
            </a:r>
            <a:r>
              <a:rPr lang="en-US" b="1" dirty="0" smtClean="0"/>
              <a:t>Problem</a:t>
            </a:r>
            <a:endParaRPr lang="en-US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460" y="2362199"/>
            <a:ext cx="4107740" cy="4451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3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Decision Tables</a:t>
            </a:r>
          </a:p>
          <a:p>
            <a:r>
              <a:rPr lang="en-US" dirty="0" smtClean="0"/>
              <a:t>Decision Trees</a:t>
            </a:r>
          </a:p>
          <a:p>
            <a:r>
              <a:rPr lang="en-US" b="1" dirty="0" smtClean="0"/>
              <a:t>Classification Rules</a:t>
            </a:r>
          </a:p>
          <a:p>
            <a:r>
              <a:rPr lang="en-US" dirty="0" smtClean="0"/>
              <a:t>Association</a:t>
            </a:r>
            <a:r>
              <a:rPr lang="en-US" dirty="0"/>
              <a:t>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Rules with Exceptions</a:t>
            </a:r>
          </a:p>
          <a:p>
            <a:r>
              <a:rPr lang="en-US" dirty="0" smtClean="0"/>
              <a:t>Rules involving Relations</a:t>
            </a:r>
          </a:p>
          <a:p>
            <a:r>
              <a:rPr lang="en-US" dirty="0" smtClean="0"/>
              <a:t>Trees for Numeric Prediction</a:t>
            </a:r>
          </a:p>
          <a:p>
            <a:r>
              <a:rPr lang="en-US" dirty="0" smtClean="0"/>
              <a:t>Instance-based Representation</a:t>
            </a:r>
          </a:p>
          <a:p>
            <a:r>
              <a:rPr lang="en-US" dirty="0" smtClean="0"/>
              <a:t>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658225" cy="4617720"/>
          </a:xfrm>
        </p:spPr>
        <p:txBody>
          <a:bodyPr>
            <a:normAutofit/>
          </a:bodyPr>
          <a:lstStyle/>
          <a:p>
            <a:r>
              <a:rPr lang="en-US" b="1" dirty="0" smtClean="0"/>
              <a:t>Antecedent</a:t>
            </a:r>
            <a:r>
              <a:rPr lang="en-US" dirty="0" smtClean="0"/>
              <a:t>: Precondition</a:t>
            </a:r>
          </a:p>
          <a:p>
            <a:r>
              <a:rPr lang="en-US" b="1" dirty="0" smtClean="0"/>
              <a:t>Consequent</a:t>
            </a:r>
            <a:r>
              <a:rPr lang="en-US" dirty="0" smtClean="0"/>
              <a:t>: Conclusion</a:t>
            </a:r>
          </a:p>
          <a:p>
            <a:endParaRPr lang="en-US" dirty="0" smtClean="0"/>
          </a:p>
          <a:p>
            <a:r>
              <a:rPr lang="en-US" b="1" dirty="0" smtClean="0"/>
              <a:t>Conjunction</a:t>
            </a:r>
            <a:r>
              <a:rPr lang="en-US" dirty="0"/>
              <a:t>: </a:t>
            </a:r>
            <a:r>
              <a:rPr lang="en-US" dirty="0" smtClean="0"/>
              <a:t>Antecedents </a:t>
            </a:r>
            <a:r>
              <a:rPr lang="en-US" dirty="0" err="1" smtClean="0"/>
              <a:t>ANDed</a:t>
            </a:r>
            <a:r>
              <a:rPr lang="en-US" dirty="0" smtClean="0"/>
              <a:t> together to fire rule</a:t>
            </a:r>
          </a:p>
          <a:p>
            <a:r>
              <a:rPr lang="en-US" b="1" dirty="0" smtClean="0"/>
              <a:t>Disjunction</a:t>
            </a:r>
            <a:r>
              <a:rPr lang="en-US" dirty="0"/>
              <a:t>: </a:t>
            </a:r>
            <a:r>
              <a:rPr lang="en-US" dirty="0" smtClean="0"/>
              <a:t>Rules </a:t>
            </a:r>
            <a:r>
              <a:rPr lang="en-US" dirty="0" err="1" smtClean="0"/>
              <a:t>ORed</a:t>
            </a:r>
            <a:r>
              <a:rPr lang="en-US" dirty="0" smtClean="0"/>
              <a:t> together</a:t>
            </a:r>
          </a:p>
        </p:txBody>
      </p:sp>
    </p:spTree>
    <p:extLst>
      <p:ext uri="{BB962C8B-B14F-4D97-AF65-F5344CB8AC3E}">
        <p14:creationId xmlns:p14="http://schemas.microsoft.com/office/powerpoint/2010/main" val="41309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Concepts</a:t>
            </a:r>
            <a:endParaRPr lang="en-US" dirty="0" smtClean="0"/>
          </a:p>
          <a:p>
            <a:pPr lvl="1"/>
            <a:r>
              <a:rPr lang="en-US" dirty="0" smtClean="0"/>
              <a:t>Things to be learned</a:t>
            </a:r>
            <a:endParaRPr lang="en-US" b="1" dirty="0" smtClean="0"/>
          </a:p>
          <a:p>
            <a:r>
              <a:rPr lang="en-US" b="1" dirty="0" smtClean="0"/>
              <a:t>Instances</a:t>
            </a:r>
            <a:endParaRPr lang="en-US" dirty="0"/>
          </a:p>
          <a:p>
            <a:pPr lvl="1"/>
            <a:r>
              <a:rPr lang="en-US" dirty="0" smtClean="0"/>
              <a:t>Usually Individual and Independent examples of Concepts</a:t>
            </a:r>
          </a:p>
          <a:p>
            <a:r>
              <a:rPr lang="en-US" b="1" dirty="0" smtClean="0"/>
              <a:t>Attributes/Features</a:t>
            </a:r>
            <a:endParaRPr lang="en-US" dirty="0"/>
          </a:p>
          <a:p>
            <a:pPr lvl="1"/>
            <a:r>
              <a:rPr lang="en-US" dirty="0" smtClean="0"/>
              <a:t>Fixed and Predefined set that measures different aspects of Instances</a:t>
            </a:r>
          </a:p>
          <a:p>
            <a:pPr lvl="1"/>
            <a:r>
              <a:rPr lang="en-US" dirty="0" smtClean="0"/>
              <a:t>Can be Categorical (Finite, Distinct and </a:t>
            </a:r>
            <a:r>
              <a:rPr lang="en-US" dirty="0" err="1" smtClean="0"/>
              <a:t>Prespecified</a:t>
            </a:r>
            <a:r>
              <a:rPr lang="en-US" dirty="0" smtClean="0"/>
              <a:t>) or Numeric (Integer or Real)</a:t>
            </a:r>
          </a:p>
        </p:txBody>
      </p:sp>
    </p:spTree>
    <p:extLst>
      <p:ext uri="{BB962C8B-B14F-4D97-AF65-F5344CB8AC3E}">
        <p14:creationId xmlns:p14="http://schemas.microsoft.com/office/powerpoint/2010/main" val="6815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Classification </a:t>
            </a:r>
            <a:r>
              <a:rPr lang="en-US" dirty="0" smtClean="0"/>
              <a:t>Rules vs. Decision Trees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/>
              <a:t>Rules from </a:t>
            </a:r>
            <a:r>
              <a:rPr lang="en-US" b="1" dirty="0"/>
              <a:t>Decision Trees</a:t>
            </a:r>
          </a:p>
          <a:p>
            <a:pPr lvl="1"/>
            <a:r>
              <a:rPr lang="en-US" dirty="0"/>
              <a:t>One for each branch</a:t>
            </a:r>
          </a:p>
          <a:p>
            <a:pPr lvl="1"/>
            <a:r>
              <a:rPr lang="en-US" dirty="0" smtClean="0"/>
              <a:t>Nesting?</a:t>
            </a:r>
            <a:endParaRPr lang="en-US" dirty="0"/>
          </a:p>
          <a:p>
            <a:pPr lvl="1"/>
            <a:r>
              <a:rPr lang="en-US" dirty="0" smtClean="0"/>
              <a:t>Unambiguous: Order </a:t>
            </a:r>
            <a:r>
              <a:rPr lang="en-US" dirty="0"/>
              <a:t>of firing of rules is </a:t>
            </a:r>
            <a:r>
              <a:rPr lang="en-US" dirty="0" smtClean="0"/>
              <a:t>irrelevant</a:t>
            </a:r>
          </a:p>
        </p:txBody>
      </p:sp>
    </p:spTree>
    <p:extLst>
      <p:ext uri="{BB962C8B-B14F-4D97-AF65-F5344CB8AC3E}">
        <p14:creationId xmlns:p14="http://schemas.microsoft.com/office/powerpoint/2010/main" val="14513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Decision Trees </a:t>
            </a:r>
            <a:r>
              <a:rPr lang="en-US" dirty="0" smtClean="0"/>
              <a:t>from</a:t>
            </a:r>
            <a:r>
              <a:rPr lang="en-US" dirty="0"/>
              <a:t> </a:t>
            </a:r>
            <a:r>
              <a:rPr lang="en-US" dirty="0" smtClean="0"/>
              <a:t>Rules</a:t>
            </a:r>
            <a:endParaRPr lang="en-US" b="1" dirty="0"/>
          </a:p>
          <a:p>
            <a:pPr lvl="1"/>
            <a:r>
              <a:rPr lang="en-US" b="1" dirty="0" smtClean="0"/>
              <a:t>Tree</a:t>
            </a:r>
            <a:r>
              <a:rPr lang="en-US" dirty="0" smtClean="0"/>
              <a:t>: Root-Branch-Leaf (inverted </a:t>
            </a:r>
            <a:r>
              <a:rPr lang="en-US" i="1" dirty="0" smtClean="0"/>
              <a:t>Tree</a:t>
            </a:r>
            <a:r>
              <a:rPr lang="en-US" dirty="0" smtClean="0"/>
              <a:t>)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Classification </a:t>
            </a:r>
            <a:r>
              <a:rPr lang="en-US" dirty="0" smtClean="0"/>
              <a:t>Rules vs.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238" y="2133600"/>
            <a:ext cx="3615362" cy="47244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/>
              <a:t>Decision Trees </a:t>
            </a:r>
            <a:r>
              <a:rPr lang="en-US" dirty="0"/>
              <a:t>from Rules</a:t>
            </a:r>
            <a:endParaRPr lang="en-US" b="1" dirty="0"/>
          </a:p>
          <a:p>
            <a:pPr lvl="1"/>
            <a:r>
              <a:rPr lang="en-US" b="1" dirty="0" smtClean="0"/>
              <a:t>Replicated </a:t>
            </a:r>
            <a:r>
              <a:rPr lang="en-US" b="1" dirty="0" err="1" smtClean="0"/>
              <a:t>Subtree</a:t>
            </a:r>
            <a:r>
              <a:rPr lang="en-US" b="1" dirty="0" smtClean="0"/>
              <a:t> Problem</a:t>
            </a:r>
          </a:p>
          <a:p>
            <a:pPr lvl="2"/>
            <a:r>
              <a:rPr lang="en-US" dirty="0" smtClean="0"/>
              <a:t>Simple Disjunction</a:t>
            </a:r>
          </a:p>
        </p:txBody>
      </p:sp>
      <p:sp>
        <p:nvSpPr>
          <p:cNvPr id="8" name="Freeform 7"/>
          <p:cNvSpPr/>
          <p:nvPr/>
        </p:nvSpPr>
        <p:spPr>
          <a:xfrm>
            <a:off x="1433479" y="3505200"/>
            <a:ext cx="2528921" cy="695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If a and b then x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If c and d then x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Classification </a:t>
            </a:r>
            <a:r>
              <a:rPr lang="en-US" dirty="0" smtClean="0"/>
              <a:t>Rules vs.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/>
              <a:t>Decision Trees </a:t>
            </a:r>
            <a:r>
              <a:rPr lang="en-US" dirty="0"/>
              <a:t>from Rules</a:t>
            </a:r>
            <a:endParaRPr lang="en-US" b="1" dirty="0"/>
          </a:p>
          <a:p>
            <a:pPr lvl="1"/>
            <a:r>
              <a:rPr lang="en-US" b="1" dirty="0" smtClean="0"/>
              <a:t>Replicated </a:t>
            </a:r>
            <a:r>
              <a:rPr lang="en-US" b="1" dirty="0" err="1" smtClean="0"/>
              <a:t>Subtree</a:t>
            </a:r>
            <a:r>
              <a:rPr lang="en-US" b="1" dirty="0" smtClean="0"/>
              <a:t> Problem</a:t>
            </a:r>
          </a:p>
          <a:p>
            <a:pPr lvl="2"/>
            <a:r>
              <a:rPr lang="en-US" dirty="0" smtClean="0"/>
              <a:t>Exclusive-OR Function</a:t>
            </a:r>
            <a:r>
              <a:rPr lang="en-US" b="1" dirty="0" smtClean="0"/>
              <a:t> 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166684"/>
            <a:ext cx="9144000" cy="315791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Classification </a:t>
            </a:r>
            <a:r>
              <a:rPr lang="en-US" dirty="0" smtClean="0"/>
              <a:t>Rules vs.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309" y="1447800"/>
            <a:ext cx="4229691" cy="5401514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/>
              <a:t>Decision Trees </a:t>
            </a:r>
            <a:r>
              <a:rPr lang="en-US" dirty="0"/>
              <a:t>from Rules</a:t>
            </a:r>
            <a:endParaRPr lang="en-US" b="1" dirty="0"/>
          </a:p>
          <a:p>
            <a:pPr lvl="1"/>
            <a:r>
              <a:rPr lang="en-US" b="1" dirty="0" smtClean="0"/>
              <a:t>Replicated </a:t>
            </a:r>
            <a:r>
              <a:rPr lang="en-US" b="1" dirty="0" err="1" smtClean="0"/>
              <a:t>Subtree</a:t>
            </a:r>
            <a:r>
              <a:rPr lang="en-US" b="1" dirty="0" smtClean="0"/>
              <a:t> Problem</a:t>
            </a:r>
          </a:p>
          <a:p>
            <a:pPr lvl="2"/>
            <a:r>
              <a:rPr lang="en-US" dirty="0" smtClean="0"/>
              <a:t>Rule Set with Default rule</a:t>
            </a:r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Classification </a:t>
            </a:r>
            <a:r>
              <a:rPr lang="en-US" dirty="0" smtClean="0"/>
              <a:t>Rules vs. Decision Trees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29000"/>
            <a:ext cx="3417572" cy="8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0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Classification </a:t>
            </a:r>
            <a:r>
              <a:rPr lang="en-US" dirty="0" smtClean="0"/>
              <a:t>Rules vs. Decision Trees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9136"/>
              </p:ext>
            </p:extLst>
          </p:nvPr>
        </p:nvGraphicFramePr>
        <p:xfrm>
          <a:off x="304800" y="1905000"/>
          <a:ext cx="8526298" cy="487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736040"/>
                <a:gridCol w="2818458"/>
              </a:tblGrid>
              <a:tr h="117326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Characteristic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111318" marR="111318" marT="55659" marB="5565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Classification Rules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318" marR="111318" marT="55659" marB="5565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Decision Trees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1318" marR="111318" marT="55659" marB="5565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974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Compactness</a:t>
                      </a:r>
                      <a:endParaRPr lang="en-US" sz="2200" b="1" dirty="0"/>
                    </a:p>
                  </a:txBody>
                  <a:tcPr marL="111318" marR="111318" marT="55659" marB="5565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Particular Cases</a:t>
                      </a:r>
                      <a:endParaRPr lang="en-US" sz="2200" dirty="0"/>
                    </a:p>
                  </a:txBody>
                  <a:tcPr marL="111318" marR="111318" marT="55659" marB="5565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Generally</a:t>
                      </a:r>
                      <a:endParaRPr lang="en-US" sz="2200" dirty="0"/>
                    </a:p>
                  </a:txBody>
                  <a:tcPr marL="111318" marR="111318" marT="55659" marB="5565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</a:tr>
              <a:tr h="67974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 smtClean="0"/>
                        <a:t>Updations</a:t>
                      </a:r>
                      <a:endParaRPr lang="en-US" sz="2200" dirty="0"/>
                    </a:p>
                  </a:txBody>
                  <a:tcPr marL="111318" marR="111318" marT="55659" marB="5565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Easy</a:t>
                      </a:r>
                      <a:endParaRPr lang="en-US" sz="2200" dirty="0"/>
                    </a:p>
                  </a:txBody>
                  <a:tcPr marL="111318" marR="111318" marT="55659" marB="55659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Difficult</a:t>
                      </a:r>
                      <a:endParaRPr lang="en-US" sz="2200" dirty="0"/>
                    </a:p>
                  </a:txBody>
                  <a:tcPr marL="111318" marR="111318" marT="55659" marB="55659" anchor="ctr">
                    <a:noFill/>
                  </a:tcPr>
                </a:tc>
              </a:tr>
              <a:tr h="67974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Conflicting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b="1" dirty="0" smtClean="0"/>
                        <a:t>Recommendations</a:t>
                      </a:r>
                      <a:endParaRPr lang="en-US" sz="2200" b="1" dirty="0"/>
                    </a:p>
                  </a:txBody>
                  <a:tcPr marL="111318" marR="111318" marT="55659" marB="5565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Yes</a:t>
                      </a:r>
                      <a:endParaRPr lang="en-US" sz="2200" dirty="0"/>
                    </a:p>
                  </a:txBody>
                  <a:tcPr marL="111318" marR="111318" marT="55659" marB="5565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No</a:t>
                      </a:r>
                      <a:endParaRPr lang="en-US" sz="2200" dirty="0"/>
                    </a:p>
                  </a:txBody>
                  <a:tcPr marL="111318" marR="111318" marT="55659" marB="55659" anchor="ctr">
                    <a:solidFill>
                      <a:srgbClr val="00B050"/>
                    </a:solidFill>
                  </a:tcPr>
                </a:tc>
              </a:tr>
              <a:tr h="67974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None of the rules apply</a:t>
                      </a:r>
                      <a:endParaRPr lang="en-US" sz="2200" b="1" dirty="0"/>
                    </a:p>
                  </a:txBody>
                  <a:tcPr marL="111318" marR="111318" marT="55659" marB="5565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Yes</a:t>
                      </a:r>
                      <a:endParaRPr lang="en-US" sz="2200" dirty="0"/>
                    </a:p>
                  </a:txBody>
                  <a:tcPr marL="111318" marR="111318" marT="55659" marB="5565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No</a:t>
                      </a:r>
                      <a:endParaRPr lang="en-US" sz="2200" dirty="0"/>
                    </a:p>
                  </a:txBody>
                  <a:tcPr marL="111318" marR="111318" marT="55659" marB="55659" anchor="ctr">
                    <a:solidFill>
                      <a:srgbClr val="00B050"/>
                    </a:solidFill>
                  </a:tcPr>
                </a:tc>
              </a:tr>
              <a:tr h="679748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Unambiguous</a:t>
                      </a:r>
                      <a:endParaRPr lang="en-US" sz="2200" b="1" dirty="0"/>
                    </a:p>
                  </a:txBody>
                  <a:tcPr marL="111318" marR="111318" marT="55659" marB="5565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Closed World</a:t>
                      </a:r>
                      <a:r>
                        <a:rPr lang="en-US" sz="2200" baseline="0" dirty="0" smtClean="0"/>
                        <a:t> Assumption</a:t>
                      </a:r>
                      <a:endParaRPr lang="en-US" sz="2200" dirty="0"/>
                    </a:p>
                  </a:txBody>
                  <a:tcPr marL="111318" marR="111318" marT="55659" marB="5565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All</a:t>
                      </a:r>
                      <a:r>
                        <a:rPr lang="en-US" sz="2200" baseline="0" dirty="0" smtClean="0"/>
                        <a:t> the time</a:t>
                      </a:r>
                      <a:endParaRPr lang="en-US" sz="2200" dirty="0"/>
                    </a:p>
                  </a:txBody>
                  <a:tcPr marL="111318" marR="111318" marT="55659" marB="55659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50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Categorical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Nominal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Ordinal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Interval</a:t>
            </a:r>
          </a:p>
          <a:p>
            <a:pPr lvl="1"/>
            <a:r>
              <a:rPr lang="en-US" dirty="0" smtClean="0"/>
              <a:t>Ordered and measured in fixed units</a:t>
            </a:r>
          </a:p>
          <a:p>
            <a:pPr lvl="1"/>
            <a:r>
              <a:rPr lang="en-US" dirty="0" smtClean="0"/>
              <a:t>E.g. differences in Dates, Temperatures (numerical)</a:t>
            </a:r>
          </a:p>
          <a:p>
            <a:r>
              <a:rPr lang="en-US" b="1" dirty="0" smtClean="0"/>
              <a:t>Ratio</a:t>
            </a:r>
          </a:p>
          <a:p>
            <a:pPr lvl="1"/>
            <a:r>
              <a:rPr lang="en-US" dirty="0" smtClean="0"/>
              <a:t>Starting from zero</a:t>
            </a:r>
          </a:p>
          <a:p>
            <a:pPr lvl="1"/>
            <a:r>
              <a:rPr lang="en-US" dirty="0" smtClean="0"/>
              <a:t>E.g. Distance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758" y="2362200"/>
            <a:ext cx="2895842" cy="79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05200"/>
            <a:ext cx="3810000" cy="30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3962400"/>
            <a:ext cx="2667001" cy="4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9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Concept -&gt; Concept Description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 smtClean="0"/>
              <a:t>Concept Description</a:t>
            </a:r>
            <a:endParaRPr lang="en-US" dirty="0" smtClean="0"/>
          </a:p>
          <a:p>
            <a:pPr lvl="1"/>
            <a:r>
              <a:rPr lang="en-US" dirty="0" smtClean="0"/>
              <a:t>Learning Object that is </a:t>
            </a:r>
            <a:r>
              <a:rPr lang="en-US" b="1" dirty="0" smtClean="0"/>
              <a:t>Intelligible</a:t>
            </a:r>
            <a:r>
              <a:rPr lang="en-US" dirty="0" smtClean="0"/>
              <a:t> and </a:t>
            </a:r>
            <a:r>
              <a:rPr lang="en-US" b="1" dirty="0" smtClean="0"/>
              <a:t>Operational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561729"/>
              </p:ext>
            </p:extLst>
          </p:nvPr>
        </p:nvGraphicFramePr>
        <p:xfrm>
          <a:off x="1905000" y="3352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Concept</a:t>
                      </a:r>
                      <a:r>
                        <a:rPr lang="en-US" baseline="0" dirty="0" smtClean="0"/>
                        <a:t> Description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Association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Associations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Groups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 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 Quantity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2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Instances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might be related (e.g.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b="1" dirty="0" smtClean="0"/>
              <a:t>Family Tree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19160" y="2531520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9680" y="2683801"/>
            <a:ext cx="609840" cy="380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9680" y="2683801"/>
            <a:ext cx="609840" cy="387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=</a:t>
            </a:r>
          </a:p>
        </p:txBody>
      </p:sp>
      <p:sp>
        <p:nvSpPr>
          <p:cNvPr id="12" name="Straight Connector 11"/>
          <p:cNvSpPr/>
          <p:nvPr/>
        </p:nvSpPr>
        <p:spPr>
          <a:xfrm>
            <a:off x="2514600" y="3369601"/>
            <a:ext cx="0" cy="83808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>
            <a:off x="1219320" y="3750480"/>
            <a:ext cx="2743200" cy="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1219320" y="3750480"/>
            <a:ext cx="0" cy="457201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440" y="4283640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5440" y="4283640"/>
            <a:ext cx="114300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Steven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80720" y="4283640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80720" y="4283640"/>
            <a:ext cx="125928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Graham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28639" y="4283640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8639" y="4283640"/>
            <a:ext cx="114300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Pam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21" name="Straight Connector 20"/>
          <p:cNvSpPr/>
          <p:nvPr/>
        </p:nvSpPr>
        <p:spPr>
          <a:xfrm>
            <a:off x="3962520" y="3750480"/>
            <a:ext cx="0" cy="457201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57440" y="2531520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57440" y="2531520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Grace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33960" y="2531520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33960" y="2531520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Ray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324479" y="2683801"/>
            <a:ext cx="609840" cy="380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24479" y="2683801"/>
            <a:ext cx="609840" cy="387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=</a:t>
            </a:r>
          </a:p>
        </p:txBody>
      </p:sp>
      <p:sp>
        <p:nvSpPr>
          <p:cNvPr id="28" name="Straight Connector 27"/>
          <p:cNvSpPr/>
          <p:nvPr/>
        </p:nvSpPr>
        <p:spPr>
          <a:xfrm>
            <a:off x="6629400" y="3369601"/>
            <a:ext cx="0" cy="83808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9" name="Straight Connector 28"/>
          <p:cNvSpPr/>
          <p:nvPr/>
        </p:nvSpPr>
        <p:spPr>
          <a:xfrm>
            <a:off x="5334120" y="3750480"/>
            <a:ext cx="2743200" cy="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>
            <a:off x="5334120" y="3750480"/>
            <a:ext cx="0" cy="457201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00240" y="4283640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00240" y="4283640"/>
            <a:ext cx="114300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Ian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95519" y="4283640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5519" y="4283640"/>
            <a:ext cx="114300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Pippa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35" name="Freeform 34"/>
          <p:cNvSpPr/>
          <p:nvPr/>
        </p:nvSpPr>
        <p:spPr>
          <a:xfrm>
            <a:off x="7543799" y="4284001"/>
            <a:ext cx="1143000" cy="762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Brian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36" name="Straight Connector 35"/>
          <p:cNvSpPr/>
          <p:nvPr/>
        </p:nvSpPr>
        <p:spPr>
          <a:xfrm>
            <a:off x="8077320" y="3750480"/>
            <a:ext cx="0" cy="457201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43040" y="4435920"/>
            <a:ext cx="609480" cy="381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43040" y="4435920"/>
            <a:ext cx="609480" cy="387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=</a:t>
            </a:r>
          </a:p>
        </p:txBody>
      </p:sp>
      <p:sp>
        <p:nvSpPr>
          <p:cNvPr id="39" name="Straight Connector 38"/>
          <p:cNvSpPr/>
          <p:nvPr/>
        </p:nvSpPr>
        <p:spPr>
          <a:xfrm>
            <a:off x="4648320" y="5046121"/>
            <a:ext cx="0" cy="38088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0" name="Straight Connector 39"/>
          <p:cNvSpPr/>
          <p:nvPr/>
        </p:nvSpPr>
        <p:spPr>
          <a:xfrm>
            <a:off x="3352680" y="5427001"/>
            <a:ext cx="2743200" cy="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1" name="Straight Connector 40"/>
          <p:cNvSpPr/>
          <p:nvPr/>
        </p:nvSpPr>
        <p:spPr>
          <a:xfrm>
            <a:off x="3352680" y="5427001"/>
            <a:ext cx="0" cy="45720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19160" y="5960521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19160" y="5960521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Anna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62360" y="5960521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62360" y="5960521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Nikki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46" name="Straight Connector 45"/>
          <p:cNvSpPr/>
          <p:nvPr/>
        </p:nvSpPr>
        <p:spPr>
          <a:xfrm>
            <a:off x="6095880" y="5427001"/>
            <a:ext cx="0" cy="45720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chemeClr val="tx2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19520" y="2531520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Peggy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16999" y="2514600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Peter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3079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Instances</a:t>
            </a:r>
            <a:endParaRPr lang="en-US" dirty="0"/>
          </a:p>
        </p:txBody>
      </p:sp>
      <p:sp>
        <p:nvSpPr>
          <p:cNvPr id="79" name="Content Placeholder 6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Different ways of expressing same Concept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1177969" y="2438400"/>
            <a:ext cx="6726216" cy="4419600"/>
            <a:chOff x="1371599" y="1981080"/>
            <a:chExt cx="6095881" cy="3684600"/>
          </a:xfrm>
          <a:solidFill>
            <a:schemeClr val="bg2">
              <a:lumMod val="90000"/>
            </a:schemeClr>
          </a:solidFill>
        </p:grpSpPr>
        <p:sp>
          <p:nvSpPr>
            <p:cNvPr id="81" name="Freeform 80"/>
            <p:cNvSpPr/>
            <p:nvPr/>
          </p:nvSpPr>
          <p:spPr>
            <a:xfrm>
              <a:off x="5943600" y="533088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82" name="Freeform 81"/>
            <p:cNvSpPr/>
            <p:nvPr/>
          </p:nvSpPr>
          <p:spPr>
            <a:xfrm>
              <a:off x="4419720" y="533088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83" name="Freeform 82"/>
            <p:cNvSpPr/>
            <p:nvPr/>
          </p:nvSpPr>
          <p:spPr>
            <a:xfrm>
              <a:off x="2895479" y="533088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84" name="Freeform 83"/>
            <p:cNvSpPr/>
            <p:nvPr/>
          </p:nvSpPr>
          <p:spPr>
            <a:xfrm>
              <a:off x="1371599" y="533088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85" name="Freeform 84"/>
            <p:cNvSpPr/>
            <p:nvPr/>
          </p:nvSpPr>
          <p:spPr>
            <a:xfrm>
              <a:off x="5943600" y="499572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4419720" y="499572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87" name="Freeform 86"/>
            <p:cNvSpPr/>
            <p:nvPr/>
          </p:nvSpPr>
          <p:spPr>
            <a:xfrm>
              <a:off x="2895479" y="499572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88" name="Freeform 87"/>
            <p:cNvSpPr/>
            <p:nvPr/>
          </p:nvSpPr>
          <p:spPr>
            <a:xfrm>
              <a:off x="1371599" y="499572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89" name="Freeform 88"/>
            <p:cNvSpPr/>
            <p:nvPr/>
          </p:nvSpPr>
          <p:spPr>
            <a:xfrm>
              <a:off x="5943600" y="46609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90" name="Freeform 89"/>
            <p:cNvSpPr/>
            <p:nvPr/>
          </p:nvSpPr>
          <p:spPr>
            <a:xfrm>
              <a:off x="4419720" y="46609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91" name="Freeform 90"/>
            <p:cNvSpPr/>
            <p:nvPr/>
          </p:nvSpPr>
          <p:spPr>
            <a:xfrm>
              <a:off x="2895479" y="46609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92" name="Freeform 91"/>
            <p:cNvSpPr/>
            <p:nvPr/>
          </p:nvSpPr>
          <p:spPr>
            <a:xfrm>
              <a:off x="1371599" y="46609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Brian</a:t>
              </a:r>
            </a:p>
          </p:txBody>
        </p:sp>
        <p:sp>
          <p:nvSpPr>
            <p:cNvPr id="93" name="Freeform 92"/>
            <p:cNvSpPr/>
            <p:nvPr/>
          </p:nvSpPr>
          <p:spPr>
            <a:xfrm>
              <a:off x="5943600" y="432576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94" name="Freeform 93"/>
            <p:cNvSpPr/>
            <p:nvPr/>
          </p:nvSpPr>
          <p:spPr>
            <a:xfrm>
              <a:off x="4419720" y="432576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95" name="Freeform 94"/>
            <p:cNvSpPr/>
            <p:nvPr/>
          </p:nvSpPr>
          <p:spPr>
            <a:xfrm>
              <a:off x="2895479" y="432576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96" name="Freeform 95"/>
            <p:cNvSpPr/>
            <p:nvPr/>
          </p:nvSpPr>
          <p:spPr>
            <a:xfrm>
              <a:off x="1371599" y="432576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5943600" y="3990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98" name="Freeform 97"/>
            <p:cNvSpPr/>
            <p:nvPr/>
          </p:nvSpPr>
          <p:spPr>
            <a:xfrm>
              <a:off x="4419720" y="3990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99" name="Freeform 98"/>
            <p:cNvSpPr/>
            <p:nvPr/>
          </p:nvSpPr>
          <p:spPr>
            <a:xfrm>
              <a:off x="2895479" y="3990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371599" y="3990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5943600" y="36561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4419720" y="36561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2895479" y="36561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1371599" y="36561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43600" y="33210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4419720" y="33210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2895479" y="33210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1371599" y="33210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Graham</a:t>
              </a: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5943600" y="29862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4419720" y="29862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2895479" y="29862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1371599" y="29862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5943600" y="265103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4419720" y="265103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2895479" y="265103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1371599" y="265103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5943600" y="231624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4419720" y="231624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2895479" y="231624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1371599" y="231624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5943600" y="198108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dirty="0"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</a:t>
              </a:r>
              <a:r>
                <a:rPr lang="en-US" sz="16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arent2</a:t>
              </a:r>
              <a:endParaRPr lang="en-US" sz="16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Tahom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4419720" y="198108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2895479" y="198108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1371599" y="198108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125" name="Straight Connector 124"/>
            <p:cNvSpPr/>
            <p:nvPr/>
          </p:nvSpPr>
          <p:spPr>
            <a:xfrm>
              <a:off x="1371599" y="5665679"/>
              <a:ext cx="609588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6" name="Straight Connector 125"/>
            <p:cNvSpPr/>
            <p:nvPr/>
          </p:nvSpPr>
          <p:spPr>
            <a:xfrm>
              <a:off x="1371599" y="1981080"/>
              <a:ext cx="0" cy="3684599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7" name="Straight Connector 126"/>
            <p:cNvSpPr/>
            <p:nvPr/>
          </p:nvSpPr>
          <p:spPr>
            <a:xfrm>
              <a:off x="7467479" y="1981080"/>
              <a:ext cx="0" cy="3684599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8" name="Straight Connector 127"/>
            <p:cNvSpPr/>
            <p:nvPr/>
          </p:nvSpPr>
          <p:spPr>
            <a:xfrm>
              <a:off x="1371599" y="2316240"/>
              <a:ext cx="609588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9" name="Straight Connector 128"/>
            <p:cNvSpPr/>
            <p:nvPr/>
          </p:nvSpPr>
          <p:spPr>
            <a:xfrm>
              <a:off x="1371599" y="1981080"/>
              <a:ext cx="609588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9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46738" y="2898577"/>
            <a:ext cx="3148941" cy="3959423"/>
            <a:chOff x="838080" y="1752479"/>
            <a:chExt cx="3657600" cy="4599001"/>
          </a:xfrm>
          <a:solidFill>
            <a:schemeClr val="bg2">
              <a:lumMod val="90000"/>
            </a:schemeClr>
          </a:solidFill>
        </p:grpSpPr>
        <p:sp>
          <p:nvSpPr>
            <p:cNvPr id="5" name="Freeform 4"/>
            <p:cNvSpPr/>
            <p:nvPr/>
          </p:nvSpPr>
          <p:spPr>
            <a:xfrm>
              <a:off x="3463199" y="601668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2151720" y="601668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838080" y="601668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463199" y="5681520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2151720" y="5681520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838080" y="5681520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63199" y="534672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151720" y="534672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838080" y="534672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63199" y="5011560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151720" y="5011560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838080" y="5011560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463199" y="467676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151720" y="467676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838080" y="467676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3463199" y="434196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2151720" y="434196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838080" y="434196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463199" y="4006799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2151720" y="4006799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838080" y="4006799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463199" y="3671999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2151720" y="3671999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Graham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838080" y="3671999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463199" y="3336840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2151720" y="3336840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838080" y="3336840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463199" y="300204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151720" y="300204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838080" y="300204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3463199" y="2666880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2151720" y="2666880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838080" y="2666880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463199" y="233208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2151720" y="233208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838080" y="233208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3463199" y="1752479"/>
              <a:ext cx="103212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Sister of?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151720" y="1752479"/>
              <a:ext cx="131112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Second person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838080" y="1752479"/>
              <a:ext cx="131364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First </a:t>
              </a:r>
              <a:b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</a:b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person</a:t>
              </a: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838080" y="6351480"/>
              <a:ext cx="365760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838080" y="1752479"/>
              <a:ext cx="0" cy="4599001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6" name="Straight Connector 45"/>
            <p:cNvSpPr/>
            <p:nvPr/>
          </p:nvSpPr>
          <p:spPr>
            <a:xfrm>
              <a:off x="4495680" y="1752479"/>
              <a:ext cx="0" cy="4599001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838080" y="2368583"/>
              <a:ext cx="365760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8" name="Straight Connector 47"/>
            <p:cNvSpPr/>
            <p:nvPr/>
          </p:nvSpPr>
          <p:spPr>
            <a:xfrm>
              <a:off x="838080" y="1752479"/>
              <a:ext cx="365760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253160" y="2895600"/>
            <a:ext cx="3205039" cy="2517604"/>
            <a:chOff x="4735440" y="1752479"/>
            <a:chExt cx="3722760" cy="2924281"/>
          </a:xfrm>
          <a:solidFill>
            <a:schemeClr val="bg2">
              <a:lumMod val="90000"/>
            </a:schemeClr>
          </a:solidFill>
        </p:grpSpPr>
        <p:sp>
          <p:nvSpPr>
            <p:cNvPr id="50" name="Freeform 49"/>
            <p:cNvSpPr/>
            <p:nvPr/>
          </p:nvSpPr>
          <p:spPr>
            <a:xfrm>
              <a:off x="7408799" y="4341960"/>
              <a:ext cx="10490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4735440" y="4341960"/>
              <a:ext cx="26733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1" u="none" strike="noStrike" baseline="0">
                  <a:ln>
                    <a:noFill/>
                  </a:ln>
                  <a:solidFill>
                    <a:schemeClr val="tx2"/>
                  </a:solidFill>
                  <a:latin typeface="Utopia" pitchFamily="18"/>
                  <a:ea typeface="Gothic" pitchFamily="2"/>
                  <a:cs typeface="Lucidasans" pitchFamily="2"/>
                </a:rPr>
                <a:t>All the rest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7408799" y="4006799"/>
              <a:ext cx="10490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6072120" y="4006799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4735440" y="4006799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7408799" y="3671999"/>
              <a:ext cx="10490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6072120" y="3671999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4735440" y="3671999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7408799" y="3336840"/>
              <a:ext cx="10490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6072120" y="3336840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4735440" y="3336840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Brian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7408799" y="3002040"/>
              <a:ext cx="10490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6072120" y="3002040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4735440" y="3002040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7408799" y="2666880"/>
              <a:ext cx="10490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6072120" y="2666880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4735440" y="2666880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Graham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7408799" y="2332080"/>
              <a:ext cx="10490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6072120" y="2332080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4735440" y="2332080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7408799" y="1752479"/>
              <a:ext cx="104904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Sister of?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6072120" y="1752479"/>
              <a:ext cx="133668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Second person</a:t>
              </a:r>
            </a:p>
          </p:txBody>
        </p:sp>
        <p:sp>
          <p:nvSpPr>
            <p:cNvPr id="72" name="Freeform 71"/>
            <p:cNvSpPr/>
            <p:nvPr/>
          </p:nvSpPr>
          <p:spPr>
            <a:xfrm>
              <a:off x="4735440" y="1752479"/>
              <a:ext cx="133668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First </a:t>
              </a:r>
              <a:b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</a:br>
              <a:r>
                <a:rPr lang="en-US" sz="16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person</a:t>
              </a: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4735440" y="4676760"/>
              <a:ext cx="372276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4735440" y="1752479"/>
              <a:ext cx="0" cy="2924281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8458200" y="1752479"/>
              <a:ext cx="0" cy="2924281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4735440" y="2372041"/>
              <a:ext cx="372276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4735440" y="1752479"/>
              <a:ext cx="372276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Instances</a:t>
            </a:r>
            <a:endParaRPr lang="en-US" dirty="0"/>
          </a:p>
        </p:txBody>
      </p:sp>
      <p:sp>
        <p:nvSpPr>
          <p:cNvPr id="79" name="Content Placeholder 6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Different ways of expressing same Concept</a:t>
            </a:r>
          </a:p>
          <a:p>
            <a:r>
              <a:rPr lang="en-US" b="1" dirty="0" smtClean="0"/>
              <a:t>Closed World assumption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590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Instances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Different ways of expressing same Concept</a:t>
            </a:r>
          </a:p>
          <a:p>
            <a:r>
              <a:rPr lang="en-US" dirty="0"/>
              <a:t>Closed World assumption</a:t>
            </a:r>
            <a:endParaRPr lang="en-US" dirty="0" smtClean="0"/>
          </a:p>
        </p:txBody>
      </p:sp>
      <p:grpSp>
        <p:nvGrpSpPr>
          <p:cNvPr id="56" name="Group 55"/>
          <p:cNvGrpSpPr/>
          <p:nvPr/>
        </p:nvGrpSpPr>
        <p:grpSpPr>
          <a:xfrm>
            <a:off x="540000" y="2837040"/>
            <a:ext cx="7918200" cy="2954160"/>
            <a:chOff x="540000" y="1600200"/>
            <a:chExt cx="7918200" cy="2954160"/>
          </a:xfrm>
          <a:solidFill>
            <a:schemeClr val="bg2">
              <a:lumMod val="90000"/>
            </a:schemeClr>
          </a:solidFill>
        </p:grpSpPr>
        <p:sp>
          <p:nvSpPr>
            <p:cNvPr id="57" name="Freeform 56"/>
            <p:cNvSpPr/>
            <p:nvPr/>
          </p:nvSpPr>
          <p:spPr>
            <a:xfrm>
              <a:off x="6460559" y="3944880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6460559" y="3639959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6460559" y="3335400"/>
              <a:ext cx="9223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6460559" y="3030479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6460559" y="2725560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6460559" y="2421000"/>
              <a:ext cx="9223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6460559" y="2116080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4767839" y="394488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4767839" y="3639959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4767839" y="3335400"/>
              <a:ext cx="8467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4767839" y="3030479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4767839" y="272556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4767839" y="2421000"/>
              <a:ext cx="8467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4767839" y="211608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5614560" y="39448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72" name="Freeform 71"/>
            <p:cNvSpPr/>
            <p:nvPr/>
          </p:nvSpPr>
          <p:spPr>
            <a:xfrm>
              <a:off x="5614560" y="363995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73" name="Freeform 72"/>
            <p:cNvSpPr/>
            <p:nvPr/>
          </p:nvSpPr>
          <p:spPr>
            <a:xfrm>
              <a:off x="5614560" y="33354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74" name="Freeform 73"/>
            <p:cNvSpPr/>
            <p:nvPr/>
          </p:nvSpPr>
          <p:spPr>
            <a:xfrm>
              <a:off x="5614560" y="303047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75" name="Freeform 74"/>
            <p:cNvSpPr/>
            <p:nvPr/>
          </p:nvSpPr>
          <p:spPr>
            <a:xfrm>
              <a:off x="5614560" y="272556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76" name="Freeform 75"/>
            <p:cNvSpPr/>
            <p:nvPr/>
          </p:nvSpPr>
          <p:spPr>
            <a:xfrm>
              <a:off x="5614560" y="24210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77" name="Freeform 76"/>
            <p:cNvSpPr/>
            <p:nvPr/>
          </p:nvSpPr>
          <p:spPr>
            <a:xfrm>
              <a:off x="5614560" y="2116080"/>
              <a:ext cx="938640" cy="33831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78" name="Freeform 77"/>
            <p:cNvSpPr/>
            <p:nvPr/>
          </p:nvSpPr>
          <p:spPr>
            <a:xfrm>
              <a:off x="7382880" y="2116080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>
              <a:off x="3921840" y="21160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3078720" y="2116080"/>
              <a:ext cx="1036080" cy="374706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2232720" y="2116079"/>
              <a:ext cx="967680" cy="34877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82" name="Freeform 81"/>
            <p:cNvSpPr/>
            <p:nvPr/>
          </p:nvSpPr>
          <p:spPr>
            <a:xfrm>
              <a:off x="1386719" y="21160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83" name="Freeform 82"/>
            <p:cNvSpPr/>
            <p:nvPr/>
          </p:nvSpPr>
          <p:spPr>
            <a:xfrm>
              <a:off x="540000" y="211608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84" name="Freeform 83"/>
            <p:cNvSpPr/>
            <p:nvPr/>
          </p:nvSpPr>
          <p:spPr>
            <a:xfrm>
              <a:off x="3078720" y="3944880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85" name="Freeform 84"/>
            <p:cNvSpPr/>
            <p:nvPr/>
          </p:nvSpPr>
          <p:spPr>
            <a:xfrm>
              <a:off x="3078720" y="3639959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078720" y="3335400"/>
              <a:ext cx="8431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87" name="Freeform 86"/>
            <p:cNvSpPr/>
            <p:nvPr/>
          </p:nvSpPr>
          <p:spPr>
            <a:xfrm>
              <a:off x="3078720" y="3030479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88" name="Freeform 87"/>
            <p:cNvSpPr/>
            <p:nvPr/>
          </p:nvSpPr>
          <p:spPr>
            <a:xfrm>
              <a:off x="3078720" y="2725560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89" name="Freeform 88"/>
            <p:cNvSpPr/>
            <p:nvPr/>
          </p:nvSpPr>
          <p:spPr>
            <a:xfrm>
              <a:off x="3078720" y="2421000"/>
              <a:ext cx="8431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90" name="Freeform 89"/>
            <p:cNvSpPr/>
            <p:nvPr/>
          </p:nvSpPr>
          <p:spPr>
            <a:xfrm>
              <a:off x="2232720" y="39448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91" name="Freeform 90"/>
            <p:cNvSpPr/>
            <p:nvPr/>
          </p:nvSpPr>
          <p:spPr>
            <a:xfrm>
              <a:off x="2232720" y="363995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92" name="Freeform 91"/>
            <p:cNvSpPr/>
            <p:nvPr/>
          </p:nvSpPr>
          <p:spPr>
            <a:xfrm>
              <a:off x="2232720" y="33354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93" name="Freeform 92"/>
            <p:cNvSpPr/>
            <p:nvPr/>
          </p:nvSpPr>
          <p:spPr>
            <a:xfrm>
              <a:off x="2232720" y="303047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94" name="Freeform 93"/>
            <p:cNvSpPr/>
            <p:nvPr/>
          </p:nvSpPr>
          <p:spPr>
            <a:xfrm>
              <a:off x="2232720" y="272556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95" name="Freeform 94"/>
            <p:cNvSpPr/>
            <p:nvPr/>
          </p:nvSpPr>
          <p:spPr>
            <a:xfrm>
              <a:off x="2232720" y="24210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96" name="Freeform 95"/>
            <p:cNvSpPr/>
            <p:nvPr/>
          </p:nvSpPr>
          <p:spPr>
            <a:xfrm>
              <a:off x="1386719" y="39448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1386719" y="363995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98" name="Freeform 97"/>
            <p:cNvSpPr/>
            <p:nvPr/>
          </p:nvSpPr>
          <p:spPr>
            <a:xfrm>
              <a:off x="1386719" y="33354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99" name="Freeform 98"/>
            <p:cNvSpPr/>
            <p:nvPr/>
          </p:nvSpPr>
          <p:spPr>
            <a:xfrm>
              <a:off x="1386719" y="303047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386719" y="272556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386719" y="24210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7382880" y="4249800"/>
              <a:ext cx="1075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540000" y="4249800"/>
              <a:ext cx="68428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chemeClr val="tx2"/>
                  </a:solidFill>
                  <a:latin typeface="Utopia" pitchFamily="18"/>
                  <a:ea typeface="Gothic" pitchFamily="2"/>
                  <a:cs typeface="Lucidasans" pitchFamily="2"/>
                </a:rPr>
                <a:t>All the rest</a:t>
              </a: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7382880" y="3944880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3921840" y="39448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40000" y="394488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7382880" y="3639959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3921840" y="363995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540000" y="3639959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7382880" y="3335400"/>
              <a:ext cx="1075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3921840" y="33354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540000" y="3335400"/>
              <a:ext cx="8467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Brian</a:t>
              </a: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7382880" y="3030479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3921840" y="303047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40000" y="3030479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7382880" y="2725560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3921840" y="272556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540000" y="272556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Graham</a:t>
              </a: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7382880" y="2421000"/>
              <a:ext cx="1075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3921840" y="24210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540000" y="2421000"/>
              <a:ext cx="8467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7382880" y="1600200"/>
              <a:ext cx="1075320" cy="5158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Sister</a:t>
              </a:r>
              <a:br>
                <a:rPr lang="en-US" sz="1400" b="1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</a:br>
              <a:r>
                <a:rPr lang="en-US" sz="1400" b="1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of?</a:t>
              </a: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3921840" y="1600200"/>
              <a:ext cx="3461039" cy="5158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Second person</a:t>
              </a: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540000" y="1600200"/>
              <a:ext cx="3381840" cy="5158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First person</a:t>
              </a:r>
            </a:p>
          </p:txBody>
        </p:sp>
        <p:sp>
          <p:nvSpPr>
            <p:cNvPr id="125" name="Straight Connector 124"/>
            <p:cNvSpPr/>
            <p:nvPr/>
          </p:nvSpPr>
          <p:spPr>
            <a:xfrm>
              <a:off x="540000" y="4554360"/>
              <a:ext cx="791820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6" name="Straight Connector 125"/>
            <p:cNvSpPr/>
            <p:nvPr/>
          </p:nvSpPr>
          <p:spPr>
            <a:xfrm>
              <a:off x="540000" y="1600200"/>
              <a:ext cx="0" cy="295416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7" name="Straight Connector 126"/>
            <p:cNvSpPr/>
            <p:nvPr/>
          </p:nvSpPr>
          <p:spPr>
            <a:xfrm>
              <a:off x="8458200" y="1600200"/>
              <a:ext cx="0" cy="295416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8" name="Straight Connector 127"/>
            <p:cNvSpPr/>
            <p:nvPr/>
          </p:nvSpPr>
          <p:spPr>
            <a:xfrm>
              <a:off x="540000" y="2421000"/>
              <a:ext cx="791820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9" name="Straight Connector 128"/>
            <p:cNvSpPr/>
            <p:nvPr/>
          </p:nvSpPr>
          <p:spPr>
            <a:xfrm>
              <a:off x="540000" y="1600200"/>
              <a:ext cx="791820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0" name="Straight Connector 129"/>
            <p:cNvSpPr/>
            <p:nvPr/>
          </p:nvSpPr>
          <p:spPr>
            <a:xfrm>
              <a:off x="540000" y="2116080"/>
              <a:ext cx="338184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1" name="Straight Connector 130"/>
            <p:cNvSpPr/>
            <p:nvPr/>
          </p:nvSpPr>
          <p:spPr>
            <a:xfrm>
              <a:off x="7382880" y="2116080"/>
              <a:ext cx="107532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2" name="Straight Connector 131"/>
            <p:cNvSpPr/>
            <p:nvPr/>
          </p:nvSpPr>
          <p:spPr>
            <a:xfrm>
              <a:off x="3921840" y="2116080"/>
              <a:ext cx="346104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3" name="Straight Connector 132"/>
            <p:cNvSpPr/>
            <p:nvPr/>
          </p:nvSpPr>
          <p:spPr>
            <a:xfrm>
              <a:off x="4038600" y="1600200"/>
              <a:ext cx="0" cy="264960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4" name="Straight Connector 133"/>
            <p:cNvSpPr/>
            <p:nvPr/>
          </p:nvSpPr>
          <p:spPr>
            <a:xfrm>
              <a:off x="7382880" y="1600200"/>
              <a:ext cx="0" cy="295416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09480" y="5791200"/>
            <a:ext cx="7848720" cy="1066560"/>
            <a:chOff x="838080" y="5105520"/>
            <a:chExt cx="7848720" cy="1066560"/>
          </a:xfrm>
          <a:solidFill>
            <a:schemeClr val="bg2">
              <a:lumMod val="90000"/>
            </a:schemeClr>
          </a:solidFill>
        </p:grpSpPr>
        <p:sp>
          <p:nvSpPr>
            <p:cNvPr id="136" name="Freeform 135"/>
            <p:cNvSpPr/>
            <p:nvPr/>
          </p:nvSpPr>
          <p:spPr>
            <a:xfrm>
              <a:off x="838080" y="5181720"/>
              <a:ext cx="7848720" cy="990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If second person’s gender = female</a:t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first person’s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parent1 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= second person’s </a:t>
              </a:r>
              <a:r>
                <a:rPr lang="en-US" sz="1800" b="1" i="0" u="none" strike="noStrike" baseline="0" dirty="0" smtClean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parent1</a:t>
              </a: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/>
              </a:r>
              <a:b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sister-of = yes</a:t>
              </a:r>
            </a:p>
          </p:txBody>
        </p:sp>
        <p:sp>
          <p:nvSpPr>
            <p:cNvPr id="137" name="Straight Connector 136"/>
            <p:cNvSpPr/>
            <p:nvPr/>
          </p:nvSpPr>
          <p:spPr>
            <a:xfrm>
              <a:off x="838080" y="5105520"/>
              <a:ext cx="762012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8" name="Straight Connector 137"/>
            <p:cNvSpPr/>
            <p:nvPr/>
          </p:nvSpPr>
          <p:spPr>
            <a:xfrm>
              <a:off x="838080" y="6095880"/>
              <a:ext cx="7620120" cy="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9" name="Straight Connector 138"/>
            <p:cNvSpPr/>
            <p:nvPr/>
          </p:nvSpPr>
          <p:spPr>
            <a:xfrm>
              <a:off x="838080" y="5105520"/>
              <a:ext cx="0" cy="99036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0" name="Straight Connector 139"/>
            <p:cNvSpPr/>
            <p:nvPr/>
          </p:nvSpPr>
          <p:spPr>
            <a:xfrm>
              <a:off x="8458200" y="5105520"/>
              <a:ext cx="0" cy="990360"/>
            </a:xfrm>
            <a:prstGeom prst="line">
              <a:avLst/>
            </a:pr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5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Instances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Different ways of expressing same Concept</a:t>
            </a:r>
          </a:p>
          <a:p>
            <a:r>
              <a:rPr lang="en-US" dirty="0"/>
              <a:t>Closed World assumption</a:t>
            </a:r>
            <a:endParaRPr lang="en-US" dirty="0" smtClean="0"/>
          </a:p>
        </p:txBody>
      </p:sp>
      <p:grpSp>
        <p:nvGrpSpPr>
          <p:cNvPr id="91" name="Group 90"/>
          <p:cNvGrpSpPr/>
          <p:nvPr/>
        </p:nvGrpSpPr>
        <p:grpSpPr>
          <a:xfrm>
            <a:off x="762000" y="2833559"/>
            <a:ext cx="7620120" cy="4024441"/>
            <a:chOff x="838080" y="1752479"/>
            <a:chExt cx="7620120" cy="3567241"/>
          </a:xfrm>
          <a:solidFill>
            <a:schemeClr val="bg2">
              <a:lumMod val="90000"/>
            </a:schemeClr>
          </a:solidFill>
        </p:grpSpPr>
        <p:sp>
          <p:nvSpPr>
            <p:cNvPr id="92" name="Freeform 91"/>
            <p:cNvSpPr/>
            <p:nvPr/>
          </p:nvSpPr>
          <p:spPr>
            <a:xfrm>
              <a:off x="7423200" y="4710240"/>
              <a:ext cx="1034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93" name="Freeform 92"/>
            <p:cNvSpPr/>
            <p:nvPr/>
          </p:nvSpPr>
          <p:spPr>
            <a:xfrm>
              <a:off x="838080" y="4710240"/>
              <a:ext cx="65851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chemeClr val="tx2"/>
                  </a:solidFill>
                  <a:latin typeface="Utopia" pitchFamily="18"/>
                  <a:ea typeface="Gothic" pitchFamily="2"/>
                  <a:cs typeface="Lucidasans" pitchFamily="2"/>
                </a:rPr>
                <a:t>Other positive examples here</a:t>
              </a:r>
            </a:p>
          </p:txBody>
        </p:sp>
        <p:sp>
          <p:nvSpPr>
            <p:cNvPr id="94" name="Freeform 93"/>
            <p:cNvSpPr/>
            <p:nvPr/>
          </p:nvSpPr>
          <p:spPr>
            <a:xfrm>
              <a:off x="7423200" y="4405319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95" name="Freeform 94"/>
            <p:cNvSpPr/>
            <p:nvPr/>
          </p:nvSpPr>
          <p:spPr>
            <a:xfrm>
              <a:off x="6534000" y="4405319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96" name="Freeform 95"/>
            <p:cNvSpPr/>
            <p:nvPr/>
          </p:nvSpPr>
          <p:spPr>
            <a:xfrm>
              <a:off x="5721480" y="44053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906800" y="44053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98" name="Freeform 97"/>
            <p:cNvSpPr/>
            <p:nvPr/>
          </p:nvSpPr>
          <p:spPr>
            <a:xfrm>
              <a:off x="4092480" y="44053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99" name="Freeform 98"/>
            <p:cNvSpPr/>
            <p:nvPr/>
          </p:nvSpPr>
          <p:spPr>
            <a:xfrm>
              <a:off x="3279600" y="4405319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2467080" y="44053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652760" y="44053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838080" y="44053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6534000" y="4100400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6534000" y="3795839"/>
              <a:ext cx="8891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6534000" y="3490919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6534000" y="3186000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6534000" y="2881440"/>
              <a:ext cx="8891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6534000" y="2576519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6534000" y="2271600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4906800" y="41004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111" name="Freeform 110"/>
            <p:cNvSpPr/>
            <p:nvPr/>
          </p:nvSpPr>
          <p:spPr>
            <a:xfrm>
              <a:off x="4906800" y="3795839"/>
              <a:ext cx="814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4906800" y="34909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4906800" y="31860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4906800" y="2881440"/>
              <a:ext cx="814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4906800" y="25765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4906800" y="2271599"/>
              <a:ext cx="960600" cy="359535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5721480" y="41004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5721480" y="3795839"/>
              <a:ext cx="812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5721480" y="34909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5721480" y="31860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5721480" y="2881440"/>
              <a:ext cx="812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5721480" y="25765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5721480" y="2271599"/>
              <a:ext cx="907920" cy="340721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7423200" y="2271600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4138680" y="22716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3279600" y="2271599"/>
              <a:ext cx="987600" cy="3704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2438280" y="2271600"/>
              <a:ext cx="961920" cy="360986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1600080" y="2271599"/>
              <a:ext cx="938040" cy="351247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838080" y="22716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3279600" y="4100400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279600" y="3795839"/>
              <a:ext cx="8128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3279600" y="3490919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3279600" y="3186000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3279600" y="2881440"/>
              <a:ext cx="8128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3279600" y="2576519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2467080" y="41004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2467080" y="3795839"/>
              <a:ext cx="812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2467080" y="34909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2467080" y="31860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2467080" y="2881440"/>
              <a:ext cx="812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2467080" y="25765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1652760" y="41004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1652760" y="3795839"/>
              <a:ext cx="814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52760" y="34909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1652760" y="31860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1652760" y="2881440"/>
              <a:ext cx="814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1652760" y="25765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7423200" y="5014800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49" name="Freeform 148"/>
            <p:cNvSpPr/>
            <p:nvPr/>
          </p:nvSpPr>
          <p:spPr>
            <a:xfrm>
              <a:off x="838080" y="5014800"/>
              <a:ext cx="6585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chemeClr val="tx2"/>
                  </a:solidFill>
                  <a:latin typeface="Utopia" pitchFamily="18"/>
                  <a:ea typeface="Gothic" pitchFamily="2"/>
                  <a:cs typeface="Lucidasans" pitchFamily="2"/>
                </a:rPr>
                <a:t>All the rest</a:t>
              </a:r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7423200" y="4100400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4092480" y="41004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838080" y="41004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7423200" y="3795839"/>
              <a:ext cx="1034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54" name="Freeform 153"/>
            <p:cNvSpPr/>
            <p:nvPr/>
          </p:nvSpPr>
          <p:spPr>
            <a:xfrm>
              <a:off x="4092480" y="3795839"/>
              <a:ext cx="814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155" name="Freeform 154"/>
            <p:cNvSpPr/>
            <p:nvPr/>
          </p:nvSpPr>
          <p:spPr>
            <a:xfrm>
              <a:off x="838080" y="3795839"/>
              <a:ext cx="814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7423200" y="3490919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57" name="Freeform 156"/>
            <p:cNvSpPr/>
            <p:nvPr/>
          </p:nvSpPr>
          <p:spPr>
            <a:xfrm>
              <a:off x="4092480" y="34909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838080" y="34909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7423200" y="3186000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60" name="Freeform 159"/>
            <p:cNvSpPr/>
            <p:nvPr/>
          </p:nvSpPr>
          <p:spPr>
            <a:xfrm>
              <a:off x="4092480" y="31860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838080" y="31860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7423200" y="2881440"/>
              <a:ext cx="1034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4092480" y="2881440"/>
              <a:ext cx="814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838080" y="2881440"/>
              <a:ext cx="814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7423200" y="2576519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4092480" y="25765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838080" y="25765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168" name="Freeform 167"/>
            <p:cNvSpPr/>
            <p:nvPr/>
          </p:nvSpPr>
          <p:spPr>
            <a:xfrm>
              <a:off x="7423200" y="1752479"/>
              <a:ext cx="1034999" cy="519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Ancestor of?</a:t>
              </a:r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4092480" y="1752479"/>
              <a:ext cx="3330720" cy="519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Second person</a:t>
              </a:r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838080" y="1752479"/>
              <a:ext cx="3254399" cy="519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chemeClr val="tx2"/>
                  </a:solidFill>
                  <a:latin typeface="Tahoma" pitchFamily="18"/>
                  <a:ea typeface="Gothic" pitchFamily="2"/>
                  <a:cs typeface="Lucidasans" pitchFamily="2"/>
                </a:rPr>
                <a:t>First person</a:t>
              </a:r>
            </a:p>
          </p:txBody>
        </p:sp>
        <p:sp>
          <p:nvSpPr>
            <p:cNvPr id="171" name="Straight Connector 170"/>
            <p:cNvSpPr/>
            <p:nvPr/>
          </p:nvSpPr>
          <p:spPr>
            <a:xfrm>
              <a:off x="838080" y="5319720"/>
              <a:ext cx="762012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2" name="Straight Connector 171"/>
            <p:cNvSpPr/>
            <p:nvPr/>
          </p:nvSpPr>
          <p:spPr>
            <a:xfrm>
              <a:off x="838080" y="1752479"/>
              <a:ext cx="0" cy="3567241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3" name="Straight Connector 172"/>
            <p:cNvSpPr/>
            <p:nvPr/>
          </p:nvSpPr>
          <p:spPr>
            <a:xfrm>
              <a:off x="8458200" y="1752479"/>
              <a:ext cx="0" cy="3567241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4" name="Straight Connector 173"/>
            <p:cNvSpPr/>
            <p:nvPr/>
          </p:nvSpPr>
          <p:spPr>
            <a:xfrm>
              <a:off x="838080" y="2576519"/>
              <a:ext cx="762012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1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5" name="Straight Connector 174"/>
            <p:cNvSpPr/>
            <p:nvPr/>
          </p:nvSpPr>
          <p:spPr>
            <a:xfrm>
              <a:off x="838080" y="1752479"/>
              <a:ext cx="762012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6" name="Straight Connector 175"/>
            <p:cNvSpPr/>
            <p:nvPr/>
          </p:nvSpPr>
          <p:spPr>
            <a:xfrm>
              <a:off x="838080" y="2271600"/>
              <a:ext cx="325440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1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7" name="Straight Connector 176"/>
            <p:cNvSpPr/>
            <p:nvPr/>
          </p:nvSpPr>
          <p:spPr>
            <a:xfrm>
              <a:off x="7423200" y="2271600"/>
              <a:ext cx="103500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8" name="Straight Connector 177"/>
            <p:cNvSpPr/>
            <p:nvPr/>
          </p:nvSpPr>
          <p:spPr>
            <a:xfrm>
              <a:off x="4092480" y="2271600"/>
              <a:ext cx="333072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9" name="Straight Connector 178"/>
            <p:cNvSpPr/>
            <p:nvPr/>
          </p:nvSpPr>
          <p:spPr>
            <a:xfrm>
              <a:off x="7423200" y="1752479"/>
              <a:ext cx="0" cy="3567241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0" name="Straight Connector 179"/>
            <p:cNvSpPr/>
            <p:nvPr/>
          </p:nvSpPr>
          <p:spPr>
            <a:xfrm>
              <a:off x="4191000" y="1752479"/>
              <a:ext cx="0" cy="2957761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8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6724</TotalTime>
  <Words>916</Words>
  <Application>Microsoft Office PowerPoint</Application>
  <PresentationFormat>On-screen Show (4:3)</PresentationFormat>
  <Paragraphs>597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Constantia</vt:lpstr>
      <vt:lpstr>Courier New</vt:lpstr>
      <vt:lpstr>Gothic</vt:lpstr>
      <vt:lpstr>Lucidasans</vt:lpstr>
      <vt:lpstr>Tahoma</vt:lpstr>
      <vt:lpstr>Utopia</vt:lpstr>
      <vt:lpstr>Wingdings 2</vt:lpstr>
      <vt:lpstr>Flow</vt:lpstr>
      <vt:lpstr>Cs 429: DATA MINING  Lecture 3 </vt:lpstr>
      <vt:lpstr>Input</vt:lpstr>
      <vt:lpstr>Categorical Attributes</vt:lpstr>
      <vt:lpstr>Concept -&gt; Concept Description</vt:lpstr>
      <vt:lpstr>Instances</vt:lpstr>
      <vt:lpstr>Instances</vt:lpstr>
      <vt:lpstr>Instances</vt:lpstr>
      <vt:lpstr>Instances</vt:lpstr>
      <vt:lpstr>Instances</vt:lpstr>
      <vt:lpstr>Output</vt:lpstr>
      <vt:lpstr>Output</vt:lpstr>
      <vt:lpstr>Decision Tables</vt:lpstr>
      <vt:lpstr>Decision Tables</vt:lpstr>
      <vt:lpstr>Output</vt:lpstr>
      <vt:lpstr>Decision Trees</vt:lpstr>
      <vt:lpstr>Decision Trees</vt:lpstr>
      <vt:lpstr>Decision Trees</vt:lpstr>
      <vt:lpstr>Output</vt:lpstr>
      <vt:lpstr>Classification Rules</vt:lpstr>
      <vt:lpstr>Classification Rules vs. Decision Trees</vt:lpstr>
      <vt:lpstr>Classification Rules vs. Decision Trees</vt:lpstr>
      <vt:lpstr>Classification Rules vs. Decision Trees</vt:lpstr>
      <vt:lpstr>Classification Rules vs. Decision Trees</vt:lpstr>
      <vt:lpstr>Classification Rules vs. Decision Trees</vt:lpstr>
      <vt:lpstr>Classification Rules vs. Decision Trees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</dc:creator>
  <cp:lastModifiedBy>Umer</cp:lastModifiedBy>
  <cp:revision>143</cp:revision>
  <dcterms:created xsi:type="dcterms:W3CDTF">2017-06-13T03:15:31Z</dcterms:created>
  <dcterms:modified xsi:type="dcterms:W3CDTF">2018-01-14T10:42:57Z</dcterms:modified>
</cp:coreProperties>
</file>