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70" r:id="rId8"/>
    <p:sldId id="271" r:id="rId9"/>
    <p:sldId id="262" r:id="rId10"/>
    <p:sldId id="267" r:id="rId11"/>
    <p:sldId id="272" r:id="rId12"/>
    <p:sldId id="273" r:id="rId13"/>
    <p:sldId id="274" r:id="rId14"/>
    <p:sldId id="263" r:id="rId15"/>
    <p:sldId id="268" r:id="rId16"/>
    <p:sldId id="275" r:id="rId17"/>
    <p:sldId id="276" r:id="rId18"/>
    <p:sldId id="264" r:id="rId19"/>
    <p:sldId id="269" r:id="rId20"/>
    <p:sldId id="278" r:id="rId21"/>
    <p:sldId id="265" r:id="rId22"/>
    <p:sldId id="26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4808EF-6865-4E13-BEB7-A03156AEFBE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79CD9-41F6-4A84-A5D3-6D1F69A4F37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2766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Cs 429: DATA </a:t>
            </a: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MINING</a:t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Lecture 4</a:t>
            </a:r>
            <a:b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endParaRPr lang="en-US" sz="40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Rules involving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 smtClean="0"/>
              <a:t>Propositional</a:t>
            </a:r>
            <a:r>
              <a:rPr lang="en-US" dirty="0" smtClean="0"/>
              <a:t> Rules</a:t>
            </a:r>
          </a:p>
          <a:p>
            <a:pPr lvl="1"/>
            <a:r>
              <a:rPr lang="en-US" dirty="0" smtClean="0"/>
              <a:t>Tests attribute values against </a:t>
            </a:r>
            <a:r>
              <a:rPr lang="en-US" b="1" dirty="0" smtClean="0"/>
              <a:t>constants</a:t>
            </a:r>
          </a:p>
          <a:p>
            <a:pPr lvl="1"/>
            <a:r>
              <a:rPr lang="en-US" dirty="0" smtClean="0"/>
              <a:t>Denotes </a:t>
            </a:r>
            <a:r>
              <a:rPr lang="en-US" b="1" dirty="0" smtClean="0"/>
              <a:t>facts</a:t>
            </a:r>
            <a:r>
              <a:rPr lang="en-US" dirty="0" smtClean="0"/>
              <a:t> about attributes</a:t>
            </a:r>
          </a:p>
          <a:p>
            <a:endParaRPr lang="en-US" b="1" dirty="0" smtClean="0"/>
          </a:p>
          <a:p>
            <a:r>
              <a:rPr lang="en-US" b="1" dirty="0" smtClean="0"/>
              <a:t>Relational</a:t>
            </a:r>
            <a:r>
              <a:rPr lang="en-US" dirty="0" smtClean="0"/>
              <a:t> Rules</a:t>
            </a:r>
          </a:p>
          <a:p>
            <a:pPr lvl="1"/>
            <a:r>
              <a:rPr lang="en-US" b="1" dirty="0" smtClean="0"/>
              <a:t>Compares</a:t>
            </a:r>
            <a:r>
              <a:rPr lang="en-US" dirty="0" smtClean="0"/>
              <a:t> two or more attribute values</a:t>
            </a:r>
          </a:p>
          <a:p>
            <a:pPr lvl="1"/>
            <a:r>
              <a:rPr lang="en-US" dirty="0" smtClean="0"/>
              <a:t>Express </a:t>
            </a:r>
            <a:r>
              <a:rPr lang="en-US" b="1" dirty="0" smtClean="0"/>
              <a:t>relationships</a:t>
            </a:r>
            <a:r>
              <a:rPr lang="en-US" dirty="0" smtClean="0"/>
              <a:t> between attributes</a:t>
            </a:r>
          </a:p>
        </p:txBody>
      </p:sp>
    </p:spTree>
    <p:extLst>
      <p:ext uri="{BB962C8B-B14F-4D97-AF65-F5344CB8AC3E}">
        <p14:creationId xmlns:p14="http://schemas.microsoft.com/office/powerpoint/2010/main" val="10091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Rules involving Relations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 smtClean="0"/>
              <a:t>Shapes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77" y="2362200"/>
            <a:ext cx="4027123" cy="209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60475"/>
            <a:ext cx="6560795" cy="23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6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Rules involving Relations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/>
              <a:t>Propositional </a:t>
            </a:r>
            <a:r>
              <a:rPr lang="en-US" dirty="0" smtClean="0"/>
              <a:t>Rule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Relational Rule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Decision Trees</a:t>
            </a:r>
            <a:r>
              <a:rPr lang="en-US" dirty="0" smtClean="0"/>
              <a:t>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828800" y="2667000"/>
            <a:ext cx="5943600" cy="970200"/>
            <a:chOff x="1981080" y="4952880"/>
            <a:chExt cx="5410440" cy="970200"/>
          </a:xfrm>
        </p:grpSpPr>
        <p:sp>
          <p:nvSpPr>
            <p:cNvPr id="9" name="Freeform 8"/>
            <p:cNvSpPr/>
            <p:nvPr/>
          </p:nvSpPr>
          <p:spPr>
            <a:xfrm>
              <a:off x="1981080" y="4952880"/>
              <a:ext cx="5410440" cy="970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width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Gothic" pitchFamily="2"/>
                  <a:cs typeface="Lucidasans" pitchFamily="2"/>
                </a:rPr>
                <a:t>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3.5 and height &lt;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7.0 then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lying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height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Gothic" pitchFamily="2"/>
                  <a:cs typeface="Lucidasans" pitchFamily="2"/>
                </a:rPr>
                <a:t>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3.5 then standing</a:t>
              </a: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1981080" y="4952880"/>
              <a:ext cx="54104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1981080" y="5923080"/>
              <a:ext cx="54104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981080" y="4952880"/>
              <a:ext cx="0" cy="9702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7391520" y="4952880"/>
              <a:ext cx="0" cy="9702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28800" y="4572000"/>
            <a:ext cx="4495680" cy="695520"/>
            <a:chOff x="1907280" y="2071800"/>
            <a:chExt cx="4495680" cy="695520"/>
          </a:xfrm>
          <a:solidFill>
            <a:schemeClr val="bg2">
              <a:lumMod val="90000"/>
            </a:schemeClr>
          </a:solidFill>
        </p:grpSpPr>
        <p:sp>
          <p:nvSpPr>
            <p:cNvPr id="15" name="Freeform 14"/>
            <p:cNvSpPr/>
            <p:nvPr/>
          </p:nvSpPr>
          <p:spPr>
            <a:xfrm>
              <a:off x="1907280" y="2071800"/>
              <a:ext cx="4495680" cy="695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width &gt; height then lying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height &gt; width then standing</a:t>
              </a: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1907280" y="2071800"/>
              <a:ext cx="449567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1907280" y="2767320"/>
              <a:ext cx="449567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1907280" y="2071800"/>
              <a:ext cx="0" cy="6955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6402959" y="2071800"/>
              <a:ext cx="0" cy="6955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b="1" dirty="0"/>
              <a:t>Propositional </a:t>
            </a:r>
            <a:r>
              <a:rPr lang="en-US" b="1" dirty="0" smtClean="0"/>
              <a:t>Rule Set </a:t>
            </a:r>
            <a:r>
              <a:rPr lang="en-US" dirty="0" smtClean="0"/>
              <a:t>using Relations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 smtClean="0"/>
              <a:t>Categorical attributes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85436"/>
              </p:ext>
            </p:extLst>
          </p:nvPr>
        </p:nvGraphicFramePr>
        <p:xfrm>
          <a:off x="1066800" y="2057400"/>
          <a:ext cx="6934204" cy="3276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297"/>
                <a:gridCol w="1053297"/>
                <a:gridCol w="1053297"/>
                <a:gridCol w="1053297"/>
                <a:gridCol w="1667719"/>
                <a:gridCol w="1053297"/>
              </a:tblGrid>
              <a:tr h="604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S#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 dirty="0">
                          <a:effectLst/>
                        </a:rPr>
                        <a:t>Width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>
                          <a:effectLst/>
                        </a:rPr>
                        <a:t>Height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 dirty="0">
                          <a:effectLst/>
                        </a:rPr>
                        <a:t>Sides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 dirty="0" smtClean="0">
                          <a:effectLst/>
                        </a:rPr>
                        <a:t>Width&lt;Height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 dirty="0">
                          <a:effectLst/>
                        </a:rPr>
                        <a:t>Class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Yes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standing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Yes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standing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No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lying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Yes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standing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No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lying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Yes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standing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No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lying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10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No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lying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701" marR="16701" marT="167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Rules involving Relations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676400" y="5334000"/>
            <a:ext cx="6095999" cy="1066800"/>
            <a:chOff x="1842351" y="4856280"/>
            <a:chExt cx="5549169" cy="1066800"/>
          </a:xfrm>
        </p:grpSpPr>
        <p:sp>
          <p:nvSpPr>
            <p:cNvPr id="20" name="Freeform 19"/>
            <p:cNvSpPr/>
            <p:nvPr/>
          </p:nvSpPr>
          <p:spPr>
            <a:xfrm>
              <a:off x="1842351" y="4856280"/>
              <a:ext cx="5410440" cy="970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lvl="0" indent="-385560" hangingPunct="0">
                <a:spcBef>
                  <a:spcPts val="448"/>
                </a:spcBef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</a:t>
              </a:r>
              <a:r>
                <a:rPr lang="en-US" b="1" dirty="0" smtClean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w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idth&lt;height = yes </a:t>
              </a: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</a:t>
              </a:r>
              <a:r>
                <a:rPr lang="en-US" b="1" dirty="0" smtClean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standing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385560" lvl="0" indent="-385560" hangingPunct="0">
                <a:spcBef>
                  <a:spcPts val="448"/>
                </a:spcBef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Else </a:t>
              </a:r>
              <a:r>
                <a:rPr lang="en-US" b="1" dirty="0" smtClean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lying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1981080" y="5333880"/>
              <a:ext cx="54104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1981080" y="5923080"/>
              <a:ext cx="54104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1981080" y="4952880"/>
              <a:ext cx="0" cy="9702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7391520" y="4952880"/>
              <a:ext cx="0" cy="9702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5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Decision Tables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Classification Rules</a:t>
            </a:r>
          </a:p>
          <a:p>
            <a:r>
              <a:rPr lang="en-US" dirty="0" smtClean="0"/>
              <a:t>Association</a:t>
            </a:r>
            <a:r>
              <a:rPr lang="en-US" dirty="0"/>
              <a:t>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Rules with Exceptions</a:t>
            </a:r>
          </a:p>
          <a:p>
            <a:r>
              <a:rPr lang="en-US" dirty="0" smtClean="0"/>
              <a:t>Rules involving Relations</a:t>
            </a:r>
          </a:p>
          <a:p>
            <a:r>
              <a:rPr lang="en-US" b="1" dirty="0" smtClean="0"/>
              <a:t>Trees for Numeric Prediction</a:t>
            </a:r>
          </a:p>
          <a:p>
            <a:r>
              <a:rPr lang="en-US" dirty="0" smtClean="0"/>
              <a:t>Instance-based Representation</a:t>
            </a:r>
          </a:p>
          <a:p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Trees for Numeric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 smtClean="0"/>
              <a:t>Regression Trees</a:t>
            </a:r>
            <a:r>
              <a:rPr lang="en-US" dirty="0" smtClean="0"/>
              <a:t>: Regression in Decision Trees</a:t>
            </a:r>
            <a:endParaRPr lang="en-US" b="1" dirty="0" smtClean="0"/>
          </a:p>
        </p:txBody>
      </p:sp>
      <p:sp>
        <p:nvSpPr>
          <p:cNvPr id="4" name="Freeform 3"/>
          <p:cNvSpPr/>
          <p:nvPr/>
        </p:nvSpPr>
        <p:spPr>
          <a:xfrm>
            <a:off x="838200" y="2695035"/>
            <a:ext cx="7620120" cy="58156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855359" marR="0" lvl="0" indent="-855359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855359" algn="l"/>
                <a:tab pos="914039" algn="l"/>
                <a:tab pos="1828439" algn="l"/>
                <a:tab pos="2742839" algn="l"/>
                <a:tab pos="3657239" algn="l"/>
                <a:tab pos="4571639" algn="l"/>
                <a:tab pos="5486039" algn="l"/>
                <a:tab pos="6400439" algn="l"/>
                <a:tab pos="7314838" algn="l"/>
                <a:tab pos="8229238" algn="l"/>
                <a:tab pos="9143639" algn="l"/>
                <a:tab pos="10058039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PRP =	-55.9 + 0.0489 MYCT + 0.0153 MMIN + 0.0056 MMAX</a:t>
            </a:r>
            <a:b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</a:b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+ 0.6410 CACH - 0.2700 CHMIN + 1.480 CHMAX</a:t>
            </a:r>
          </a:p>
        </p:txBody>
      </p:sp>
    </p:spTree>
    <p:extLst>
      <p:ext uri="{BB962C8B-B14F-4D97-AF65-F5344CB8AC3E}">
        <p14:creationId xmlns:p14="http://schemas.microsoft.com/office/powerpoint/2010/main" val="10091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68642"/>
            <a:ext cx="8648928" cy="51802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Trees for Numeric Prediction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 smtClean="0"/>
              <a:t>Regression Trees</a:t>
            </a:r>
          </a:p>
        </p:txBody>
      </p:sp>
    </p:spTree>
    <p:extLst>
      <p:ext uri="{BB962C8B-B14F-4D97-AF65-F5344CB8AC3E}">
        <p14:creationId xmlns:p14="http://schemas.microsoft.com/office/powerpoint/2010/main" val="34782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Trees for Numeric Prediction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69545"/>
              </p:ext>
            </p:extLst>
          </p:nvPr>
        </p:nvGraphicFramePr>
        <p:xfrm>
          <a:off x="457200" y="193516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Regression Equation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Regression Trees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Complexity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Less</a:t>
                      </a:r>
                      <a:endParaRPr lang="en-US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Clarity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3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Decision Tables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Classification Rules</a:t>
            </a:r>
          </a:p>
          <a:p>
            <a:r>
              <a:rPr lang="en-US" dirty="0" smtClean="0"/>
              <a:t>Association</a:t>
            </a:r>
            <a:r>
              <a:rPr lang="en-US" dirty="0"/>
              <a:t>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Rules with Exceptions</a:t>
            </a:r>
          </a:p>
          <a:p>
            <a:r>
              <a:rPr lang="en-US" dirty="0" smtClean="0"/>
              <a:t>Rules involving Relations</a:t>
            </a:r>
          </a:p>
          <a:p>
            <a:r>
              <a:rPr lang="en-US" dirty="0" smtClean="0"/>
              <a:t>Trees for Numeric Prediction</a:t>
            </a:r>
          </a:p>
          <a:p>
            <a:r>
              <a:rPr lang="en-US" b="1" dirty="0" smtClean="0"/>
              <a:t>Instance-based Representation</a:t>
            </a:r>
          </a:p>
          <a:p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Instance-based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 smtClean="0"/>
              <a:t>Rote Learning</a:t>
            </a:r>
            <a:endParaRPr lang="en-US" dirty="0"/>
          </a:p>
          <a:p>
            <a:r>
              <a:rPr lang="en-US" b="1" dirty="0" smtClean="0"/>
              <a:t>Comparison</a:t>
            </a:r>
            <a:r>
              <a:rPr lang="en-US" dirty="0" smtClean="0"/>
              <a:t> using Distance metric</a:t>
            </a:r>
          </a:p>
          <a:p>
            <a:pPr lvl="1"/>
            <a:r>
              <a:rPr lang="en-US" dirty="0" smtClean="0"/>
              <a:t>Nearest-Neighbor Classification</a:t>
            </a:r>
          </a:p>
          <a:p>
            <a:pPr lvl="1"/>
            <a:r>
              <a:rPr lang="en-US" dirty="0" smtClean="0"/>
              <a:t>K-Nearest-Neighbor Classification</a:t>
            </a:r>
          </a:p>
          <a:p>
            <a:pPr lvl="1"/>
            <a:r>
              <a:rPr lang="en-US" dirty="0" smtClean="0"/>
              <a:t>Categorical vs. Numeric Class</a:t>
            </a:r>
          </a:p>
          <a:p>
            <a:pPr lvl="1"/>
            <a:r>
              <a:rPr lang="en-US" dirty="0" smtClean="0"/>
              <a:t>Equally Significant Attributes?</a:t>
            </a:r>
          </a:p>
          <a:p>
            <a:pPr lvl="1"/>
            <a:r>
              <a:rPr lang="en-US" dirty="0"/>
              <a:t>Categorical vs. </a:t>
            </a:r>
            <a:r>
              <a:rPr lang="en-US" dirty="0" smtClean="0"/>
              <a:t>Numeric</a:t>
            </a:r>
            <a:r>
              <a:rPr lang="en-US" dirty="0"/>
              <a:t>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Cost: Space and Time</a:t>
            </a:r>
          </a:p>
          <a:p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91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Decision Tables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Classification Rules</a:t>
            </a:r>
          </a:p>
          <a:p>
            <a:r>
              <a:rPr lang="en-US" b="1" dirty="0" smtClean="0"/>
              <a:t>Association</a:t>
            </a:r>
            <a:r>
              <a:rPr lang="en-US" b="1" dirty="0"/>
              <a:t> </a:t>
            </a:r>
            <a:r>
              <a:rPr lang="en-US" b="1" dirty="0" smtClean="0"/>
              <a:t>Rules</a:t>
            </a:r>
          </a:p>
          <a:p>
            <a:r>
              <a:rPr lang="en-US" dirty="0" smtClean="0"/>
              <a:t>Rules with Exceptions</a:t>
            </a:r>
          </a:p>
          <a:p>
            <a:r>
              <a:rPr lang="en-US" dirty="0" smtClean="0"/>
              <a:t>Rules involving Relations</a:t>
            </a:r>
          </a:p>
          <a:p>
            <a:r>
              <a:rPr lang="en-US" dirty="0" smtClean="0"/>
              <a:t>Trees for Numeric Prediction</a:t>
            </a:r>
          </a:p>
          <a:p>
            <a:r>
              <a:rPr lang="en-US" dirty="0" smtClean="0"/>
              <a:t>Instance-based Representation</a:t>
            </a:r>
          </a:p>
          <a:p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Instance-based Representation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 smtClean="0"/>
              <a:t>Existing Structure</a:t>
            </a:r>
            <a:r>
              <a:rPr lang="en-US" dirty="0" smtClean="0"/>
              <a:t> used</a:t>
            </a:r>
            <a:endParaRPr lang="en-US" dirty="0"/>
          </a:p>
          <a:p>
            <a:pPr lvl="1"/>
            <a:r>
              <a:rPr lang="en-US" dirty="0" smtClean="0"/>
              <a:t>Instances instead of Rules, Trees, etc.</a:t>
            </a:r>
          </a:p>
          <a:p>
            <a:r>
              <a:rPr lang="en-US" b="1" dirty="0" smtClean="0"/>
              <a:t>Learning</a:t>
            </a:r>
            <a:r>
              <a:rPr lang="en-US" dirty="0" smtClean="0"/>
              <a:t> at run-time</a:t>
            </a:r>
          </a:p>
          <a:p>
            <a:endParaRPr lang="en-US" b="1" dirty="0" smtClean="0"/>
          </a:p>
          <a:p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829258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7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Decision Tables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Classification Rules</a:t>
            </a:r>
          </a:p>
          <a:p>
            <a:r>
              <a:rPr lang="en-US" dirty="0" smtClean="0"/>
              <a:t>Association</a:t>
            </a:r>
            <a:r>
              <a:rPr lang="en-US" dirty="0"/>
              <a:t>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Rules with Exceptions</a:t>
            </a:r>
          </a:p>
          <a:p>
            <a:r>
              <a:rPr lang="en-US" dirty="0" smtClean="0"/>
              <a:t>Rules involving Relations</a:t>
            </a:r>
          </a:p>
          <a:p>
            <a:r>
              <a:rPr lang="en-US" dirty="0" smtClean="0"/>
              <a:t>Trees for Numeric Prediction</a:t>
            </a:r>
          </a:p>
          <a:p>
            <a:r>
              <a:rPr lang="en-US" dirty="0" smtClean="0"/>
              <a:t>Instance-based Representation</a:t>
            </a:r>
          </a:p>
          <a:p>
            <a:r>
              <a:rPr lang="en-US" b="1" dirty="0" smtClean="0"/>
              <a:t>Clusters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3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Clusters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 smtClean="0"/>
              <a:t>Groups </a:t>
            </a:r>
            <a:r>
              <a:rPr lang="en-US" dirty="0" smtClean="0"/>
              <a:t>in which Instances fall</a:t>
            </a:r>
          </a:p>
          <a:p>
            <a:endParaRPr lang="en-US" b="1" dirty="0" smtClean="0"/>
          </a:p>
          <a:p>
            <a:r>
              <a:rPr lang="en-US" b="1" dirty="0" smtClean="0"/>
              <a:t>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Unique Associations</a:t>
            </a:r>
          </a:p>
          <a:p>
            <a:pPr lvl="1"/>
            <a:r>
              <a:rPr lang="en-US" dirty="0" smtClean="0"/>
              <a:t>Overlapping Subsets - Venn Diagram</a:t>
            </a:r>
          </a:p>
          <a:p>
            <a:pPr lvl="1"/>
            <a:r>
              <a:rPr lang="en-US" dirty="0" smtClean="0"/>
              <a:t>Probabilistic Associations</a:t>
            </a:r>
          </a:p>
          <a:p>
            <a:pPr lvl="1"/>
            <a:r>
              <a:rPr lang="en-US" dirty="0" smtClean="0"/>
              <a:t>Hierarchical Associations - </a:t>
            </a:r>
            <a:r>
              <a:rPr lang="en-US" dirty="0" err="1" smtClean="0"/>
              <a:t>Dendrograms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8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45567"/>
            <a:ext cx="6718510" cy="4512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Clusters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Types:</a:t>
            </a:r>
          </a:p>
        </p:txBody>
      </p:sp>
    </p:spTree>
    <p:extLst>
      <p:ext uri="{BB962C8B-B14F-4D97-AF65-F5344CB8AC3E}">
        <p14:creationId xmlns:p14="http://schemas.microsoft.com/office/powerpoint/2010/main" val="41680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</a:t>
            </a:r>
            <a:r>
              <a:rPr lang="en-US" b="1" dirty="0" smtClean="0"/>
              <a:t>any</a:t>
            </a:r>
            <a:r>
              <a:rPr lang="en-US" dirty="0" smtClean="0"/>
              <a:t> attribute (besides class)</a:t>
            </a:r>
          </a:p>
          <a:p>
            <a:r>
              <a:rPr lang="en-US" dirty="0" smtClean="0"/>
              <a:t>Predict </a:t>
            </a:r>
            <a:r>
              <a:rPr lang="en-US" b="1" dirty="0" smtClean="0"/>
              <a:t>combinations</a:t>
            </a:r>
            <a:r>
              <a:rPr lang="en-US" dirty="0" smtClean="0"/>
              <a:t> of attributes</a:t>
            </a:r>
          </a:p>
          <a:p>
            <a:r>
              <a:rPr lang="en-US" dirty="0" smtClean="0"/>
              <a:t>Not to be used as a </a:t>
            </a:r>
            <a:r>
              <a:rPr lang="en-US" b="1" dirty="0" smtClean="0"/>
              <a:t>Rule Set</a:t>
            </a:r>
          </a:p>
          <a:p>
            <a:endParaRPr lang="en-US" dirty="0" smtClean="0"/>
          </a:p>
          <a:p>
            <a:r>
              <a:rPr lang="en-US" b="1" dirty="0" smtClean="0"/>
              <a:t>Coverage </a:t>
            </a:r>
            <a:r>
              <a:rPr lang="en-US" dirty="0" smtClean="0"/>
              <a:t>or </a:t>
            </a:r>
            <a:r>
              <a:rPr lang="en-US" b="1" dirty="0" smtClean="0"/>
              <a:t>Support</a:t>
            </a:r>
            <a:r>
              <a:rPr lang="en-US" dirty="0" smtClean="0"/>
              <a:t>: Number of Instances for which an Association Rule predicts correctly (</a:t>
            </a:r>
            <a:r>
              <a:rPr lang="en-US" b="1" dirty="0" smtClean="0"/>
              <a:t>Number</a:t>
            </a:r>
            <a:r>
              <a:rPr lang="en-US" dirty="0" smtClean="0"/>
              <a:t> or</a:t>
            </a:r>
            <a:r>
              <a:rPr lang="en-US" b="1" dirty="0" smtClean="0"/>
              <a:t> %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Accuracy</a:t>
            </a:r>
            <a:r>
              <a:rPr lang="en-US" dirty="0"/>
              <a:t> or </a:t>
            </a:r>
            <a:r>
              <a:rPr lang="en-US" b="1" dirty="0" smtClean="0"/>
              <a:t>Confidence</a:t>
            </a:r>
            <a:r>
              <a:rPr lang="en-US" dirty="0" smtClean="0"/>
              <a:t>: Ratio of </a:t>
            </a:r>
            <a:r>
              <a:rPr lang="en-US" b="1" dirty="0" smtClean="0"/>
              <a:t>Support </a:t>
            </a:r>
            <a:r>
              <a:rPr lang="en-US" dirty="0" smtClean="0"/>
              <a:t>and </a:t>
            </a:r>
            <a:r>
              <a:rPr lang="en-US" dirty="0"/>
              <a:t>Number of Instances for which an Association Rule </a:t>
            </a:r>
            <a:r>
              <a:rPr lang="en-US" dirty="0" smtClean="0"/>
              <a:t>applies (</a:t>
            </a:r>
            <a:r>
              <a:rPr lang="en-US" b="1" dirty="0" smtClean="0"/>
              <a:t>%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1600" y="6193200"/>
            <a:ext cx="6300000" cy="360000"/>
            <a:chOff x="720000" y="3060000"/>
            <a:chExt cx="6300000" cy="360000"/>
          </a:xfrm>
          <a:solidFill>
            <a:schemeClr val="bg2">
              <a:lumMod val="9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720000" y="3060000"/>
              <a:ext cx="630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temperature = cool then humidity = normal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720000" y="3060000"/>
              <a:ext cx="630000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720000" y="3420000"/>
              <a:ext cx="630000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720000" y="3060000"/>
              <a:ext cx="0" cy="3600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020000" y="3060000"/>
              <a:ext cx="0" cy="3600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Association Rules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Minimum </a:t>
            </a:r>
            <a:r>
              <a:rPr lang="en-US" b="1" dirty="0" smtClean="0"/>
              <a:t>Support </a:t>
            </a:r>
            <a:r>
              <a:rPr lang="en-US" dirty="0" smtClean="0"/>
              <a:t>and </a:t>
            </a:r>
            <a:r>
              <a:rPr lang="en-US" b="1" dirty="0" smtClean="0"/>
              <a:t>Confidence</a:t>
            </a:r>
          </a:p>
          <a:p>
            <a:r>
              <a:rPr lang="en-US" b="1" dirty="0" smtClean="0"/>
              <a:t>Misinterpretation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0" y="3013800"/>
            <a:ext cx="8146316" cy="720000"/>
            <a:chOff x="628197" y="1924200"/>
            <a:chExt cx="7813082" cy="720000"/>
          </a:xfrm>
          <a:solidFill>
            <a:schemeClr val="bg2">
              <a:lumMod val="90000"/>
            </a:schemeClr>
          </a:solidFill>
        </p:grpSpPr>
        <p:sp>
          <p:nvSpPr>
            <p:cNvPr id="13" name="Freeform 12"/>
            <p:cNvSpPr/>
            <p:nvPr/>
          </p:nvSpPr>
          <p:spPr>
            <a:xfrm>
              <a:off x="628197" y="1924200"/>
              <a:ext cx="774000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Courier" pitchFamily="49"/>
                  <a:cs typeface="Courier" pitchFamily="49"/>
                </a:rPr>
                <a:t>If windy = false and play = no then outlook = sunny 					         and humidity = high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                 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≠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701280" y="1924200"/>
              <a:ext cx="773999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01280" y="2644200"/>
              <a:ext cx="773999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701280" y="1924200"/>
              <a:ext cx="0" cy="7200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8441279" y="1924200"/>
              <a:ext cx="0" cy="7200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3125" y="4156800"/>
            <a:ext cx="8017475" cy="796200"/>
            <a:chOff x="701280" y="3468000"/>
            <a:chExt cx="7740000" cy="796200"/>
          </a:xfrm>
          <a:solidFill>
            <a:schemeClr val="bg2">
              <a:lumMod val="90000"/>
            </a:schemeClr>
          </a:solidFill>
        </p:grpSpPr>
        <p:sp>
          <p:nvSpPr>
            <p:cNvPr id="19" name="Freeform 18"/>
            <p:cNvSpPr/>
            <p:nvPr/>
          </p:nvSpPr>
          <p:spPr>
            <a:xfrm>
              <a:off x="701280" y="3468000"/>
              <a:ext cx="774000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Courier" pitchFamily="49"/>
                  <a:cs typeface="Courier" pitchFamily="49"/>
                </a:rPr>
                <a:t>If windy = false and play = no then outlook = sunny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Courier" pitchFamily="49"/>
                  <a:cs typeface="Courier" pitchFamily="49"/>
                </a:rPr>
                <a:t>If windy = false and play = no then humidity = high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                 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701280" y="3544200"/>
              <a:ext cx="773999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701280" y="4264200"/>
              <a:ext cx="773999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701280" y="3544200"/>
              <a:ext cx="0" cy="7200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8441279" y="3544200"/>
              <a:ext cx="0" cy="7200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8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Decision Tables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Classification Rules</a:t>
            </a:r>
          </a:p>
          <a:p>
            <a:r>
              <a:rPr lang="en-US" dirty="0" smtClean="0"/>
              <a:t>Association</a:t>
            </a:r>
            <a:r>
              <a:rPr lang="en-US" dirty="0"/>
              <a:t> </a:t>
            </a:r>
            <a:r>
              <a:rPr lang="en-US" dirty="0" smtClean="0"/>
              <a:t>Rules</a:t>
            </a:r>
          </a:p>
          <a:p>
            <a:r>
              <a:rPr lang="en-US" b="1" dirty="0" smtClean="0"/>
              <a:t>Rules with Exceptions</a:t>
            </a:r>
          </a:p>
          <a:p>
            <a:r>
              <a:rPr lang="en-US" dirty="0" smtClean="0"/>
              <a:t>Rules involving Relations</a:t>
            </a:r>
          </a:p>
          <a:p>
            <a:r>
              <a:rPr lang="en-US" dirty="0" smtClean="0"/>
              <a:t>Trees for Numeric Prediction</a:t>
            </a:r>
          </a:p>
          <a:p>
            <a:r>
              <a:rPr lang="en-US" dirty="0" smtClean="0"/>
              <a:t>Instance-based Representation</a:t>
            </a:r>
          </a:p>
          <a:p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Rules with Exceptions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 smtClean="0"/>
              <a:t>Incremental modifications </a:t>
            </a:r>
            <a:r>
              <a:rPr lang="en-US" dirty="0" smtClean="0"/>
              <a:t>to Rule Set</a:t>
            </a:r>
          </a:p>
          <a:p>
            <a:r>
              <a:rPr lang="en-US" dirty="0" smtClean="0"/>
              <a:t>Exceptions to </a:t>
            </a:r>
            <a:r>
              <a:rPr lang="en-US" b="1" dirty="0" smtClean="0"/>
              <a:t>Rules</a:t>
            </a:r>
            <a:r>
              <a:rPr lang="en-US" dirty="0" smtClean="0"/>
              <a:t>, not to Rule Set</a:t>
            </a:r>
          </a:p>
          <a:p>
            <a:endParaRPr lang="en-US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58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Rules with Exceptions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/>
              <a:t>New Instance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Applied </a:t>
            </a:r>
            <a:r>
              <a:rPr lang="en-US" b="1" dirty="0" smtClean="0"/>
              <a:t>Rules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Exception</a:t>
            </a:r>
          </a:p>
          <a:p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275400" y="6138000"/>
            <a:ext cx="8640000" cy="1177200"/>
            <a:chOff x="360000" y="4942800"/>
            <a:chExt cx="8640000" cy="1177200"/>
          </a:xfrm>
          <a:solidFill>
            <a:schemeClr val="bg2">
              <a:lumMod val="90000"/>
            </a:schemeClr>
          </a:solidFill>
        </p:grpSpPr>
        <p:sp>
          <p:nvSpPr>
            <p:cNvPr id="14" name="Freeform 13"/>
            <p:cNvSpPr/>
            <p:nvPr/>
          </p:nvSpPr>
          <p:spPr>
            <a:xfrm>
              <a:off x="360000" y="4942800"/>
              <a:ext cx="864000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If petal-length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2.45 and petal-length &lt; 4.45 then Iris-</a:t>
              </a:r>
              <a:r>
                <a:rPr lang="en-US" sz="16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versicolor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" pitchFamily="49"/>
                <a:ea typeface="Courier" pitchFamily="49"/>
                <a:cs typeface="Courier" pitchFamily="49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 EXCEPT if petal-width &lt; 1.0 then Iris-</a:t>
              </a:r>
              <a:r>
                <a:rPr lang="en-US" sz="16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setosa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" pitchFamily="49"/>
                <a:ea typeface="Courier" pitchFamily="49"/>
                <a:cs typeface="Courier" pitchFamily="49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360000" y="5400000"/>
              <a:ext cx="864000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1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360000" y="6120000"/>
              <a:ext cx="864000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1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360000" y="5400000"/>
              <a:ext cx="0" cy="7200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1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9000000" y="5400000"/>
              <a:ext cx="0" cy="7200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1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835187" cy="96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48342" y="4267200"/>
            <a:ext cx="8640000" cy="415200"/>
            <a:chOff x="360000" y="2520000"/>
            <a:chExt cx="8640000" cy="415200"/>
          </a:xfrm>
          <a:solidFill>
            <a:schemeClr val="bg2">
              <a:lumMod val="90000"/>
            </a:schemeClr>
          </a:solidFill>
        </p:grpSpPr>
        <p:sp>
          <p:nvSpPr>
            <p:cNvPr id="22" name="Freeform 21"/>
            <p:cNvSpPr/>
            <p:nvPr/>
          </p:nvSpPr>
          <p:spPr>
            <a:xfrm>
              <a:off x="360000" y="2575200"/>
              <a:ext cx="864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If petal-length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2.45 and petal-length &lt; 4.45 then Iris-</a:t>
              </a:r>
              <a:r>
                <a:rPr lang="en-US" sz="16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versicolor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" pitchFamily="49"/>
                <a:ea typeface="Courier" pitchFamily="49"/>
                <a:cs typeface="Courier" pitchFamily="49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360000" y="2520000"/>
              <a:ext cx="864000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1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360000" y="2880000"/>
              <a:ext cx="864000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1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360000" y="2520000"/>
              <a:ext cx="0" cy="3600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1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9000000" y="2520000"/>
              <a:ext cx="0" cy="3600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1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248342" y="4703400"/>
            <a:ext cx="8640000" cy="533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" pitchFamily="49"/>
                <a:ea typeface="Courier" pitchFamily="49"/>
                <a:cs typeface="Courier" pitchFamily="49"/>
              </a:rPr>
              <a:t>If petal-length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Symbol" pitchFamily="18"/>
                <a:cs typeface="Symbol" pitchFamily="18"/>
              </a:rPr>
              <a:t>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" pitchFamily="49"/>
                <a:ea typeface="Courier" pitchFamily="49"/>
                <a:cs typeface="Courier" pitchFamily="49"/>
              </a:rPr>
              <a:t> 2.45 and petal-length &lt;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" pitchFamily="49"/>
                <a:ea typeface="Courier" pitchFamily="49"/>
                <a:cs typeface="Courier" pitchFamily="49"/>
              </a:rPr>
              <a:t>4.95 and petal width</a:t>
            </a:r>
            <a:r>
              <a:rPr lang="en-US" sz="1600" b="1" i="0" u="none" strike="noStrike" dirty="0" smtClean="0">
                <a:ln>
                  <a:noFill/>
                </a:ln>
                <a:solidFill>
                  <a:schemeClr val="tx2"/>
                </a:solidFill>
                <a:latin typeface="Courier" pitchFamily="49"/>
                <a:ea typeface="Courier" pitchFamily="49"/>
                <a:cs typeface="Courier" pitchFamily="49"/>
              </a:rPr>
              <a:t> &lt; 1.55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" pitchFamily="49"/>
                <a:ea typeface="Courier" pitchFamily="49"/>
                <a:cs typeface="Courier" pitchFamily="49"/>
              </a:rPr>
              <a:t>then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" pitchFamily="49"/>
                <a:ea typeface="Courier" pitchFamily="49"/>
                <a:cs typeface="Courier" pitchFamily="49"/>
              </a:rPr>
              <a:t>Iris-</a:t>
            </a:r>
            <a:r>
              <a:rPr lang="en-US" sz="1600" b="1" i="0" u="none" strike="noStrike" baseline="0" dirty="0" err="1">
                <a:ln>
                  <a:noFill/>
                </a:ln>
                <a:solidFill>
                  <a:schemeClr val="tx2"/>
                </a:solidFill>
                <a:latin typeface="Courier" pitchFamily="49"/>
                <a:ea typeface="Courier" pitchFamily="49"/>
                <a:cs typeface="Courier" pitchFamily="49"/>
              </a:rPr>
              <a:t>versicolor</a:t>
            </a:r>
            <a:endParaRPr lang="en-US" sz="1600" b="1" i="0" u="none" strike="noStrike" baseline="0" dirty="0">
              <a:ln>
                <a:noFill/>
              </a:ln>
              <a:solidFill>
                <a:schemeClr val="tx2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6544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Rules with Exceptions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Exceptions as </a:t>
            </a:r>
            <a:r>
              <a:rPr lang="en-US" b="1" dirty="0" smtClean="0"/>
              <a:t>Concept Description</a:t>
            </a:r>
          </a:p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52400" y="2565600"/>
            <a:ext cx="8784000" cy="4140000"/>
            <a:chOff x="216000" y="2160000"/>
            <a:chExt cx="8784000" cy="4140000"/>
          </a:xfrm>
          <a:solidFill>
            <a:schemeClr val="bg2">
              <a:lumMod val="90000"/>
            </a:schemeClr>
          </a:solidFill>
        </p:grpSpPr>
        <p:sp>
          <p:nvSpPr>
            <p:cNvPr id="13" name="Freeform 12"/>
            <p:cNvSpPr/>
            <p:nvPr/>
          </p:nvSpPr>
          <p:spPr>
            <a:xfrm>
              <a:off x="216000" y="2160000"/>
              <a:ext cx="8784000" cy="414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default: Iris-</a:t>
              </a:r>
              <a:r>
                <a:rPr lang="en-US" sz="16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setosa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" pitchFamily="49"/>
                <a:ea typeface="Courier" pitchFamily="49"/>
                <a:cs typeface="Courier" pitchFamily="49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except if petal-length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2.45 and petal-length &lt; 5.355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and petal-width &lt; 1.75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      then Iris-</a:t>
              </a:r>
              <a:r>
                <a:rPr lang="en-US" sz="16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versicolor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" pitchFamily="49"/>
                <a:ea typeface="Courier" pitchFamily="49"/>
                <a:cs typeface="Courier" pitchFamily="49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except if petal-length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4.95 and petal-width &lt; 1.55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then Iris-</a:t>
              </a:r>
              <a:r>
                <a:rPr lang="en-US" sz="16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virginica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" pitchFamily="49"/>
                <a:ea typeface="Courier" pitchFamily="49"/>
                <a:cs typeface="Courier" pitchFamily="49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else if sepal-length &lt; 4.95 and sepal-width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2.45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     then Iris-</a:t>
              </a:r>
              <a:r>
                <a:rPr lang="en-US" sz="16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virginica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" pitchFamily="49"/>
                <a:ea typeface="Courier" pitchFamily="49"/>
                <a:cs typeface="Courier" pitchFamily="49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      else if petal-length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3.35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then Iris-</a:t>
              </a:r>
              <a:r>
                <a:rPr lang="en-US" sz="16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virginica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" pitchFamily="49"/>
                <a:ea typeface="Courier" pitchFamily="49"/>
                <a:cs typeface="Courier" pitchFamily="49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except if petal-length &lt; 4.85 and sepal-length &lt; 5.95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     then Iris-</a:t>
              </a:r>
              <a:r>
                <a:rPr lang="en-US" sz="16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" pitchFamily="49"/>
                  <a:ea typeface="Courier" pitchFamily="49"/>
                  <a:cs typeface="Courier" pitchFamily="49"/>
                </a:rPr>
                <a:t>versicolor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" pitchFamily="49"/>
                <a:ea typeface="Courier" pitchFamily="49"/>
                <a:cs typeface="Courier" pitchFamily="49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216000" y="2160000"/>
              <a:ext cx="878400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216000" y="6300000"/>
              <a:ext cx="878400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216000" y="2160000"/>
              <a:ext cx="0" cy="41400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9000000" y="2160000"/>
              <a:ext cx="0" cy="41400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1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Decision Tables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Classification Rules</a:t>
            </a:r>
          </a:p>
          <a:p>
            <a:r>
              <a:rPr lang="en-US" dirty="0" smtClean="0"/>
              <a:t>Association</a:t>
            </a:r>
            <a:r>
              <a:rPr lang="en-US" dirty="0"/>
              <a:t>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Rules with Exceptions</a:t>
            </a:r>
          </a:p>
          <a:p>
            <a:r>
              <a:rPr lang="en-US" b="1" dirty="0" smtClean="0"/>
              <a:t>Rules involving Relations</a:t>
            </a:r>
          </a:p>
          <a:p>
            <a:r>
              <a:rPr lang="en-US" dirty="0" smtClean="0"/>
              <a:t>Trees for Numeric Prediction</a:t>
            </a:r>
          </a:p>
          <a:p>
            <a:r>
              <a:rPr lang="en-US" dirty="0" smtClean="0"/>
              <a:t>Instance-based Representation</a:t>
            </a:r>
          </a:p>
          <a:p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3867</TotalTime>
  <Words>643</Words>
  <Application>Microsoft Office PowerPoint</Application>
  <PresentationFormat>On-screen Show (4:3)</PresentationFormat>
  <Paragraphs>244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Calibri</vt:lpstr>
      <vt:lpstr>Constantia</vt:lpstr>
      <vt:lpstr>Courier</vt:lpstr>
      <vt:lpstr>Courier New</vt:lpstr>
      <vt:lpstr>Gothic</vt:lpstr>
      <vt:lpstr>Lucidasans</vt:lpstr>
      <vt:lpstr>Symbol</vt:lpstr>
      <vt:lpstr>Utopia</vt:lpstr>
      <vt:lpstr>Wingdings 2</vt:lpstr>
      <vt:lpstr>Flow</vt:lpstr>
      <vt:lpstr>Cs 429: DATA MINING  Lecture 4 </vt:lpstr>
      <vt:lpstr>Output</vt:lpstr>
      <vt:lpstr>Association Rules</vt:lpstr>
      <vt:lpstr>Association Rules</vt:lpstr>
      <vt:lpstr>Output</vt:lpstr>
      <vt:lpstr>Rules with Exceptions</vt:lpstr>
      <vt:lpstr>Rules with Exceptions</vt:lpstr>
      <vt:lpstr>Rules with Exceptions</vt:lpstr>
      <vt:lpstr>Output</vt:lpstr>
      <vt:lpstr>Rules involving Relations</vt:lpstr>
      <vt:lpstr>Rules involving Relations</vt:lpstr>
      <vt:lpstr>Rules involving Relations</vt:lpstr>
      <vt:lpstr>Rules involving Relations</vt:lpstr>
      <vt:lpstr>Output</vt:lpstr>
      <vt:lpstr>Trees for Numeric Prediction</vt:lpstr>
      <vt:lpstr>Trees for Numeric Prediction</vt:lpstr>
      <vt:lpstr>Trees for Numeric Prediction</vt:lpstr>
      <vt:lpstr>Output</vt:lpstr>
      <vt:lpstr>Instance-based Representation</vt:lpstr>
      <vt:lpstr>Instance-based Representation</vt:lpstr>
      <vt:lpstr>Output</vt:lpstr>
      <vt:lpstr>Clusters</vt:lpstr>
      <vt:lpstr>Clusters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429: DATA MINING  Lecture 4 </dc:title>
  <dc:creator>Osama</dc:creator>
  <cp:lastModifiedBy>Umer</cp:lastModifiedBy>
  <cp:revision>80</cp:revision>
  <dcterms:created xsi:type="dcterms:W3CDTF">2017-06-15T02:53:23Z</dcterms:created>
  <dcterms:modified xsi:type="dcterms:W3CDTF">2018-01-14T10:43:11Z</dcterms:modified>
</cp:coreProperties>
</file>