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7" r:id="rId9"/>
    <p:sldId id="264" r:id="rId10"/>
    <p:sldId id="268" r:id="rId11"/>
    <p:sldId id="265" r:id="rId12"/>
    <p:sldId id="269" r:id="rId13"/>
    <p:sldId id="266" r:id="rId14"/>
    <p:sldId id="270" r:id="rId15"/>
    <p:sldId id="271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6/18/2017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429: DATA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5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Khan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nstantia" pitchFamily="18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osamaahmedkhan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19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Fault Diagnosis</a:t>
            </a:r>
          </a:p>
          <a:p>
            <a:pPr lvl="1"/>
            <a:r>
              <a:rPr lang="en-US" dirty="0" smtClean="0"/>
              <a:t>Preventative Industrial Maintenance</a:t>
            </a:r>
          </a:p>
          <a:p>
            <a:pPr lvl="1"/>
            <a:r>
              <a:rPr lang="en-US" dirty="0" smtClean="0"/>
              <a:t>Rules in Experts Systems (Labor Intensive)</a:t>
            </a:r>
          </a:p>
          <a:p>
            <a:pPr lvl="1"/>
            <a:r>
              <a:rPr lang="en-US" dirty="0" smtClean="0"/>
              <a:t>Plant uses 1,000 Different Devices</a:t>
            </a:r>
          </a:p>
          <a:p>
            <a:pPr lvl="1"/>
            <a:r>
              <a:rPr lang="en-US" dirty="0" smtClean="0"/>
              <a:t>Noisy Diagnosis by Human Expert due to Limitations in Measurement and Recording Procedure</a:t>
            </a:r>
          </a:p>
          <a:p>
            <a:endParaRPr lang="en-US" b="1" dirty="0" smtClean="0"/>
          </a:p>
          <a:p>
            <a:r>
              <a:rPr lang="en-US" b="1" dirty="0" smtClean="0"/>
              <a:t>Machine </a:t>
            </a:r>
            <a:r>
              <a:rPr lang="en-US" b="1" dirty="0"/>
              <a:t>Learning</a:t>
            </a:r>
            <a:endParaRPr lang="en-US" dirty="0"/>
          </a:p>
          <a:p>
            <a:pPr lvl="1"/>
            <a:r>
              <a:rPr lang="en-US" dirty="0" smtClean="0"/>
              <a:t>Training Data: 300</a:t>
            </a:r>
          </a:p>
          <a:p>
            <a:pPr lvl="1"/>
            <a:r>
              <a:rPr lang="en-US" dirty="0" smtClean="0"/>
              <a:t>Attribute Selection: using Domain Knowledge</a:t>
            </a:r>
          </a:p>
          <a:p>
            <a:pPr lvl="1"/>
            <a:r>
              <a:rPr lang="en-US" dirty="0" smtClean="0"/>
              <a:t>Rule Set (Complex)</a:t>
            </a:r>
          </a:p>
          <a:p>
            <a:pPr lvl="1"/>
            <a:r>
              <a:rPr lang="en-US" dirty="0" smtClean="0"/>
              <a:t>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Decisions involving </a:t>
            </a:r>
            <a:r>
              <a:rPr lang="en-US" dirty="0" smtClean="0"/>
              <a:t>Judgment</a:t>
            </a:r>
            <a:endParaRPr lang="en-US" dirty="0" smtClean="0"/>
          </a:p>
          <a:p>
            <a:r>
              <a:rPr lang="en-US" dirty="0" smtClean="0"/>
              <a:t>Screening Images</a:t>
            </a:r>
          </a:p>
          <a:p>
            <a:r>
              <a:rPr lang="en-US" dirty="0" smtClean="0"/>
              <a:t>Load Forecasting</a:t>
            </a:r>
          </a:p>
          <a:p>
            <a:r>
              <a:rPr lang="en-US" dirty="0" smtClean="0"/>
              <a:t>Diagnosis</a:t>
            </a:r>
          </a:p>
          <a:p>
            <a:r>
              <a:rPr lang="en-US" b="1" dirty="0" smtClean="0"/>
              <a:t>Marketing and Sales</a:t>
            </a:r>
          </a:p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Marketing and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Prediction of </a:t>
            </a:r>
            <a:r>
              <a:rPr lang="en-US" b="1" dirty="0"/>
              <a:t>Customer Loyalty in Competitive Marketplace</a:t>
            </a:r>
          </a:p>
          <a:p>
            <a:pPr lvl="1"/>
            <a:r>
              <a:rPr lang="en-US" dirty="0" smtClean="0"/>
              <a:t>Banks, Cellular Phone Companies</a:t>
            </a:r>
          </a:p>
          <a:p>
            <a:pPr lvl="1"/>
            <a:r>
              <a:rPr lang="en-US" dirty="0" smtClean="0"/>
              <a:t>Customer Retainment</a:t>
            </a:r>
          </a:p>
          <a:p>
            <a:pPr lvl="1"/>
            <a:r>
              <a:rPr lang="en-US" dirty="0" smtClean="0"/>
              <a:t>Behavioral Patterns in Transactions</a:t>
            </a:r>
          </a:p>
          <a:p>
            <a:pPr lvl="1"/>
            <a:r>
              <a:rPr lang="en-US" dirty="0" smtClean="0"/>
              <a:t>Promotional Offers: Expensive, Low and Highly Profitable Response Rate, Targeted and not Mass-Marketed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Market Basket Analysis</a:t>
            </a:r>
          </a:p>
          <a:p>
            <a:pPr lvl="1"/>
            <a:r>
              <a:rPr lang="en-US" dirty="0" smtClean="0"/>
              <a:t>Association Rules for Groups of Items</a:t>
            </a:r>
          </a:p>
          <a:p>
            <a:pPr lvl="1"/>
            <a:r>
              <a:rPr lang="en-US" dirty="0" smtClean="0"/>
              <a:t>Planning: Store Layout, Discount Offers, </a:t>
            </a:r>
            <a:r>
              <a:rPr lang="en-US" dirty="0"/>
              <a:t>Product </a:t>
            </a:r>
            <a:r>
              <a:rPr lang="en-US" dirty="0" smtClean="0"/>
              <a:t>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Decisions involving </a:t>
            </a:r>
            <a:r>
              <a:rPr lang="en-US" dirty="0" smtClean="0"/>
              <a:t>Judgment</a:t>
            </a:r>
            <a:endParaRPr lang="en-US" dirty="0" smtClean="0"/>
          </a:p>
          <a:p>
            <a:r>
              <a:rPr lang="en-US" dirty="0" smtClean="0"/>
              <a:t>Screening Images</a:t>
            </a:r>
          </a:p>
          <a:p>
            <a:r>
              <a:rPr lang="en-US" dirty="0" smtClean="0"/>
              <a:t>Load Forecasting</a:t>
            </a:r>
          </a:p>
          <a:p>
            <a:r>
              <a:rPr lang="en-US" dirty="0" smtClean="0"/>
              <a:t>Diagnosis</a:t>
            </a:r>
          </a:p>
          <a:p>
            <a:r>
              <a:rPr lang="en-US" dirty="0" smtClean="0"/>
              <a:t>Marketing and Sales</a:t>
            </a:r>
          </a:p>
          <a:p>
            <a:r>
              <a:rPr lang="en-US" b="1" dirty="0" smtClean="0"/>
              <a:t>Other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76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Manufacturing Processes</a:t>
            </a:r>
          </a:p>
          <a:p>
            <a:pPr lvl="1"/>
            <a:r>
              <a:rPr lang="en-US" dirty="0" smtClean="0"/>
              <a:t>Separating Crude Oil from Natural Gas</a:t>
            </a:r>
          </a:p>
          <a:p>
            <a:pPr lvl="1"/>
            <a:r>
              <a:rPr lang="en-US" dirty="0" smtClean="0"/>
              <a:t>Manufacturing Nuclear Fuel Pellets</a:t>
            </a:r>
          </a:p>
          <a:p>
            <a:pPr lvl="1"/>
            <a:r>
              <a:rPr lang="en-US" dirty="0" smtClean="0"/>
              <a:t>Controlling Printing Press</a:t>
            </a:r>
          </a:p>
          <a:p>
            <a:endParaRPr lang="en-US" b="1" dirty="0" smtClean="0"/>
          </a:p>
          <a:p>
            <a:r>
              <a:rPr lang="en-US" b="1" dirty="0" smtClean="0"/>
              <a:t>Customer Support and Services</a:t>
            </a:r>
          </a:p>
          <a:p>
            <a:pPr lvl="1"/>
            <a:r>
              <a:rPr lang="en-US" dirty="0" smtClean="0"/>
              <a:t>Assigning Technicians</a:t>
            </a:r>
          </a:p>
          <a:p>
            <a:pPr lvl="1"/>
            <a:r>
              <a:rPr lang="en-US" dirty="0" smtClean="0"/>
              <a:t>Recommending TV Programs</a:t>
            </a:r>
          </a:p>
        </p:txBody>
      </p:sp>
    </p:spTree>
    <p:extLst>
      <p:ext uri="{BB962C8B-B14F-4D97-AF65-F5344CB8AC3E}">
        <p14:creationId xmlns:p14="http://schemas.microsoft.com/office/powerpoint/2010/main" val="37767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Other Applications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Science</a:t>
            </a:r>
          </a:p>
          <a:p>
            <a:pPr lvl="1"/>
            <a:r>
              <a:rPr lang="en-US" dirty="0" smtClean="0"/>
              <a:t>Identifying Genes within Genome</a:t>
            </a:r>
          </a:p>
          <a:p>
            <a:pPr lvl="1"/>
            <a:r>
              <a:rPr lang="en-US" dirty="0"/>
              <a:t>Predicting Structures of Organic </a:t>
            </a:r>
            <a:r>
              <a:rPr lang="en-US" dirty="0" smtClean="0"/>
              <a:t>Compounds</a:t>
            </a:r>
          </a:p>
          <a:p>
            <a:pPr lvl="1"/>
            <a:r>
              <a:rPr lang="en-US" dirty="0" smtClean="0"/>
              <a:t>Discovering Drugs</a:t>
            </a:r>
          </a:p>
          <a:p>
            <a:pPr lvl="1"/>
            <a:r>
              <a:rPr lang="en-US" dirty="0" smtClean="0"/>
              <a:t>Monitoring ICU Patients</a:t>
            </a:r>
          </a:p>
          <a:p>
            <a:pPr lvl="1"/>
            <a:r>
              <a:rPr lang="en-US" dirty="0" smtClean="0"/>
              <a:t>Detecting Intrusions in Networks</a:t>
            </a:r>
          </a:p>
          <a:p>
            <a:pPr lvl="1"/>
            <a:r>
              <a:rPr lang="en-US" dirty="0" smtClean="0"/>
              <a:t>Cataloguing Celestial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vs.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Constructing and Refining Example Data Set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Attribute Selection</a:t>
            </a:r>
          </a:p>
          <a:p>
            <a:pPr lvl="1"/>
            <a:r>
              <a:rPr lang="en-US" dirty="0" smtClean="0"/>
              <a:t>Outlier Detection</a:t>
            </a:r>
          </a:p>
          <a:p>
            <a:pPr lvl="1"/>
            <a:endParaRPr lang="en-US" dirty="0"/>
          </a:p>
          <a:p>
            <a:r>
              <a:rPr lang="en-US" b="1" dirty="0" smtClean="0"/>
              <a:t>Constructing, Validating and Evaluating Models</a:t>
            </a:r>
          </a:p>
          <a:p>
            <a:pPr lvl="1"/>
            <a:r>
              <a:rPr lang="en-US" dirty="0" smtClean="0"/>
              <a:t>Statistical Tests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07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Mining and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about People</a:t>
            </a:r>
          </a:p>
          <a:p>
            <a:pPr lvl="1"/>
            <a:r>
              <a:rPr lang="en-US" dirty="0"/>
              <a:t>Decisions involving </a:t>
            </a:r>
            <a:r>
              <a:rPr lang="en-US" dirty="0" smtClean="0"/>
              <a:t>Judgment</a:t>
            </a:r>
          </a:p>
          <a:p>
            <a:pPr lvl="1"/>
            <a:r>
              <a:rPr lang="en-US" dirty="0"/>
              <a:t>Marketing and </a:t>
            </a:r>
            <a:r>
              <a:rPr lang="en-US" dirty="0" smtClean="0"/>
              <a:t>Sales</a:t>
            </a:r>
          </a:p>
          <a:p>
            <a:pPr lvl="1"/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b="1" dirty="0"/>
              <a:t>Confidentiality and Integrity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Purposes of Data Collection and </a:t>
            </a:r>
            <a:r>
              <a:rPr lang="en-US" sz="2400" dirty="0" smtClean="0"/>
              <a:t>Usage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 smtClean="0"/>
              <a:t>Access to Data</a:t>
            </a:r>
            <a:endParaRPr lang="en-US" sz="2400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Community </a:t>
            </a:r>
            <a:r>
              <a:rPr lang="en-US" sz="2400" dirty="0" smtClean="0"/>
              <a:t>Norms, e.g. Privacy of Readers in Library</a:t>
            </a:r>
            <a:endParaRPr lang="en-US" sz="2400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 smtClean="0"/>
              <a:t>Extended </a:t>
            </a:r>
            <a:r>
              <a:rPr lang="en-US" sz="2400" dirty="0"/>
              <a:t>Applications of Data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Making Data </a:t>
            </a:r>
            <a:r>
              <a:rPr lang="en-US" sz="2400" dirty="0" smtClean="0"/>
              <a:t>Publicized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 smtClean="0"/>
              <a:t>E.g</a:t>
            </a:r>
            <a:r>
              <a:rPr lang="en-US" sz="2400" dirty="0"/>
              <a:t>. Social </a:t>
            </a:r>
            <a:r>
              <a:rPr lang="en-US" sz="2400" dirty="0" smtClean="0"/>
              <a:t>Media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62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Mining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Anonymity</a:t>
            </a:r>
          </a:p>
          <a:p>
            <a:pPr lvl="1"/>
            <a:r>
              <a:rPr lang="en-US" dirty="0"/>
              <a:t>Patterns in Attributes-Values can lead to Original Data</a:t>
            </a:r>
          </a:p>
          <a:p>
            <a:pPr lvl="1"/>
            <a:r>
              <a:rPr lang="en-US" dirty="0"/>
              <a:t>E.g. Zip Codes -&gt; Race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2600" b="1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b="1" dirty="0" smtClean="0"/>
              <a:t>Discrimination</a:t>
            </a:r>
            <a:endParaRPr lang="en-US" sz="2600" b="1" dirty="0"/>
          </a:p>
          <a:p>
            <a:pPr lvl="1"/>
            <a:r>
              <a:rPr lang="en-US" dirty="0"/>
              <a:t>Religion, Race, Gender, etc.</a:t>
            </a:r>
          </a:p>
          <a:p>
            <a:pPr lvl="1"/>
            <a:r>
              <a:rPr lang="en-US" dirty="0"/>
              <a:t>Decisions involving Judgment: Loan Application vs. Medical Diagnosis</a:t>
            </a:r>
          </a:p>
          <a:p>
            <a:endParaRPr lang="en-US" b="1" dirty="0" smtClean="0"/>
          </a:p>
          <a:p>
            <a:r>
              <a:rPr lang="en-US" b="1" dirty="0" smtClean="0"/>
              <a:t>Data </a:t>
            </a:r>
            <a:r>
              <a:rPr lang="en-US" b="1" dirty="0"/>
              <a:t>Usage</a:t>
            </a:r>
          </a:p>
          <a:p>
            <a:pPr lvl="1"/>
            <a:r>
              <a:rPr lang="en-US" dirty="0"/>
              <a:t>Market Basket Analysis: Positive vs. Negative Planning</a:t>
            </a:r>
          </a:p>
          <a:p>
            <a:pPr lvl="1"/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730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Mining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Human Labelers</a:t>
            </a:r>
            <a:endParaRPr lang="en-US" dirty="0" smtClean="0"/>
          </a:p>
          <a:p>
            <a:pPr lvl="1"/>
            <a:r>
              <a:rPr lang="en-US" dirty="0" smtClean="0"/>
              <a:t>Privacy</a:t>
            </a:r>
            <a:endParaRPr lang="en-US" dirty="0"/>
          </a:p>
          <a:p>
            <a:pPr lvl="1"/>
            <a:r>
              <a:rPr lang="en-US" dirty="0" smtClean="0"/>
              <a:t>Sharing Data</a:t>
            </a:r>
          </a:p>
        </p:txBody>
      </p:sp>
    </p:spTree>
    <p:extLst>
      <p:ext uri="{BB962C8B-B14F-4D97-AF65-F5344CB8AC3E}">
        <p14:creationId xmlns:p14="http://schemas.microsoft.com/office/powerpoint/2010/main" val="20742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Decisions involving </a:t>
            </a:r>
            <a:r>
              <a:rPr lang="en-US" dirty="0" smtClean="0"/>
              <a:t>Judgment</a:t>
            </a:r>
            <a:endParaRPr lang="en-US" dirty="0" smtClean="0"/>
          </a:p>
          <a:p>
            <a:r>
              <a:rPr lang="en-US" dirty="0" smtClean="0"/>
              <a:t>Screening Images</a:t>
            </a:r>
          </a:p>
          <a:p>
            <a:r>
              <a:rPr lang="en-US" dirty="0" smtClean="0"/>
              <a:t>Load Forecasting</a:t>
            </a:r>
          </a:p>
          <a:p>
            <a:r>
              <a:rPr lang="en-US" dirty="0" smtClean="0"/>
              <a:t>Diagnosis</a:t>
            </a:r>
          </a:p>
          <a:p>
            <a:r>
              <a:rPr lang="en-US" dirty="0" smtClean="0"/>
              <a:t>Marketing and Sales</a:t>
            </a:r>
          </a:p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Decisions involving </a:t>
            </a:r>
            <a:r>
              <a:rPr lang="en-US" b="1" dirty="0" smtClean="0"/>
              <a:t>Judgment</a:t>
            </a:r>
            <a:endParaRPr lang="en-US" b="1" dirty="0" smtClean="0"/>
          </a:p>
          <a:p>
            <a:r>
              <a:rPr lang="en-US" dirty="0" smtClean="0"/>
              <a:t>Screening Images</a:t>
            </a:r>
          </a:p>
          <a:p>
            <a:r>
              <a:rPr lang="en-US" dirty="0" smtClean="0"/>
              <a:t>Load Forecasting</a:t>
            </a:r>
          </a:p>
          <a:p>
            <a:r>
              <a:rPr lang="en-US" dirty="0" smtClean="0"/>
              <a:t>Diagnosis</a:t>
            </a:r>
          </a:p>
          <a:p>
            <a:r>
              <a:rPr lang="en-US" dirty="0" smtClean="0"/>
              <a:t>Marketing and Sales</a:t>
            </a:r>
          </a:p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Decisions involving </a:t>
            </a:r>
            <a:r>
              <a:rPr lang="en-US" dirty="0" smtClean="0"/>
              <a:t>Judgment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Loan application</a:t>
            </a:r>
          </a:p>
          <a:p>
            <a:pPr lvl="1"/>
            <a:r>
              <a:rPr lang="en-US" dirty="0" smtClean="0"/>
              <a:t>Questionnaire</a:t>
            </a:r>
          </a:p>
          <a:p>
            <a:pPr lvl="1"/>
            <a:r>
              <a:rPr lang="en-US" dirty="0" smtClean="0"/>
              <a:t>Statistical Techniques- Thresholds</a:t>
            </a:r>
          </a:p>
          <a:p>
            <a:pPr lvl="1"/>
            <a:r>
              <a:rPr lang="en-US" dirty="0" smtClean="0"/>
              <a:t>Human Judgment</a:t>
            </a:r>
          </a:p>
          <a:p>
            <a:pPr lvl="1"/>
            <a:r>
              <a:rPr lang="en-US" dirty="0" smtClean="0"/>
              <a:t>Historical Data</a:t>
            </a:r>
          </a:p>
          <a:p>
            <a:endParaRPr lang="en-US" b="1" dirty="0" smtClean="0"/>
          </a:p>
          <a:p>
            <a:r>
              <a:rPr lang="en-US" b="1" dirty="0" smtClean="0"/>
              <a:t>Machine Learning</a:t>
            </a:r>
            <a:endParaRPr lang="en-US" dirty="0"/>
          </a:p>
          <a:p>
            <a:pPr lvl="1"/>
            <a:r>
              <a:rPr lang="en-US" dirty="0" smtClean="0"/>
              <a:t>Training Data: 1,000</a:t>
            </a:r>
          </a:p>
          <a:p>
            <a:pPr lvl="1"/>
            <a:r>
              <a:rPr lang="en-US" dirty="0" smtClean="0"/>
              <a:t>Attribute Selection: Age, Experience, Location, Credit History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Decisions involving </a:t>
            </a:r>
            <a:r>
              <a:rPr lang="en-US" dirty="0" smtClean="0"/>
              <a:t>Judgment</a:t>
            </a:r>
            <a:endParaRPr lang="en-US" dirty="0" smtClean="0"/>
          </a:p>
          <a:p>
            <a:r>
              <a:rPr lang="en-US" b="1" dirty="0" smtClean="0"/>
              <a:t>Screening Images</a:t>
            </a:r>
          </a:p>
          <a:p>
            <a:r>
              <a:rPr lang="en-US" dirty="0" smtClean="0"/>
              <a:t>Load Forecasting</a:t>
            </a:r>
          </a:p>
          <a:p>
            <a:r>
              <a:rPr lang="en-US" dirty="0" smtClean="0"/>
              <a:t>Diagnosis</a:t>
            </a:r>
          </a:p>
          <a:p>
            <a:r>
              <a:rPr lang="en-US" dirty="0" smtClean="0"/>
              <a:t>Marketing and Sales</a:t>
            </a:r>
          </a:p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Screening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Detection of Oil Slicks</a:t>
            </a:r>
          </a:p>
          <a:p>
            <a:pPr lvl="1"/>
            <a:r>
              <a:rPr lang="en-US" dirty="0" smtClean="0"/>
              <a:t>Satellite Images</a:t>
            </a:r>
          </a:p>
          <a:p>
            <a:pPr lvl="1"/>
            <a:r>
              <a:rPr lang="en-US" dirty="0"/>
              <a:t>Rare Existence</a:t>
            </a:r>
          </a:p>
          <a:p>
            <a:pPr lvl="1"/>
            <a:r>
              <a:rPr lang="en-US" dirty="0" smtClean="0"/>
              <a:t>Expensive Manual Process</a:t>
            </a:r>
          </a:p>
          <a:p>
            <a:pPr lvl="1"/>
            <a:endParaRPr lang="en-US" dirty="0" smtClean="0"/>
          </a:p>
          <a:p>
            <a:r>
              <a:rPr lang="en-US" b="1" dirty="0"/>
              <a:t>Machine Learning</a:t>
            </a:r>
            <a:endParaRPr lang="en-US" dirty="0"/>
          </a:p>
          <a:p>
            <a:pPr lvl="1"/>
            <a:r>
              <a:rPr lang="en-US" dirty="0" smtClean="0"/>
              <a:t>Input: Raw Pixel Images</a:t>
            </a:r>
          </a:p>
          <a:p>
            <a:pPr lvl="1"/>
            <a:r>
              <a:rPr lang="en-US" dirty="0"/>
              <a:t>Attribute </a:t>
            </a:r>
            <a:r>
              <a:rPr lang="en-US" dirty="0" smtClean="0"/>
              <a:t>Selection: Size, Shape, Area, Intensity, Sharpness, Proximity to other regions, Background area</a:t>
            </a:r>
            <a:endParaRPr lang="en-US" dirty="0"/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Output: Images with Colored Borders</a:t>
            </a:r>
          </a:p>
          <a:p>
            <a:pPr lvl="1"/>
            <a:r>
              <a:rPr lang="en-US" dirty="0" smtClean="0"/>
              <a:t>Manual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Decisions involving </a:t>
            </a:r>
            <a:r>
              <a:rPr lang="en-US" dirty="0" smtClean="0"/>
              <a:t>Judgment</a:t>
            </a:r>
            <a:endParaRPr lang="en-US" dirty="0" smtClean="0"/>
          </a:p>
          <a:p>
            <a:r>
              <a:rPr lang="en-US" dirty="0" smtClean="0"/>
              <a:t>Screening Images</a:t>
            </a:r>
          </a:p>
          <a:p>
            <a:r>
              <a:rPr lang="en-US" b="1" dirty="0" smtClean="0"/>
              <a:t>Load Forecasting</a:t>
            </a:r>
          </a:p>
          <a:p>
            <a:r>
              <a:rPr lang="en-US" dirty="0" smtClean="0"/>
              <a:t>Diagnosis</a:t>
            </a:r>
          </a:p>
          <a:p>
            <a:r>
              <a:rPr lang="en-US" dirty="0" smtClean="0"/>
              <a:t>Marketing and Sales</a:t>
            </a:r>
          </a:p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r>
              <a:rPr lang="en-US" b="1" dirty="0" smtClean="0"/>
              <a:t>Determination of Future Power Demand</a:t>
            </a:r>
          </a:p>
          <a:p>
            <a:pPr lvl="1"/>
            <a:r>
              <a:rPr lang="en-US" dirty="0" smtClean="0"/>
              <a:t>Hourly Forecasts 2 Days in Advance</a:t>
            </a:r>
          </a:p>
          <a:p>
            <a:endParaRPr lang="en-US" b="1" dirty="0" smtClean="0"/>
          </a:p>
          <a:p>
            <a:r>
              <a:rPr lang="en-US" b="1" dirty="0" smtClean="0"/>
              <a:t>Machine </a:t>
            </a:r>
            <a:r>
              <a:rPr lang="en-US" b="1" dirty="0"/>
              <a:t>Learning</a:t>
            </a:r>
            <a:endParaRPr lang="en-US" dirty="0"/>
          </a:p>
          <a:p>
            <a:pPr lvl="1"/>
            <a:r>
              <a:rPr lang="en-US" dirty="0"/>
              <a:t>Training Data: </a:t>
            </a:r>
            <a:r>
              <a:rPr lang="en-US" dirty="0" smtClean="0"/>
              <a:t>15 years</a:t>
            </a:r>
          </a:p>
          <a:p>
            <a:pPr lvl="1"/>
            <a:r>
              <a:rPr lang="en-US" dirty="0"/>
              <a:t>Attribute </a:t>
            </a:r>
            <a:r>
              <a:rPr lang="en-US" dirty="0" smtClean="0"/>
              <a:t>Selection: Time of day, Day of week, Season of year, Public Holidays, School Holidays, Climatic Conditions</a:t>
            </a:r>
          </a:p>
          <a:p>
            <a:pPr lvl="1"/>
            <a:r>
              <a:rPr lang="en-US" dirty="0" smtClean="0"/>
              <a:t>Linear Regression</a:t>
            </a:r>
            <a:endParaRPr lang="en-US" dirty="0"/>
          </a:p>
          <a:p>
            <a:pPr lvl="1"/>
            <a:r>
              <a:rPr lang="en-US" dirty="0" smtClean="0"/>
              <a:t>Faster than Human Forecasters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 Mining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Decisions involving </a:t>
            </a:r>
            <a:r>
              <a:rPr lang="en-US" dirty="0" smtClean="0"/>
              <a:t>Judgment</a:t>
            </a:r>
            <a:endParaRPr lang="en-US" dirty="0" smtClean="0"/>
          </a:p>
          <a:p>
            <a:r>
              <a:rPr lang="en-US" dirty="0" smtClean="0"/>
              <a:t>Screening Images</a:t>
            </a:r>
          </a:p>
          <a:p>
            <a:r>
              <a:rPr lang="en-US" dirty="0" smtClean="0"/>
              <a:t>Load Forecasting</a:t>
            </a:r>
          </a:p>
          <a:p>
            <a:r>
              <a:rPr lang="en-US" b="1" dirty="0" smtClean="0"/>
              <a:t>Diagnosis</a:t>
            </a:r>
          </a:p>
          <a:p>
            <a:r>
              <a:rPr lang="en-US" dirty="0" smtClean="0"/>
              <a:t>Marketing and Sales</a:t>
            </a:r>
          </a:p>
          <a:p>
            <a:r>
              <a:rPr lang="en-US" dirty="0" smtClean="0"/>
              <a:t>Other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6634</TotalTime>
  <Words>545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Cs 429: DATA MINING  Lecture 5 </vt:lpstr>
      <vt:lpstr>Data Mining Applications</vt:lpstr>
      <vt:lpstr>Data Mining Applications</vt:lpstr>
      <vt:lpstr>Decisions involving Judgment</vt:lpstr>
      <vt:lpstr>Data Mining Applications</vt:lpstr>
      <vt:lpstr>Screening Images</vt:lpstr>
      <vt:lpstr>Data Mining Applications</vt:lpstr>
      <vt:lpstr>Load Forecasting</vt:lpstr>
      <vt:lpstr>Data Mining Applications</vt:lpstr>
      <vt:lpstr>Diagnosis</vt:lpstr>
      <vt:lpstr>Data Mining Applications</vt:lpstr>
      <vt:lpstr>Marketing and Sales</vt:lpstr>
      <vt:lpstr>Data Mining Applications</vt:lpstr>
      <vt:lpstr>Other Applications</vt:lpstr>
      <vt:lpstr>Other Applications</vt:lpstr>
      <vt:lpstr>Machine Learning vs. Statistics</vt:lpstr>
      <vt:lpstr>Data Mining and Ethics</vt:lpstr>
      <vt:lpstr>Data Mining and Ethics</vt:lpstr>
      <vt:lpstr>Data Mining and Ethics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217</cp:revision>
  <dcterms:created xsi:type="dcterms:W3CDTF">2017-06-15T02:53:23Z</dcterms:created>
  <dcterms:modified xsi:type="dcterms:W3CDTF">2017-06-19T18:42:07Z</dcterms:modified>
</cp:coreProperties>
</file>