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58" r:id="rId5"/>
    <p:sldId id="261" r:id="rId6"/>
    <p:sldId id="267" r:id="rId7"/>
    <p:sldId id="273" r:id="rId8"/>
    <p:sldId id="262" r:id="rId9"/>
    <p:sldId id="268" r:id="rId10"/>
    <p:sldId id="263" r:id="rId11"/>
    <p:sldId id="269" r:id="rId12"/>
    <p:sldId id="264" r:id="rId13"/>
    <p:sldId id="270" r:id="rId14"/>
    <p:sldId id="274" r:id="rId15"/>
    <p:sldId id="265" r:id="rId16"/>
    <p:sldId id="271" r:id="rId17"/>
    <p:sldId id="275" r:id="rId18"/>
    <p:sldId id="266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89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08EF-6865-4E13-BEB7-A03156AEFBE4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E4808EF-6865-4E13-BEB7-A03156AEFBE4}" type="datetimeFigureOut">
              <a:rPr lang="en-US" smtClean="0"/>
              <a:t>6/20/2017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3379CD9-41F6-4A84-A5D3-6D1F69A4F37F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3276600"/>
          </a:xfrm>
        </p:spPr>
        <p:txBody>
          <a:bodyPr/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  <a:lumOff val="5000"/>
                  </a:schemeClr>
                </a:solidFill>
                <a:latin typeface="Constantia" pitchFamily="18" charset="0"/>
              </a:rPr>
              <a:t>Cs 429: DATA </a:t>
            </a:r>
            <a:r>
              <a:rPr lang="en-US" sz="6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nstantia" pitchFamily="18" charset="0"/>
              </a:rPr>
              <a:t>MINING</a:t>
            </a:r>
            <a:br>
              <a:rPr lang="en-US" sz="6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nstantia" pitchFamily="18" charset="0"/>
              </a:rPr>
            </a:br>
            <a:r>
              <a:rPr lang="en-US" sz="6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nstantia" pitchFamily="18" charset="0"/>
              </a:rPr>
              <a:t/>
            </a:r>
            <a:br>
              <a:rPr lang="en-US" sz="6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nstantia" pitchFamily="18" charset="0"/>
              </a:rPr>
            </a:br>
            <a:r>
              <a:rPr lang="en-US" sz="4000" b="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nstantia" pitchFamily="18" charset="0"/>
              </a:rPr>
              <a:t>Lecture </a:t>
            </a:r>
            <a:r>
              <a:rPr lang="en-US" sz="4000" b="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nstantia" pitchFamily="18" charset="0"/>
              </a:rPr>
              <a:t>6</a:t>
            </a:r>
            <a:r>
              <a:rPr lang="en-US" sz="4000" b="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nstantia" pitchFamily="18" charset="0"/>
              </a:rPr>
              <a:t/>
            </a:r>
            <a:br>
              <a:rPr lang="en-US" sz="4000" b="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nstantia" pitchFamily="18" charset="0"/>
              </a:rPr>
            </a:br>
            <a:endParaRPr lang="en-US" sz="4000" b="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33400" y="4676336"/>
            <a:ext cx="8610600" cy="2181664"/>
          </a:xfrm>
        </p:spPr>
        <p:txBody>
          <a:bodyPr>
            <a:noAutofit/>
          </a:bodyPr>
          <a:lstStyle/>
          <a:p>
            <a:pPr algn="l"/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onstantia" pitchFamily="18" charset="0"/>
              </a:rPr>
              <a:t>Instructor</a:t>
            </a:r>
            <a:r>
              <a:rPr lang="en-US" sz="2000" dirty="0" smtClean="0">
                <a:solidFill>
                  <a:schemeClr val="bg1"/>
                </a:solidFill>
                <a:latin typeface="Constantia" pitchFamily="18" charset="0"/>
              </a:rPr>
              <a:t>:</a:t>
            </a:r>
            <a:endParaRPr lang="en-US" sz="2000" dirty="0">
              <a:solidFill>
                <a:schemeClr val="bg1"/>
              </a:solidFill>
              <a:latin typeface="Constantia" pitchFamily="18" charset="0"/>
            </a:endParaRPr>
          </a:p>
          <a:p>
            <a:pPr algn="l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Osama Ahmed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Khan</a:t>
            </a:r>
          </a:p>
          <a:p>
            <a:pPr algn="l"/>
            <a:r>
              <a:rPr lang="en-US" sz="1800" b="1" dirty="0" smtClean="0">
                <a:solidFill>
                  <a:srgbClr val="0000FF"/>
                </a:solidFill>
                <a:latin typeface="Constantia" pitchFamily="18" charset="0"/>
              </a:rPr>
              <a:t>      osamaahmedkhan</a:t>
            </a:r>
          </a:p>
          <a:p>
            <a:endParaRPr lang="en-US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nstantia" pitchFamily="18" charset="0"/>
            </a:endParaRPr>
          </a:p>
          <a:p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Constantia" pitchFamily="18" charset="0"/>
            </a:endParaRPr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Jun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20</a:t>
            </a:r>
            <a:r>
              <a:rPr lang="en-US" sz="2000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th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itchFamily="18" charset="0"/>
              </a:rPr>
              <a:t>, 2017</a:t>
            </a:r>
          </a:p>
          <a:p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5391150"/>
            <a:ext cx="32385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78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Preparing the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Gathering the Data </a:t>
            </a:r>
            <a:r>
              <a:rPr lang="en-US" dirty="0" smtClean="0"/>
              <a:t>together</a:t>
            </a:r>
          </a:p>
          <a:p>
            <a:r>
              <a:rPr lang="en-US" dirty="0" smtClean="0"/>
              <a:t>ARFF format</a:t>
            </a:r>
          </a:p>
          <a:p>
            <a:r>
              <a:rPr lang="en-US" dirty="0" smtClean="0"/>
              <a:t>Sparse Data</a:t>
            </a:r>
          </a:p>
          <a:p>
            <a:r>
              <a:rPr lang="en-US" b="1" dirty="0" smtClean="0"/>
              <a:t>Attribute Types</a:t>
            </a:r>
          </a:p>
          <a:p>
            <a:r>
              <a:rPr lang="en-US" dirty="0" smtClean="0"/>
              <a:t>Missing Values</a:t>
            </a:r>
          </a:p>
          <a:p>
            <a:r>
              <a:rPr lang="en-US" dirty="0" smtClean="0"/>
              <a:t>Inaccurate Values</a:t>
            </a:r>
          </a:p>
          <a:p>
            <a:r>
              <a:rPr lang="en-US" dirty="0" smtClean="0"/>
              <a:t>Getting to know your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173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Attribute </a:t>
            </a:r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389120"/>
          </a:xfrm>
        </p:spPr>
        <p:txBody>
          <a:bodyPr/>
          <a:lstStyle/>
          <a:p>
            <a:r>
              <a:rPr lang="en-US" b="1" dirty="0" smtClean="0"/>
              <a:t>Normalization</a:t>
            </a:r>
            <a:r>
              <a:rPr lang="en-US" dirty="0" smtClean="0"/>
              <a:t> or </a:t>
            </a:r>
            <a:r>
              <a:rPr lang="en-US" b="1" dirty="0" smtClean="0"/>
              <a:t>Standardization</a:t>
            </a:r>
            <a:r>
              <a:rPr lang="en-US" dirty="0" smtClean="0"/>
              <a:t> of Numeric Attributes</a:t>
            </a:r>
            <a:endParaRPr lang="en-US" dirty="0"/>
          </a:p>
          <a:p>
            <a:pPr lvl="1"/>
            <a:r>
              <a:rPr lang="en-US" dirty="0" smtClean="0"/>
              <a:t>Data Values lie in a </a:t>
            </a:r>
            <a:r>
              <a:rPr lang="en-US" b="1" dirty="0" smtClean="0"/>
              <a:t>Fixed Range</a:t>
            </a:r>
            <a:r>
              <a:rPr lang="en-US" dirty="0" smtClean="0"/>
              <a:t>, e.g. [0,1]</a:t>
            </a:r>
          </a:p>
          <a:p>
            <a:pPr lvl="1"/>
            <a:r>
              <a:rPr lang="en-US" b="1" dirty="0" smtClean="0"/>
              <a:t>Divide</a:t>
            </a:r>
            <a:r>
              <a:rPr lang="en-US" dirty="0" smtClean="0"/>
              <a:t> all values by the </a:t>
            </a:r>
            <a:r>
              <a:rPr lang="en-US" b="1" dirty="0"/>
              <a:t>M</a:t>
            </a:r>
            <a:r>
              <a:rPr lang="en-US" b="1" dirty="0" smtClean="0"/>
              <a:t>aximum Value</a:t>
            </a:r>
          </a:p>
          <a:p>
            <a:pPr lvl="1"/>
            <a:r>
              <a:rPr lang="en-US" b="1" dirty="0" smtClean="0"/>
              <a:t>Column-wise</a:t>
            </a:r>
            <a:r>
              <a:rPr lang="en-US" dirty="0" smtClean="0"/>
              <a:t> or </a:t>
            </a:r>
            <a:r>
              <a:rPr lang="en-US" b="1" dirty="0" smtClean="0"/>
              <a:t>Row-wise</a:t>
            </a:r>
            <a:r>
              <a:rPr lang="en-US" dirty="0" smtClean="0"/>
              <a:t>?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55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Preparing the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Gathering the Data </a:t>
            </a:r>
            <a:r>
              <a:rPr lang="en-US" dirty="0" smtClean="0"/>
              <a:t>together</a:t>
            </a:r>
          </a:p>
          <a:p>
            <a:r>
              <a:rPr lang="en-US" dirty="0" smtClean="0"/>
              <a:t>ARFF format</a:t>
            </a:r>
          </a:p>
          <a:p>
            <a:r>
              <a:rPr lang="en-US" dirty="0" smtClean="0"/>
              <a:t>Sparse Data</a:t>
            </a:r>
          </a:p>
          <a:p>
            <a:r>
              <a:rPr lang="en-US" dirty="0" smtClean="0"/>
              <a:t>Attribute Types</a:t>
            </a:r>
          </a:p>
          <a:p>
            <a:r>
              <a:rPr lang="en-US" b="1" dirty="0" smtClean="0"/>
              <a:t>Missing Values</a:t>
            </a:r>
          </a:p>
          <a:p>
            <a:r>
              <a:rPr lang="en-US" dirty="0" smtClean="0"/>
              <a:t>Inaccurate Values</a:t>
            </a:r>
          </a:p>
          <a:p>
            <a:r>
              <a:rPr lang="en-US" dirty="0" smtClean="0"/>
              <a:t>Getting to know your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173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Missing </a:t>
            </a:r>
            <a:r>
              <a:rPr lang="en-US" dirty="0" smtClean="0"/>
              <a:t>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Numeric Attributes</a:t>
            </a:r>
            <a:endParaRPr lang="en-US" dirty="0"/>
          </a:p>
          <a:p>
            <a:pPr lvl="1"/>
            <a:r>
              <a:rPr lang="en-US" dirty="0" smtClean="0"/>
              <a:t>-1 for Attributes containing positive values only</a:t>
            </a:r>
          </a:p>
          <a:p>
            <a:pPr lvl="1"/>
            <a:r>
              <a:rPr lang="en-US" dirty="0" smtClean="0"/>
              <a:t>0 </a:t>
            </a:r>
            <a:r>
              <a:rPr lang="en-US" dirty="0"/>
              <a:t>for Attributes containing </a:t>
            </a:r>
            <a:r>
              <a:rPr lang="en-US" dirty="0" smtClean="0"/>
              <a:t>non-zero values only</a:t>
            </a:r>
          </a:p>
          <a:p>
            <a:pPr lvl="1"/>
            <a:endParaRPr lang="en-US" b="1" dirty="0" smtClean="0"/>
          </a:p>
          <a:p>
            <a:r>
              <a:rPr lang="en-US" b="1" dirty="0" smtClean="0"/>
              <a:t>Categorical Attributes</a:t>
            </a:r>
            <a:endParaRPr lang="en-US" dirty="0"/>
          </a:p>
          <a:p>
            <a:pPr lvl="1"/>
            <a:r>
              <a:rPr lang="en-US" dirty="0" smtClean="0"/>
              <a:t>Blanks</a:t>
            </a:r>
          </a:p>
          <a:p>
            <a:pPr lvl="1"/>
            <a:r>
              <a:rPr lang="en-US" dirty="0" smtClean="0"/>
              <a:t>Dashes</a:t>
            </a:r>
          </a:p>
          <a:p>
            <a:pPr lvl="1"/>
            <a:endParaRPr lang="en-US" dirty="0"/>
          </a:p>
          <a:p>
            <a:r>
              <a:rPr lang="en-US" b="1" dirty="0" smtClean="0"/>
              <a:t>Unknown, Unrecorded, Irrelevant Values</a:t>
            </a:r>
          </a:p>
          <a:p>
            <a:pPr lvl="1"/>
            <a:r>
              <a:rPr lang="en-US" dirty="0" smtClean="0"/>
              <a:t>-1, -2, -3,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55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Missing </a:t>
            </a:r>
            <a:r>
              <a:rPr lang="en-US" dirty="0" smtClean="0"/>
              <a:t>Values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>
            <a:normAutofit/>
          </a:bodyPr>
          <a:lstStyle/>
          <a:p>
            <a:r>
              <a:rPr lang="en-US" b="1" dirty="0" smtClean="0"/>
              <a:t>Reasons</a:t>
            </a:r>
          </a:p>
          <a:p>
            <a:pPr lvl="1"/>
            <a:r>
              <a:rPr lang="en-US" dirty="0" smtClean="0"/>
              <a:t>Malfunctioning Measuring Equipment</a:t>
            </a:r>
          </a:p>
          <a:p>
            <a:pPr lvl="1"/>
            <a:r>
              <a:rPr lang="en-US" dirty="0" smtClean="0"/>
              <a:t>Experimental Design Changes</a:t>
            </a:r>
          </a:p>
          <a:p>
            <a:pPr lvl="1"/>
            <a:r>
              <a:rPr lang="en-US" dirty="0" smtClean="0"/>
              <a:t>Aggregation of Similar but Unidentical Datasets</a:t>
            </a:r>
          </a:p>
          <a:p>
            <a:pPr lvl="1"/>
            <a:r>
              <a:rPr lang="en-US" dirty="0" smtClean="0"/>
              <a:t>Respondents unwilling to answer Survey Questions</a:t>
            </a:r>
          </a:p>
          <a:p>
            <a:pPr lvl="1"/>
            <a:endParaRPr lang="en-US" dirty="0"/>
          </a:p>
          <a:p>
            <a:r>
              <a:rPr lang="en-US" b="1" dirty="0" smtClean="0"/>
              <a:t>Insignificance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01303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Preparing the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Gathering the Data </a:t>
            </a:r>
            <a:r>
              <a:rPr lang="en-US" dirty="0" smtClean="0"/>
              <a:t>together</a:t>
            </a:r>
          </a:p>
          <a:p>
            <a:r>
              <a:rPr lang="en-US" dirty="0" smtClean="0"/>
              <a:t>ARFF format</a:t>
            </a:r>
          </a:p>
          <a:p>
            <a:r>
              <a:rPr lang="en-US" dirty="0" smtClean="0"/>
              <a:t>Sparse Data</a:t>
            </a:r>
          </a:p>
          <a:p>
            <a:r>
              <a:rPr lang="en-US" dirty="0" smtClean="0"/>
              <a:t>Attribute Types</a:t>
            </a:r>
          </a:p>
          <a:p>
            <a:r>
              <a:rPr lang="en-US" dirty="0" smtClean="0"/>
              <a:t>Missing Values</a:t>
            </a:r>
          </a:p>
          <a:p>
            <a:r>
              <a:rPr lang="en-US" b="1" dirty="0" smtClean="0"/>
              <a:t>Inaccurate Values</a:t>
            </a:r>
          </a:p>
          <a:p>
            <a:r>
              <a:rPr lang="en-US" dirty="0" smtClean="0"/>
              <a:t>Getting to know your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173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Inaccurate </a:t>
            </a:r>
            <a:r>
              <a:rPr lang="en-US" dirty="0" smtClean="0"/>
              <a:t>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922520"/>
          </a:xfrm>
        </p:spPr>
        <p:txBody>
          <a:bodyPr>
            <a:normAutofit/>
          </a:bodyPr>
          <a:lstStyle/>
          <a:p>
            <a:r>
              <a:rPr lang="en-US" b="1" dirty="0" smtClean="0"/>
              <a:t>Typos</a:t>
            </a:r>
          </a:p>
          <a:p>
            <a:pPr lvl="1"/>
            <a:r>
              <a:rPr lang="en-US" dirty="0" smtClean="0"/>
              <a:t>Additional Attribute Value</a:t>
            </a:r>
          </a:p>
          <a:p>
            <a:pPr lvl="1"/>
            <a:r>
              <a:rPr lang="en-US" dirty="0" smtClean="0"/>
              <a:t>Outliers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Multi-styled Words</a:t>
            </a:r>
            <a:endParaRPr lang="en-US" dirty="0"/>
          </a:p>
          <a:p>
            <a:pPr lvl="1"/>
            <a:r>
              <a:rPr lang="pl-PL" dirty="0"/>
              <a:t>ok, oke, okey, okdk -&gt; okay</a:t>
            </a:r>
            <a:endParaRPr lang="en-US" dirty="0" smtClean="0"/>
          </a:p>
          <a:p>
            <a:endParaRPr lang="en-US" b="1" dirty="0" smtClean="0"/>
          </a:p>
          <a:p>
            <a:r>
              <a:rPr lang="en-US" b="1" dirty="0" smtClean="0"/>
              <a:t>Duplicate Data</a:t>
            </a:r>
          </a:p>
          <a:p>
            <a:pPr lvl="1"/>
            <a:r>
              <a:rPr lang="en-US" dirty="0" smtClean="0"/>
              <a:t>Repetition causes more Influence on Result</a:t>
            </a:r>
          </a:p>
        </p:txBody>
      </p:sp>
    </p:spTree>
    <p:extLst>
      <p:ext uri="{BB962C8B-B14F-4D97-AF65-F5344CB8AC3E}">
        <p14:creationId xmlns:p14="http://schemas.microsoft.com/office/powerpoint/2010/main" val="4203155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Inaccurate </a:t>
            </a:r>
            <a:r>
              <a:rPr lang="en-US" dirty="0" smtClean="0"/>
              <a:t>Values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922520"/>
          </a:xfrm>
        </p:spPr>
        <p:txBody>
          <a:bodyPr/>
          <a:lstStyle/>
          <a:p>
            <a:r>
              <a:rPr lang="en-US" b="1" dirty="0"/>
              <a:t>Intentional Errors</a:t>
            </a:r>
          </a:p>
          <a:p>
            <a:pPr lvl="1"/>
            <a:r>
              <a:rPr lang="en-US" dirty="0"/>
              <a:t>Avoiding Bad Credit History</a:t>
            </a:r>
          </a:p>
          <a:p>
            <a:endParaRPr lang="en-US" b="1" dirty="0" smtClean="0"/>
          </a:p>
          <a:p>
            <a:r>
              <a:rPr lang="en-US" b="1" dirty="0" smtClean="0"/>
              <a:t>Stale Data</a:t>
            </a:r>
          </a:p>
          <a:p>
            <a:pPr lvl="1"/>
            <a:r>
              <a:rPr lang="en-US" dirty="0" smtClean="0"/>
              <a:t>Telephone Numbers</a:t>
            </a:r>
          </a:p>
          <a:p>
            <a:endParaRPr lang="en-US" b="1" dirty="0"/>
          </a:p>
          <a:p>
            <a:r>
              <a:rPr lang="en-US" b="1" dirty="0" smtClean="0"/>
              <a:t>Manual Checking</a:t>
            </a:r>
          </a:p>
          <a:p>
            <a:pPr lvl="1"/>
            <a:r>
              <a:rPr lang="en-US" dirty="0" smtClean="0"/>
              <a:t>Sample Data</a:t>
            </a:r>
            <a:endParaRPr lang="en-US" dirty="0"/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129141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Preparing the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Gathering the Data </a:t>
            </a:r>
            <a:r>
              <a:rPr lang="en-US" dirty="0" smtClean="0"/>
              <a:t>together</a:t>
            </a:r>
          </a:p>
          <a:p>
            <a:r>
              <a:rPr lang="en-US" dirty="0" smtClean="0"/>
              <a:t>ARFF format</a:t>
            </a:r>
          </a:p>
          <a:p>
            <a:r>
              <a:rPr lang="en-US" dirty="0" smtClean="0"/>
              <a:t>Sparse Data</a:t>
            </a:r>
          </a:p>
          <a:p>
            <a:r>
              <a:rPr lang="en-US" dirty="0" smtClean="0"/>
              <a:t>Attribute Types</a:t>
            </a:r>
          </a:p>
          <a:p>
            <a:r>
              <a:rPr lang="en-US" dirty="0" smtClean="0"/>
              <a:t>Missing Values</a:t>
            </a:r>
          </a:p>
          <a:p>
            <a:r>
              <a:rPr lang="en-US" dirty="0" smtClean="0"/>
              <a:t>Inaccurate Values</a:t>
            </a:r>
          </a:p>
          <a:p>
            <a:r>
              <a:rPr lang="en-US" b="1" dirty="0" smtClean="0"/>
              <a:t>Getting to know your Data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88173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Getting to know your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Visualization</a:t>
            </a:r>
            <a:r>
              <a:rPr lang="en-US" dirty="0" smtClean="0"/>
              <a:t> for </a:t>
            </a:r>
            <a:r>
              <a:rPr lang="en-US" b="1" dirty="0" smtClean="0"/>
              <a:t>Outlier Detection</a:t>
            </a:r>
          </a:p>
          <a:p>
            <a:pPr lvl="1"/>
            <a:r>
              <a:rPr lang="en-US" dirty="0" smtClean="0"/>
              <a:t>Histograms</a:t>
            </a:r>
          </a:p>
          <a:p>
            <a:pPr lvl="1"/>
            <a:r>
              <a:rPr lang="en-US" dirty="0" smtClean="0"/>
              <a:t>Graphs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55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Preparing the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Gathering the Data </a:t>
            </a:r>
            <a:r>
              <a:rPr lang="en-US" dirty="0" smtClean="0"/>
              <a:t>together</a:t>
            </a:r>
          </a:p>
          <a:p>
            <a:r>
              <a:rPr lang="en-US" dirty="0" smtClean="0"/>
              <a:t>ARFF format</a:t>
            </a:r>
          </a:p>
          <a:p>
            <a:r>
              <a:rPr lang="en-US" dirty="0" smtClean="0"/>
              <a:t>Sparse Data</a:t>
            </a:r>
          </a:p>
          <a:p>
            <a:r>
              <a:rPr lang="en-US" dirty="0" smtClean="0"/>
              <a:t>Attribute Types</a:t>
            </a:r>
          </a:p>
          <a:p>
            <a:r>
              <a:rPr lang="en-US" dirty="0" smtClean="0"/>
              <a:t>Missing Values</a:t>
            </a:r>
          </a:p>
          <a:p>
            <a:r>
              <a:rPr lang="en-US" dirty="0" smtClean="0"/>
              <a:t>Inaccurate Values</a:t>
            </a:r>
          </a:p>
          <a:p>
            <a:r>
              <a:rPr lang="en-US" dirty="0" smtClean="0"/>
              <a:t>Getting to know your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128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Preparing the Input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/>
          <a:lstStyle/>
          <a:p>
            <a:r>
              <a:rPr lang="en-US" b="1" dirty="0"/>
              <a:t>Gathering the Data </a:t>
            </a:r>
            <a:r>
              <a:rPr lang="en-US" b="1" dirty="0" smtClean="0"/>
              <a:t>together</a:t>
            </a:r>
          </a:p>
          <a:p>
            <a:r>
              <a:rPr lang="en-US" dirty="0" smtClean="0"/>
              <a:t>ARFF format</a:t>
            </a:r>
          </a:p>
          <a:p>
            <a:r>
              <a:rPr lang="en-US" dirty="0" smtClean="0"/>
              <a:t>Sparse Data</a:t>
            </a:r>
          </a:p>
          <a:p>
            <a:r>
              <a:rPr lang="en-US" dirty="0" smtClean="0"/>
              <a:t>Attribute Types</a:t>
            </a:r>
          </a:p>
          <a:p>
            <a:r>
              <a:rPr lang="en-US" dirty="0" smtClean="0"/>
              <a:t>Missing Values</a:t>
            </a:r>
          </a:p>
          <a:p>
            <a:r>
              <a:rPr lang="en-US" dirty="0" smtClean="0"/>
              <a:t>Inaccurate Values</a:t>
            </a:r>
          </a:p>
          <a:p>
            <a:r>
              <a:rPr lang="en-US" dirty="0" smtClean="0"/>
              <a:t>Getting to know your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205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Gathering the Data together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389120"/>
          </a:xfrm>
        </p:spPr>
        <p:txBody>
          <a:bodyPr/>
          <a:lstStyle/>
          <a:p>
            <a:r>
              <a:rPr lang="en-US" dirty="0" smtClean="0"/>
              <a:t>Data from </a:t>
            </a:r>
            <a:r>
              <a:rPr lang="en-US" b="1" dirty="0" smtClean="0"/>
              <a:t>different Sources </a:t>
            </a:r>
            <a:r>
              <a:rPr lang="en-US" dirty="0" smtClean="0"/>
              <a:t>(Styles, Durations, Errors)</a:t>
            </a:r>
          </a:p>
          <a:p>
            <a:r>
              <a:rPr lang="en-US" b="1" dirty="0" smtClean="0"/>
              <a:t>Data Warehousing</a:t>
            </a:r>
            <a:r>
              <a:rPr lang="en-US" dirty="0" smtClean="0"/>
              <a:t>: Company wide Database Integration</a:t>
            </a:r>
          </a:p>
          <a:p>
            <a:pPr lvl="1"/>
            <a:r>
              <a:rPr lang="en-US" dirty="0" smtClean="0"/>
              <a:t>Single and Consistent Point of Access</a:t>
            </a:r>
          </a:p>
          <a:p>
            <a:pPr lvl="1"/>
            <a:r>
              <a:rPr lang="en-US" dirty="0" smtClean="0"/>
              <a:t>Precursor to Data Mining</a:t>
            </a:r>
            <a:endParaRPr lang="en-US" dirty="0" smtClean="0"/>
          </a:p>
          <a:p>
            <a:r>
              <a:rPr lang="en-US" b="1" dirty="0" smtClean="0"/>
              <a:t>Overlay Data</a:t>
            </a:r>
            <a:r>
              <a:rPr lang="en-US" dirty="0" smtClean="0"/>
              <a:t>: Relevant data acquired from outside the Data Warehouse</a:t>
            </a:r>
          </a:p>
          <a:p>
            <a:r>
              <a:rPr lang="en-US" b="1" dirty="0" smtClean="0"/>
              <a:t>Time-consuming</a:t>
            </a:r>
            <a:r>
              <a:rPr lang="en-US" dirty="0" smtClean="0"/>
              <a:t> and </a:t>
            </a:r>
            <a:r>
              <a:rPr lang="en-US" b="1" dirty="0" smtClean="0"/>
              <a:t>Labor Intensive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3237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Preparing the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Gathering the Data </a:t>
            </a:r>
            <a:r>
              <a:rPr lang="en-US" dirty="0" smtClean="0"/>
              <a:t>together</a:t>
            </a:r>
          </a:p>
          <a:p>
            <a:r>
              <a:rPr lang="en-US" b="1" dirty="0" smtClean="0"/>
              <a:t>ARFF format</a:t>
            </a:r>
          </a:p>
          <a:p>
            <a:r>
              <a:rPr lang="en-US" dirty="0" smtClean="0"/>
              <a:t>Sparse Data</a:t>
            </a:r>
          </a:p>
          <a:p>
            <a:r>
              <a:rPr lang="en-US" dirty="0" smtClean="0"/>
              <a:t>Attribute Types</a:t>
            </a:r>
          </a:p>
          <a:p>
            <a:r>
              <a:rPr lang="en-US" dirty="0" smtClean="0"/>
              <a:t>Missing Values</a:t>
            </a:r>
          </a:p>
          <a:p>
            <a:r>
              <a:rPr lang="en-US" dirty="0" smtClean="0"/>
              <a:t>Inaccurate Values</a:t>
            </a:r>
          </a:p>
          <a:p>
            <a:r>
              <a:rPr lang="en-US" dirty="0" smtClean="0"/>
              <a:t>Getting to know your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173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ARFF </a:t>
            </a:r>
            <a:r>
              <a:rPr lang="en-US" dirty="0" smtClean="0"/>
              <a:t>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Attribute-Relation File Format</a:t>
            </a:r>
          </a:p>
          <a:p>
            <a:r>
              <a:rPr lang="en-US" dirty="0" smtClean="0"/>
              <a:t>Independent and Unordered Instances</a:t>
            </a:r>
          </a:p>
          <a:p>
            <a:r>
              <a:rPr lang="en-US" dirty="0" smtClean="0"/>
              <a:t>Class Attribute not distinguishable</a:t>
            </a:r>
          </a:p>
          <a:p>
            <a:r>
              <a:rPr lang="en-US" dirty="0" smtClean="0"/>
              <a:t>Same File for different Predictions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556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838080" y="1295400"/>
            <a:ext cx="8305920" cy="5562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422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700" b="1" i="0" u="none" strike="noStrike" baseline="0" dirty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%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422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700" b="1" i="0" u="none" strike="noStrike" baseline="0" dirty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% ARFF file for </a:t>
            </a:r>
            <a:r>
              <a:rPr lang="en-US" sz="1700" b="1" i="0" u="none" strike="noStrike" baseline="0" dirty="0" smtClean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the weather </a:t>
            </a:r>
            <a:r>
              <a:rPr lang="en-US" sz="1700" b="1" i="0" u="none" strike="noStrike" baseline="0" dirty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data with some numeric features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422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700" b="1" i="0" u="none" strike="noStrike" baseline="0" dirty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%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422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700" b="1" i="0" u="none" strike="noStrike" baseline="0" dirty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@relation weather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422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700" b="1" i="0" u="none" strike="noStrike" baseline="0" dirty="0">
              <a:ln>
                <a:noFill/>
              </a:ln>
              <a:solidFill>
                <a:schemeClr val="tx2"/>
              </a:solidFill>
              <a:latin typeface="Courier New" pitchFamily="18"/>
              <a:ea typeface="Gothic" pitchFamily="2"/>
              <a:cs typeface="Lucida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422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700" b="1" i="0" u="none" strike="noStrike" baseline="0" dirty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@attribute outlook {sunny, overcast, rainy}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422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700" b="1" i="0" u="none" strike="noStrike" baseline="0" dirty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@attribute temperature numeric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422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700" b="1" i="0" u="none" strike="noStrike" baseline="0" dirty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@attribute humidity numeric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422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700" b="1" i="0" u="none" strike="noStrike" baseline="0" dirty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@attribute windy {true, false}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422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700" b="1" i="0" u="none" strike="noStrike" baseline="0" dirty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@attribute play? {yes, no}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422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700" b="1" i="0" u="none" strike="noStrike" baseline="0" dirty="0">
              <a:ln>
                <a:noFill/>
              </a:ln>
              <a:solidFill>
                <a:schemeClr val="tx2"/>
              </a:solidFill>
              <a:latin typeface="Courier New" pitchFamily="18"/>
              <a:ea typeface="Gothic" pitchFamily="2"/>
              <a:cs typeface="Lucida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422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700" b="1" i="0" u="none" strike="noStrike" baseline="0" dirty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@</a:t>
            </a:r>
            <a:r>
              <a:rPr lang="en-US" sz="1700" b="1" i="0" u="none" strike="noStrike" baseline="0" dirty="0" smtClean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data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422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700" b="1" dirty="0" smtClean="0"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%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422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700" b="1" i="0" u="none" strike="noStrike" baseline="0" dirty="0" smtClean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% 14 instances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422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700" b="1" dirty="0" smtClean="0"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%</a:t>
            </a:r>
            <a:endParaRPr lang="en-US" sz="1700" b="1" i="0" u="none" strike="noStrike" baseline="0" dirty="0">
              <a:ln>
                <a:noFill/>
              </a:ln>
              <a:solidFill>
                <a:schemeClr val="tx2"/>
              </a:solidFill>
              <a:latin typeface="Courier New" pitchFamily="18"/>
              <a:ea typeface="Gothic" pitchFamily="2"/>
              <a:cs typeface="Lucida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422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700" b="1" i="0" u="none" strike="noStrike" baseline="0" dirty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sunny, 85, 85, false, no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422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700" b="1" i="0" u="none" strike="noStrike" baseline="0" dirty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sunny, 80, 90, true, no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422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700" b="1" i="0" u="none" strike="noStrike" baseline="0" dirty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overcast, 83, 86, false, yes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422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700" b="1" i="0" u="none" strike="noStrike" baseline="0" dirty="0">
                <a:ln>
                  <a:noFill/>
                </a:ln>
                <a:solidFill>
                  <a:schemeClr val="tx2"/>
                </a:solidFill>
                <a:latin typeface="Courier New" pitchFamily="18"/>
                <a:ea typeface="Gothic" pitchFamily="2"/>
                <a:cs typeface="Lucidasans" pitchFamily="2"/>
              </a:rPr>
              <a:t>...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ARFF </a:t>
            </a:r>
            <a:r>
              <a:rPr lang="en-US" dirty="0" smtClean="0"/>
              <a:t>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438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Preparing the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Gathering the Data </a:t>
            </a:r>
            <a:r>
              <a:rPr lang="en-US" dirty="0" smtClean="0"/>
              <a:t>together</a:t>
            </a:r>
          </a:p>
          <a:p>
            <a:r>
              <a:rPr lang="en-US" dirty="0" smtClean="0"/>
              <a:t>ARFF format</a:t>
            </a:r>
          </a:p>
          <a:p>
            <a:r>
              <a:rPr lang="en-US" b="1" dirty="0" smtClean="0"/>
              <a:t>Sparse Data</a:t>
            </a:r>
          </a:p>
          <a:p>
            <a:r>
              <a:rPr lang="en-US" dirty="0" smtClean="0"/>
              <a:t>Attribute Types</a:t>
            </a:r>
          </a:p>
          <a:p>
            <a:r>
              <a:rPr lang="en-US" dirty="0" smtClean="0"/>
              <a:t>Missing Values</a:t>
            </a:r>
          </a:p>
          <a:p>
            <a:r>
              <a:rPr lang="en-US" dirty="0" smtClean="0"/>
              <a:t>Inaccurate Values</a:t>
            </a:r>
          </a:p>
          <a:p>
            <a:r>
              <a:rPr lang="en-US" dirty="0" smtClean="0"/>
              <a:t>Getting to know your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173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Sparse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</a:t>
            </a:r>
            <a:r>
              <a:rPr lang="en-US" b="1" dirty="0" smtClean="0"/>
              <a:t>Attributes having zeros as values </a:t>
            </a:r>
            <a:r>
              <a:rPr lang="en-US" dirty="0" smtClean="0"/>
              <a:t>for majority of Instances</a:t>
            </a:r>
          </a:p>
          <a:p>
            <a:r>
              <a:rPr lang="en-US" b="1" dirty="0" smtClean="0"/>
              <a:t>Market Basket Analysis</a:t>
            </a:r>
            <a:r>
              <a:rPr lang="en-US" dirty="0" smtClean="0"/>
              <a:t>, </a:t>
            </a:r>
            <a:r>
              <a:rPr lang="en-US" b="1" dirty="0" smtClean="0"/>
              <a:t>Text Mining</a:t>
            </a:r>
            <a:r>
              <a:rPr lang="en-US" dirty="0" smtClean="0"/>
              <a:t>, etc.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838439" y="3714000"/>
            <a:ext cx="5641561" cy="720000"/>
            <a:chOff x="838439" y="2520000"/>
            <a:chExt cx="5641561" cy="720000"/>
          </a:xfrm>
          <a:solidFill>
            <a:schemeClr val="bg2">
              <a:lumMod val="90000"/>
            </a:schemeClr>
          </a:solidFill>
        </p:grpSpPr>
        <p:sp>
          <p:nvSpPr>
            <p:cNvPr id="6" name="Freeform 5"/>
            <p:cNvSpPr/>
            <p:nvPr/>
          </p:nvSpPr>
          <p:spPr>
            <a:xfrm>
              <a:off x="838439" y="2520000"/>
              <a:ext cx="5641560" cy="72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0, 26, 0,  0, 0 ,0, 63, 0, 0, 0, “class A”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0,  0, 0, 42, 0, 0,  0, 0, 0, 0, “class B”</a:t>
              </a:r>
            </a:p>
          </p:txBody>
        </p:sp>
        <p:sp>
          <p:nvSpPr>
            <p:cNvPr id="7" name="Straight Connector 6"/>
            <p:cNvSpPr/>
            <p:nvPr/>
          </p:nvSpPr>
          <p:spPr>
            <a:xfrm>
              <a:off x="838439" y="2520000"/>
              <a:ext cx="5641561" cy="0"/>
            </a:xfrm>
            <a:prstGeom prst="line">
              <a:avLst/>
            </a:prstGeom>
            <a:grp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" name="Straight Connector 7"/>
            <p:cNvSpPr/>
            <p:nvPr/>
          </p:nvSpPr>
          <p:spPr>
            <a:xfrm>
              <a:off x="924840" y="3240000"/>
              <a:ext cx="5555160" cy="0"/>
            </a:xfrm>
            <a:prstGeom prst="line">
              <a:avLst/>
            </a:prstGeom>
            <a:grp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" name="Straight Connector 8"/>
            <p:cNvSpPr/>
            <p:nvPr/>
          </p:nvSpPr>
          <p:spPr>
            <a:xfrm>
              <a:off x="838439" y="2520000"/>
              <a:ext cx="0" cy="720000"/>
            </a:xfrm>
            <a:prstGeom prst="line">
              <a:avLst/>
            </a:prstGeom>
            <a:grp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0" name="Straight Connector 9"/>
            <p:cNvSpPr/>
            <p:nvPr/>
          </p:nvSpPr>
          <p:spPr>
            <a:xfrm>
              <a:off x="6480000" y="2520000"/>
              <a:ext cx="0" cy="720000"/>
            </a:xfrm>
            <a:prstGeom prst="line">
              <a:avLst/>
            </a:prstGeom>
            <a:grp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38439" y="4614000"/>
            <a:ext cx="5641561" cy="720000"/>
            <a:chOff x="838439" y="3420000"/>
            <a:chExt cx="5641561" cy="720000"/>
          </a:xfrm>
          <a:solidFill>
            <a:schemeClr val="bg2">
              <a:lumMod val="90000"/>
            </a:schemeClr>
          </a:solidFill>
        </p:grpSpPr>
        <p:sp>
          <p:nvSpPr>
            <p:cNvPr id="12" name="Freeform 11"/>
            <p:cNvSpPr/>
            <p:nvPr/>
          </p:nvSpPr>
          <p:spPr>
            <a:xfrm>
              <a:off x="838439" y="3420000"/>
              <a:ext cx="5641560" cy="72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grp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{1 26, 6 63, 10 “class A”}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 dirty="0">
                  <a:ln>
                    <a:noFill/>
                  </a:ln>
                  <a:solidFill>
                    <a:schemeClr val="tx2"/>
                  </a:solidFill>
                  <a:latin typeface="Courier New" pitchFamily="18"/>
                  <a:ea typeface="Gothic" pitchFamily="2"/>
                  <a:cs typeface="Lucidasans" pitchFamily="2"/>
                </a:rPr>
                <a:t>{3 42, 10 “class B”}</a:t>
              </a:r>
            </a:p>
          </p:txBody>
        </p:sp>
        <p:sp>
          <p:nvSpPr>
            <p:cNvPr id="13" name="Straight Connector 12"/>
            <p:cNvSpPr/>
            <p:nvPr/>
          </p:nvSpPr>
          <p:spPr>
            <a:xfrm>
              <a:off x="838439" y="3420000"/>
              <a:ext cx="5641561" cy="0"/>
            </a:xfrm>
            <a:prstGeom prst="line">
              <a:avLst/>
            </a:prstGeom>
            <a:grp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4" name="Straight Connector 13"/>
            <p:cNvSpPr/>
            <p:nvPr/>
          </p:nvSpPr>
          <p:spPr>
            <a:xfrm>
              <a:off x="924840" y="4140000"/>
              <a:ext cx="5555160" cy="0"/>
            </a:xfrm>
            <a:prstGeom prst="line">
              <a:avLst/>
            </a:prstGeom>
            <a:grp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5" name="Straight Connector 14"/>
            <p:cNvSpPr/>
            <p:nvPr/>
          </p:nvSpPr>
          <p:spPr>
            <a:xfrm>
              <a:off x="838439" y="3420000"/>
              <a:ext cx="0" cy="720000"/>
            </a:xfrm>
            <a:prstGeom prst="line">
              <a:avLst/>
            </a:prstGeom>
            <a:grp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6" name="Straight Connector 15"/>
            <p:cNvSpPr/>
            <p:nvPr/>
          </p:nvSpPr>
          <p:spPr>
            <a:xfrm>
              <a:off x="6480000" y="3420000"/>
              <a:ext cx="0" cy="720000"/>
            </a:xfrm>
            <a:prstGeom prst="line">
              <a:avLst/>
            </a:prstGeom>
            <a:grp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 dirty="0">
                <a:ln>
                  <a:noFill/>
                </a:ln>
                <a:solidFill>
                  <a:schemeClr val="tx2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31552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7040</TotalTime>
  <Words>582</Words>
  <Application>Microsoft Office PowerPoint</Application>
  <PresentationFormat>On-screen Show (4:3)</PresentationFormat>
  <Paragraphs>158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Flow</vt:lpstr>
      <vt:lpstr>Cs 429: DATA MINING  Lecture 6 </vt:lpstr>
      <vt:lpstr>Preparing the Input</vt:lpstr>
      <vt:lpstr>Preparing the Input</vt:lpstr>
      <vt:lpstr>Gathering the Data together</vt:lpstr>
      <vt:lpstr>Preparing the Input</vt:lpstr>
      <vt:lpstr>ARFF format</vt:lpstr>
      <vt:lpstr>ARFF format</vt:lpstr>
      <vt:lpstr>Preparing the Input</vt:lpstr>
      <vt:lpstr>Sparse Data</vt:lpstr>
      <vt:lpstr>Preparing the Input</vt:lpstr>
      <vt:lpstr>Attribute Types</vt:lpstr>
      <vt:lpstr>Preparing the Input</vt:lpstr>
      <vt:lpstr>Missing Values</vt:lpstr>
      <vt:lpstr>Missing Values</vt:lpstr>
      <vt:lpstr>Preparing the Input</vt:lpstr>
      <vt:lpstr>Inaccurate Values</vt:lpstr>
      <vt:lpstr>Inaccurate Values</vt:lpstr>
      <vt:lpstr>Preparing the Input</vt:lpstr>
      <vt:lpstr>Getting to know your Data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429: DATA MINING  Lecture 4 </dc:title>
  <dc:creator>Osama</dc:creator>
  <cp:lastModifiedBy>Osama</cp:lastModifiedBy>
  <cp:revision>264</cp:revision>
  <dcterms:created xsi:type="dcterms:W3CDTF">2017-06-15T02:53:23Z</dcterms:created>
  <dcterms:modified xsi:type="dcterms:W3CDTF">2017-06-20T09:56:46Z</dcterms:modified>
</cp:coreProperties>
</file>