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7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22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nd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b="1" dirty="0" smtClean="0"/>
              <a:t>Occam’s Razor</a:t>
            </a:r>
            <a:r>
              <a:rPr lang="en-US" dirty="0" smtClean="0"/>
              <a:t>: Simple ideas work best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1R: 1-Rule</a:t>
            </a:r>
          </a:p>
          <a:p>
            <a:pPr lvl="1"/>
            <a:r>
              <a:rPr lang="en-US" b="1" dirty="0" smtClean="0"/>
              <a:t>One-level </a:t>
            </a:r>
            <a:r>
              <a:rPr lang="en-US" dirty="0" smtClean="0"/>
              <a:t>Decision Tree testing </a:t>
            </a:r>
            <a:r>
              <a:rPr lang="en-US" b="1" dirty="0" smtClean="0"/>
              <a:t>One Particular Attribute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080" y="4227599"/>
            <a:ext cx="7924920" cy="2097001"/>
            <a:chOff x="838080" y="1844639"/>
            <a:chExt cx="7620120" cy="2097001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838080" y="1844639"/>
              <a:ext cx="7620120" cy="2096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For each attribute,</a:t>
              </a:r>
            </a:p>
            <a:p>
              <a:pPr lvl="1" hangingPunct="0">
                <a:spcBef>
                  <a:spcPts val="400"/>
                </a:spcBef>
                <a:tabLst>
                  <a:tab pos="0" algn="l"/>
                  <a:tab pos="290160" algn="l"/>
                  <a:tab pos="56664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	For each value of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that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attribute, make a rule as follows:</a:t>
              </a:r>
            </a:p>
            <a:p>
              <a:pPr lvl="1" hangingPunct="0">
                <a:spcBef>
                  <a:spcPts val="400"/>
                </a:spcBef>
                <a:tabLst>
                  <a:tab pos="0" algn="l"/>
                  <a:tab pos="290160" algn="l"/>
                  <a:tab pos="56664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		count how often each class appears</a:t>
              </a:r>
            </a:p>
            <a:p>
              <a:pPr lvl="1" hangingPunct="0">
                <a:spcBef>
                  <a:spcPts val="400"/>
                </a:spcBef>
                <a:tabLst>
                  <a:tab pos="0" algn="l"/>
                  <a:tab pos="290160" algn="l"/>
                  <a:tab pos="56664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		find the most frequent class</a:t>
              </a:r>
            </a:p>
            <a:p>
              <a:pPr lvl="1" hangingPunct="0">
                <a:spcBef>
                  <a:spcPts val="400"/>
                </a:spcBef>
                <a:tabLst>
                  <a:tab pos="0" algn="l"/>
                  <a:tab pos="290160" algn="l"/>
                  <a:tab pos="56664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		make the rule assign that class to this attribute-value</a:t>
              </a:r>
            </a:p>
            <a:p>
              <a:pPr lvl="1" hangingPunct="0">
                <a:spcBef>
                  <a:spcPts val="400"/>
                </a:spcBef>
                <a:tabLst>
                  <a:tab pos="0" algn="l"/>
                  <a:tab pos="290160" algn="l"/>
                  <a:tab pos="56664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	Calculate the error rate of the rules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Choose the rules with the smallest error rate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1844639"/>
              <a:ext cx="76201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3941640"/>
              <a:ext cx="76201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8080" y="1844639"/>
              <a:ext cx="0" cy="2097001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458200" y="1844639"/>
              <a:ext cx="0" cy="2097001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8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3348" y="2667000"/>
            <a:ext cx="4957852" cy="4191000"/>
            <a:chOff x="4507920" y="1600200"/>
            <a:chExt cx="4647960" cy="3929040"/>
          </a:xfrm>
          <a:solidFill>
            <a:schemeClr val="bg2">
              <a:lumMod val="9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8381160" y="519444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606440" y="519444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3/6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84200" y="5194440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No*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507920" y="5194440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1160" y="485928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5/14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606440" y="485928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2/8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884200" y="4859280"/>
              <a:ext cx="1721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Yes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07920" y="4859280"/>
              <a:ext cx="1376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1160" y="452448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606440" y="452448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1/7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84200" y="4524480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Yes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507920" y="4524480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81160" y="4189319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4/14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06440" y="4189319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3/7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884200" y="4189319"/>
              <a:ext cx="1721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 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507920" y="4189319"/>
              <a:ext cx="1376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81160" y="3854519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81160" y="351936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81160" y="318456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5/14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81160" y="284940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81160" y="251460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81160" y="217980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4/14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81160" y="1600200"/>
              <a:ext cx="77435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Total errors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606440" y="3854519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1/4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884200" y="3854519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Cool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 Yes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507920" y="3854519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606440" y="351936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2/6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84200" y="3519360"/>
              <a:ext cx="1721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 Yes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507920" y="3519360"/>
              <a:ext cx="1376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7606440" y="318456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2/4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884200" y="3184560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Hot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No*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507920" y="3184560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Temp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7606440" y="2849400"/>
              <a:ext cx="7743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884200" y="2849400"/>
              <a:ext cx="1721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Yes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507920" y="2849400"/>
              <a:ext cx="1376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606440" y="251460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0/4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884200" y="2514600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Overcast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Yes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507920" y="2514600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606440" y="2179800"/>
              <a:ext cx="7743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5884200" y="2179800"/>
              <a:ext cx="1721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Symbol" pitchFamily="18"/>
                  <a:ea typeface="Gothic" pitchFamily="2"/>
                  <a:cs typeface="Lucidasans" pitchFamily="2"/>
                </a:rPr>
                <a:t>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 No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507920" y="2179800"/>
              <a:ext cx="1376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606440" y="1600200"/>
              <a:ext cx="77435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Errors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884200" y="1600200"/>
              <a:ext cx="17218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Rules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07920" y="1600200"/>
              <a:ext cx="1376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Attribute</a:t>
              </a:r>
            </a:p>
          </p:txBody>
        </p:sp>
        <p:sp>
          <p:nvSpPr>
            <p:cNvPr id="57" name="Straight Connector 56"/>
            <p:cNvSpPr/>
            <p:nvPr/>
          </p:nvSpPr>
          <p:spPr>
            <a:xfrm>
              <a:off x="4507920" y="5529240"/>
              <a:ext cx="46479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>
              <a:off x="4507920" y="1600200"/>
              <a:ext cx="0" cy="392904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9155880" y="1600200"/>
              <a:ext cx="0" cy="392904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4507920" y="2179800"/>
              <a:ext cx="46479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4507920" y="1600200"/>
              <a:ext cx="46479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62" name="Freeform 61"/>
          <p:cNvSpPr/>
          <p:nvPr/>
        </p:nvSpPr>
        <p:spPr>
          <a:xfrm>
            <a:off x="5867400" y="5856136"/>
            <a:ext cx="3276600" cy="10018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o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utlook:  sunny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 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-&gt;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no</a:t>
            </a: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baseline="0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baseline="0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 overcast -&gt; yes</a:t>
            </a: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 rainy   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-&gt; yes</a:t>
            </a:r>
            <a:endParaRPr lang="en-US" sz="16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b="1" dirty="0" smtClean="0"/>
              <a:t>Weather Forecast Problem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62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Missing Values</a:t>
            </a:r>
          </a:p>
          <a:p>
            <a:pPr lvl="1"/>
            <a:r>
              <a:rPr lang="en-US" dirty="0" smtClean="0"/>
              <a:t>Additional Attribute Value</a:t>
            </a:r>
          </a:p>
          <a:p>
            <a:pPr lvl="1"/>
            <a:endParaRPr lang="en-US" dirty="0"/>
          </a:p>
          <a:p>
            <a:r>
              <a:rPr lang="en-US" b="1" dirty="0" smtClean="0"/>
              <a:t>Discretization</a:t>
            </a:r>
          </a:p>
          <a:p>
            <a:pPr lvl="1"/>
            <a:r>
              <a:rPr lang="en-US" b="1" dirty="0" smtClean="0"/>
              <a:t>Numeric </a:t>
            </a:r>
            <a:r>
              <a:rPr lang="en-US" dirty="0" smtClean="0"/>
              <a:t>to </a:t>
            </a:r>
            <a:r>
              <a:rPr lang="en-US" b="1" dirty="0" smtClean="0"/>
              <a:t>Categorical </a:t>
            </a:r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Weather Forecast Problem 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64.5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66.5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ea typeface="Gothic" pitchFamily="2"/>
                <a:cs typeface="Courier New" pitchFamily="49" charset="0"/>
              </a:rPr>
              <a:t>70.5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ea typeface="Gothic" pitchFamily="2"/>
                <a:cs typeface="Courier New" pitchFamily="49" charset="0"/>
              </a:rPr>
              <a:t>72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ea typeface="Gothic" pitchFamily="2"/>
                <a:cs typeface="Courier New" pitchFamily="49" charset="0"/>
              </a:rPr>
              <a:t>77.5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ea typeface="Gothic" pitchFamily="2"/>
                <a:cs typeface="Courier New" pitchFamily="49" charset="0"/>
              </a:rPr>
              <a:t>80.5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Gothic" pitchFamily="2"/>
                <a:cs typeface="Courier New" pitchFamily="49" charset="0"/>
              </a:rPr>
              <a:t>| </a:t>
            </a:r>
            <a:r>
              <a:rPr lang="en-US" dirty="0" smtClean="0">
                <a:latin typeface="Courier New" pitchFamily="49" charset="0"/>
                <a:ea typeface="Gothic" pitchFamily="2"/>
                <a:cs typeface="Courier New" pitchFamily="49" charset="0"/>
              </a:rPr>
              <a:t>84</a:t>
            </a:r>
          </a:p>
          <a:p>
            <a:pPr lvl="1"/>
            <a:r>
              <a:rPr lang="en-US" b="1" dirty="0" smtClean="0"/>
              <a:t>72 breakpoint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72320" y="4800600"/>
            <a:ext cx="8527680" cy="62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64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65       68  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69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70       </a:t>
            </a:r>
            <a:r>
              <a:rPr lang="en-US" sz="16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71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72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 72     75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75    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80    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81 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83     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85</a:t>
            </a:r>
            <a:endParaRPr lang="en-US" sz="16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|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o | yes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no 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o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|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es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no | yes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 no</a:t>
            </a:r>
            <a:endParaRPr lang="en-US" sz="16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05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1"/>
            <a:r>
              <a:rPr lang="en-US" dirty="0" smtClean="0"/>
              <a:t>Large number of Categories</a:t>
            </a:r>
          </a:p>
          <a:p>
            <a:pPr lvl="1"/>
            <a:r>
              <a:rPr lang="en-US" dirty="0" smtClean="0"/>
              <a:t>Attributes having large number of Values</a:t>
            </a:r>
          </a:p>
          <a:p>
            <a:pPr lvl="1"/>
            <a:r>
              <a:rPr lang="en-US" b="1" dirty="0" smtClean="0"/>
              <a:t>Overfitting</a:t>
            </a:r>
          </a:p>
          <a:p>
            <a:pPr lvl="2"/>
            <a:r>
              <a:rPr lang="en-US" sz="2200" b="1" dirty="0" smtClean="0"/>
              <a:t>Solutions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2200" dirty="0" smtClean="0"/>
              <a:t>Minimum number of examples of majority class in each partition (e.g. 3)</a:t>
            </a:r>
          </a:p>
          <a:p>
            <a:pPr marL="1124712" lvl="2" indent="-457200">
              <a:buFont typeface="+mj-lt"/>
              <a:buAutoNum type="arabicPeriod"/>
            </a:pPr>
            <a:endParaRPr lang="en-US" sz="2200" dirty="0"/>
          </a:p>
          <a:p>
            <a:pPr marL="1124712" lvl="2" indent="-457200">
              <a:buFont typeface="+mj-lt"/>
              <a:buAutoNum type="arabicPeriod"/>
            </a:pPr>
            <a:r>
              <a:rPr lang="en-US" sz="2200" dirty="0" smtClean="0"/>
              <a:t>Partitions at instances having different classes</a:t>
            </a:r>
          </a:p>
          <a:p>
            <a:pPr marL="1124712" lvl="2" indent="-457200">
              <a:buFont typeface="+mj-lt"/>
              <a:buAutoNum type="arabicPeriod"/>
            </a:pPr>
            <a:endParaRPr lang="en-US" sz="2200" dirty="0"/>
          </a:p>
          <a:p>
            <a:pPr lvl="4"/>
            <a:r>
              <a:rPr lang="en-US" b="1" dirty="0" smtClean="0"/>
              <a:t>Last Partition?</a:t>
            </a:r>
            <a:endParaRPr lang="en-US" sz="2200" b="1" dirty="0" smtClean="0"/>
          </a:p>
          <a:p>
            <a:pPr lvl="2"/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1676400" y="4919246"/>
            <a:ext cx="70866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no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yes no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yes no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| no</a:t>
            </a:r>
            <a:endParaRPr lang="en-US" sz="1600" b="1" dirty="0"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5715000"/>
            <a:ext cx="70866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no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|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|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</a:t>
            </a:r>
            <a:endParaRPr lang="en-US" sz="1600" b="1" dirty="0"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8275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Overfitting</a:t>
            </a:r>
          </a:p>
          <a:p>
            <a:pPr lvl="2"/>
            <a:r>
              <a:rPr lang="en-US" sz="2200" b="1" dirty="0"/>
              <a:t>Solutions</a:t>
            </a:r>
          </a:p>
          <a:p>
            <a:pPr marL="1124712" lvl="2" indent="-457200">
              <a:buFont typeface="+mj-lt"/>
              <a:buAutoNum type="arabicPeriod" startAt="3"/>
            </a:pPr>
            <a:r>
              <a:rPr lang="en-US" sz="2200" dirty="0" smtClean="0"/>
              <a:t>Merger of Partitions with common classes</a:t>
            </a:r>
          </a:p>
          <a:p>
            <a:pPr marL="1124712" lvl="2" indent="-457200">
              <a:buFont typeface="+mj-lt"/>
              <a:buAutoNum type="arabicPeriod" startAt="3"/>
            </a:pPr>
            <a:endParaRPr lang="en-US" sz="2200" dirty="0"/>
          </a:p>
          <a:p>
            <a:pPr lvl="3"/>
            <a:r>
              <a:rPr lang="en-US" b="1" dirty="0"/>
              <a:t>Last Partition?</a:t>
            </a:r>
            <a:endParaRPr lang="en-US" sz="2200" b="1" dirty="0"/>
          </a:p>
          <a:p>
            <a:pPr lvl="3"/>
            <a:r>
              <a:rPr lang="en-US" b="1" dirty="0" smtClean="0"/>
              <a:t>Rule Set</a:t>
            </a:r>
          </a:p>
          <a:p>
            <a:pPr lvl="3"/>
            <a:endParaRPr lang="en-US" b="1" dirty="0"/>
          </a:p>
          <a:p>
            <a:pPr lvl="3"/>
            <a:endParaRPr lang="en-US" b="1" dirty="0" smtClean="0"/>
          </a:p>
          <a:p>
            <a:pPr lvl="3"/>
            <a:r>
              <a:rPr lang="en-US" b="1" dirty="0" smtClean="0"/>
              <a:t>Total Errors</a:t>
            </a:r>
            <a:r>
              <a:rPr lang="en-US" dirty="0" smtClean="0"/>
              <a:t>: 5/14</a:t>
            </a:r>
          </a:p>
          <a:p>
            <a:pPr lvl="3"/>
            <a:r>
              <a:rPr lang="en-US" dirty="0" smtClean="0"/>
              <a:t>Worse than Outlook Rule 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3200400"/>
            <a:ext cx="70866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no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no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|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 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yes</a:t>
            </a:r>
            <a:r>
              <a:rPr lang="en-US" sz="1600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</a:t>
            </a:r>
            <a:endParaRPr lang="en-US" sz="1600" b="1" dirty="0"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4393128"/>
            <a:ext cx="7086600" cy="6360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temperature: ≤ 77.5 -&gt; yes</a:t>
            </a: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	      &gt; 77.5 -&gt; no</a:t>
            </a:r>
            <a:endParaRPr lang="en-US" sz="1600" b="1" dirty="0"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777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Inferring Rudimentary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Overfitting</a:t>
            </a:r>
          </a:p>
          <a:p>
            <a:pPr lvl="2"/>
            <a:r>
              <a:rPr lang="en-US" sz="2200" b="1" dirty="0"/>
              <a:t>Solutions</a:t>
            </a:r>
          </a:p>
          <a:p>
            <a:pPr lvl="3"/>
            <a:r>
              <a:rPr lang="en-US" b="1" dirty="0" smtClean="0"/>
              <a:t>Humidity </a:t>
            </a:r>
            <a:r>
              <a:rPr lang="en-US" dirty="0" smtClean="0"/>
              <a:t>Rule Set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r>
              <a:rPr lang="en-US" b="1" dirty="0"/>
              <a:t>Total Errors</a:t>
            </a:r>
            <a:r>
              <a:rPr lang="en-US" dirty="0"/>
              <a:t>: </a:t>
            </a:r>
            <a:r>
              <a:rPr lang="en-US" dirty="0" smtClean="0"/>
              <a:t>3/14</a:t>
            </a:r>
          </a:p>
          <a:p>
            <a:pPr lvl="3"/>
            <a:r>
              <a:rPr lang="en-US" dirty="0" smtClean="0"/>
              <a:t>Best </a:t>
            </a:r>
            <a:r>
              <a:rPr lang="en-US" b="1" dirty="0"/>
              <a:t>1-Rule</a:t>
            </a:r>
            <a:endParaRPr lang="en-US" dirty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Performed well in comparison to State-of-the-art learning methods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676400" y="3200400"/>
            <a:ext cx="4267200" cy="8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humidity: ≤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82.5 -&gt;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yes</a:t>
            </a: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baseline="0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baseline="0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 &gt; 82.5 and ≤ 95.5 -&gt; no</a:t>
            </a:r>
          </a:p>
          <a:p>
            <a:pPr lvl="0" hangingPunct="0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	</a:t>
            </a:r>
            <a:r>
              <a:rPr lang="en-US" sz="1600" b="1" i="0" u="none" strike="noStrike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  &gt; 95.5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-&gt; yes</a:t>
            </a:r>
            <a:endParaRPr lang="en-US" sz="16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5074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9828</TotalTime>
  <Words>370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Cs 429:DATA MINING  Lecture 7 </vt:lpstr>
      <vt:lpstr>Algorithms</vt:lpstr>
      <vt:lpstr>Algorithms</vt:lpstr>
      <vt:lpstr>Inferring Rudimentary Rules</vt:lpstr>
      <vt:lpstr>Inferring Rudimentary Rules</vt:lpstr>
      <vt:lpstr>Inferring Rudimentary Rules</vt:lpstr>
      <vt:lpstr>Inferring Rudimentary Rules</vt:lpstr>
      <vt:lpstr>Inferring Rudimentary Rules</vt:lpstr>
      <vt:lpstr>Inferring Rudimentary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321</cp:revision>
  <dcterms:created xsi:type="dcterms:W3CDTF">2017-06-15T02:53:23Z</dcterms:created>
  <dcterms:modified xsi:type="dcterms:W3CDTF">2017-06-22T09:55:30Z</dcterms:modified>
</cp:coreProperties>
</file>