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8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Jun 29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Solutions</a:t>
            </a:r>
            <a:endParaRPr lang="en-US" b="1" dirty="0"/>
          </a:p>
          <a:p>
            <a:pPr lvl="1"/>
            <a:r>
              <a:rPr lang="en-US" b="1" dirty="0"/>
              <a:t>Laplace Estimator</a:t>
            </a:r>
            <a:endParaRPr lang="en-US" b="1" dirty="0" smtClean="0"/>
          </a:p>
          <a:p>
            <a:pPr lvl="2"/>
            <a:r>
              <a:rPr lang="en-US" sz="2200" dirty="0"/>
              <a:t>P[outlook=sunny/no</a:t>
            </a:r>
            <a:r>
              <a:rPr lang="en-US" sz="2200" dirty="0" smtClean="0"/>
              <a:t>] = (3+1)/(5+3) = 4/8 = 0.5</a:t>
            </a:r>
            <a:endParaRPr lang="en-US" sz="2200" dirty="0"/>
          </a:p>
          <a:p>
            <a:pPr lvl="2"/>
            <a:r>
              <a:rPr lang="en-US" sz="2200" dirty="0"/>
              <a:t>P[outlook=overcast/no</a:t>
            </a:r>
            <a:r>
              <a:rPr lang="en-US" sz="2200" dirty="0" smtClean="0"/>
              <a:t>] = (0+1</a:t>
            </a:r>
            <a:r>
              <a:rPr lang="en-US" sz="2200" dirty="0"/>
              <a:t>)/(</a:t>
            </a:r>
            <a:r>
              <a:rPr lang="en-US" sz="2200" dirty="0" smtClean="0"/>
              <a:t>5+3) </a:t>
            </a:r>
            <a:r>
              <a:rPr lang="en-US" sz="2200" dirty="0"/>
              <a:t>= </a:t>
            </a:r>
            <a:r>
              <a:rPr lang="en-US" sz="2200" dirty="0" smtClean="0"/>
              <a:t>1/8 = 0.125</a:t>
            </a:r>
            <a:endParaRPr lang="en-US" sz="2200" dirty="0"/>
          </a:p>
          <a:p>
            <a:pPr lvl="2"/>
            <a:r>
              <a:rPr lang="en-US" sz="2200" dirty="0"/>
              <a:t>P[outlook=rainy/no</a:t>
            </a:r>
            <a:r>
              <a:rPr lang="en-US" sz="2200" dirty="0" smtClean="0"/>
              <a:t>] = (2+1</a:t>
            </a:r>
            <a:r>
              <a:rPr lang="en-US" sz="2200" dirty="0"/>
              <a:t>)/(</a:t>
            </a:r>
            <a:r>
              <a:rPr lang="en-US" sz="2200" dirty="0" smtClean="0"/>
              <a:t>5+3) </a:t>
            </a:r>
            <a:r>
              <a:rPr lang="en-US" sz="2200" dirty="0"/>
              <a:t>= </a:t>
            </a:r>
            <a:r>
              <a:rPr lang="en-US" sz="2200" dirty="0" smtClean="0"/>
              <a:t>3/8 = 0.375</a:t>
            </a:r>
          </a:p>
          <a:p>
            <a:pPr lvl="2"/>
            <a:endParaRPr lang="en-US" sz="2000" dirty="0"/>
          </a:p>
          <a:p>
            <a:pPr lvl="1"/>
            <a:r>
              <a:rPr lang="en-US" b="1" dirty="0"/>
              <a:t>Laplace Estimator</a:t>
            </a:r>
          </a:p>
          <a:p>
            <a:pPr lvl="2"/>
            <a:r>
              <a:rPr lang="en-US" sz="2200" dirty="0"/>
              <a:t>P[outlook=sunny/no</a:t>
            </a:r>
            <a:r>
              <a:rPr lang="en-US" sz="2200" dirty="0" smtClean="0"/>
              <a:t>] = (3+10)/(5+30) </a:t>
            </a:r>
            <a:r>
              <a:rPr lang="en-US" sz="2200" dirty="0"/>
              <a:t>= </a:t>
            </a:r>
            <a:r>
              <a:rPr lang="en-US" sz="2200" dirty="0" smtClean="0"/>
              <a:t>13/35 </a:t>
            </a:r>
            <a:r>
              <a:rPr lang="en-US" sz="2200" dirty="0"/>
              <a:t>= </a:t>
            </a:r>
            <a:r>
              <a:rPr lang="en-US" sz="2200" dirty="0" smtClean="0"/>
              <a:t>0.371</a:t>
            </a:r>
            <a:endParaRPr lang="en-US" sz="2200" dirty="0"/>
          </a:p>
          <a:p>
            <a:pPr lvl="2"/>
            <a:r>
              <a:rPr lang="en-US" sz="2200" dirty="0"/>
              <a:t>P[outlook=overcast/no</a:t>
            </a:r>
            <a:r>
              <a:rPr lang="en-US" sz="2200" dirty="0" smtClean="0"/>
              <a:t>] = (0+10)/(5+30) </a:t>
            </a:r>
            <a:r>
              <a:rPr lang="en-US" sz="2200" dirty="0"/>
              <a:t>= </a:t>
            </a:r>
            <a:r>
              <a:rPr lang="en-US" sz="2200" dirty="0" smtClean="0"/>
              <a:t>10/35 </a:t>
            </a:r>
            <a:r>
              <a:rPr lang="en-US" sz="2200" dirty="0"/>
              <a:t>= </a:t>
            </a:r>
            <a:r>
              <a:rPr lang="en-US" sz="2200" dirty="0" smtClean="0"/>
              <a:t>0.286</a:t>
            </a:r>
            <a:endParaRPr lang="en-US" sz="2200" dirty="0"/>
          </a:p>
          <a:p>
            <a:pPr lvl="2"/>
            <a:r>
              <a:rPr lang="en-US" sz="2200" dirty="0"/>
              <a:t>P[outlook=rainy/no</a:t>
            </a:r>
            <a:r>
              <a:rPr lang="en-US" sz="2200" dirty="0" smtClean="0"/>
              <a:t>] = (2+10)/(5+30) </a:t>
            </a:r>
            <a:r>
              <a:rPr lang="en-US" sz="2200" dirty="0"/>
              <a:t>= </a:t>
            </a:r>
            <a:r>
              <a:rPr lang="en-US" sz="2200" dirty="0" smtClean="0"/>
              <a:t>12/35 </a:t>
            </a:r>
            <a:r>
              <a:rPr lang="en-US" sz="2200" dirty="0"/>
              <a:t>= </a:t>
            </a:r>
            <a:r>
              <a:rPr lang="en-US" sz="2200" dirty="0" smtClean="0"/>
              <a:t>0.343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84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Solutions</a:t>
            </a:r>
            <a:endParaRPr lang="en-US" b="1" dirty="0"/>
          </a:p>
          <a:p>
            <a:pPr lvl="1"/>
            <a:r>
              <a:rPr lang="en-US" b="1" dirty="0" smtClean="0"/>
              <a:t>Laplace </a:t>
            </a:r>
            <a:r>
              <a:rPr lang="en-US" b="1" dirty="0"/>
              <a:t>Estimator</a:t>
            </a:r>
          </a:p>
          <a:p>
            <a:pPr lvl="2"/>
            <a:r>
              <a:rPr lang="en-US" sz="2200" dirty="0"/>
              <a:t>P[outlook=sunny/no</a:t>
            </a:r>
            <a:r>
              <a:rPr lang="en-US" sz="2200" dirty="0" smtClean="0"/>
              <a:t>] = (3+100)/(5+300) </a:t>
            </a:r>
            <a:r>
              <a:rPr lang="en-US" sz="2200" dirty="0"/>
              <a:t>= </a:t>
            </a:r>
            <a:r>
              <a:rPr lang="en-US" sz="2200" dirty="0" smtClean="0"/>
              <a:t>103/305 </a:t>
            </a:r>
            <a:r>
              <a:rPr lang="en-US" sz="2200" dirty="0"/>
              <a:t>= </a:t>
            </a:r>
            <a:r>
              <a:rPr lang="en-US" sz="2200" dirty="0" smtClean="0"/>
              <a:t>0.338</a:t>
            </a:r>
            <a:endParaRPr lang="en-US" sz="2200" dirty="0"/>
          </a:p>
          <a:p>
            <a:pPr lvl="2"/>
            <a:r>
              <a:rPr lang="en-US" sz="2200" dirty="0"/>
              <a:t>P[outlook=overcast/no</a:t>
            </a:r>
            <a:r>
              <a:rPr lang="en-US" sz="2200" dirty="0" smtClean="0"/>
              <a:t>] = (0+100)/(5+300) </a:t>
            </a:r>
            <a:r>
              <a:rPr lang="en-US" sz="2200" dirty="0"/>
              <a:t>= </a:t>
            </a:r>
            <a:r>
              <a:rPr lang="en-US" sz="2200" dirty="0" smtClean="0"/>
              <a:t>100/305 </a:t>
            </a:r>
            <a:r>
              <a:rPr lang="en-US" sz="2200" dirty="0"/>
              <a:t>= </a:t>
            </a:r>
            <a:r>
              <a:rPr lang="en-US" sz="2200" dirty="0" smtClean="0"/>
              <a:t>0.328</a:t>
            </a:r>
            <a:endParaRPr lang="en-US" sz="2200" dirty="0"/>
          </a:p>
          <a:p>
            <a:pPr lvl="2"/>
            <a:r>
              <a:rPr lang="en-US" sz="2200" dirty="0"/>
              <a:t>P[outlook=rainy/no</a:t>
            </a:r>
            <a:r>
              <a:rPr lang="en-US" sz="2200" dirty="0" smtClean="0"/>
              <a:t>] = (2+100)/(5+300) </a:t>
            </a:r>
            <a:r>
              <a:rPr lang="en-US" sz="2200" dirty="0"/>
              <a:t>= </a:t>
            </a:r>
            <a:r>
              <a:rPr lang="en-US" sz="2200" dirty="0" smtClean="0"/>
              <a:t>102/305 </a:t>
            </a:r>
            <a:r>
              <a:rPr lang="en-US" sz="2200" dirty="0"/>
              <a:t>= </a:t>
            </a:r>
            <a:r>
              <a:rPr lang="en-US" sz="2200" dirty="0" smtClean="0"/>
              <a:t>0.334</a:t>
            </a:r>
          </a:p>
          <a:p>
            <a:pPr lvl="2"/>
            <a:endParaRPr lang="en-US" sz="2200" dirty="0"/>
          </a:p>
          <a:p>
            <a:pPr lvl="1"/>
            <a:r>
              <a:rPr lang="en-US" sz="2500" dirty="0" smtClean="0"/>
              <a:t>Use </a:t>
            </a:r>
            <a:r>
              <a:rPr lang="en-US" sz="2500" b="1" dirty="0" smtClean="0"/>
              <a:t>small </a:t>
            </a:r>
            <a:r>
              <a:rPr lang="en-US" sz="2500" dirty="0" smtClean="0"/>
              <a:t>constants for addition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467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Inferring Rudimentary Rules</a:t>
            </a:r>
          </a:p>
          <a:p>
            <a:r>
              <a:rPr lang="en-US" b="1" dirty="0" smtClean="0"/>
              <a:t>Statistical Modeling</a:t>
            </a:r>
          </a:p>
          <a:p>
            <a:r>
              <a:rPr lang="en-US" dirty="0" smtClean="0"/>
              <a:t>Divide-and-Conquer: Constructing Decision Trees</a:t>
            </a:r>
          </a:p>
          <a:p>
            <a:r>
              <a:rPr lang="en-US" dirty="0" smtClean="0"/>
              <a:t>Covering Algorithms: Constructing Rules</a:t>
            </a:r>
          </a:p>
          <a:p>
            <a:r>
              <a:rPr lang="en-US" dirty="0" smtClean="0"/>
              <a:t>Mining Association Rules</a:t>
            </a:r>
          </a:p>
          <a:p>
            <a:r>
              <a:rPr lang="en-US" dirty="0" smtClean="0"/>
              <a:t>Linear Models</a:t>
            </a:r>
          </a:p>
          <a:p>
            <a:r>
              <a:rPr lang="en-US" dirty="0" smtClean="0"/>
              <a:t>Instance-Based Learning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Statistical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Employs </a:t>
            </a:r>
            <a:r>
              <a:rPr lang="en-US" b="1" dirty="0" smtClean="0"/>
              <a:t>all Attributes</a:t>
            </a:r>
          </a:p>
          <a:p>
            <a:r>
              <a:rPr lang="en-US" b="1" dirty="0" smtClean="0"/>
              <a:t>Equally Important</a:t>
            </a:r>
            <a:r>
              <a:rPr lang="en-US" dirty="0" smtClean="0"/>
              <a:t> and </a:t>
            </a:r>
            <a:r>
              <a:rPr lang="en-US" b="1" dirty="0" smtClean="0"/>
              <a:t>Independent</a:t>
            </a:r>
          </a:p>
          <a:p>
            <a:r>
              <a:rPr lang="en-US" dirty="0" smtClean="0"/>
              <a:t>Realistic?</a:t>
            </a:r>
          </a:p>
          <a:p>
            <a:r>
              <a:rPr lang="en-US" b="1" dirty="0" smtClean="0"/>
              <a:t>Works well </a:t>
            </a:r>
            <a:r>
              <a:rPr lang="en-US" dirty="0" smtClean="0"/>
              <a:t>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8562240" y="4724160"/>
            <a:ext cx="58176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562240" y="4419601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442360" y="4114681"/>
            <a:ext cx="7016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5/14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562240" y="3809761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8562240" y="3505201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562240" y="320028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5</a:t>
            </a:r>
          </a:p>
        </p:txBody>
      </p:sp>
      <p:sp>
        <p:nvSpPr>
          <p:cNvPr id="15" name="Freeform 14"/>
          <p:cNvSpPr/>
          <p:nvPr/>
        </p:nvSpPr>
        <p:spPr>
          <a:xfrm>
            <a:off x="8562240" y="2895361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16" name="Freeform 15"/>
          <p:cNvSpPr/>
          <p:nvPr/>
        </p:nvSpPr>
        <p:spPr>
          <a:xfrm>
            <a:off x="7980840" y="4724160"/>
            <a:ext cx="58140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7980840" y="4419601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980840" y="4114681"/>
            <a:ext cx="68003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9/14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980840" y="3809761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980840" y="3505201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980840" y="320028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9</a:t>
            </a:r>
          </a:p>
        </p:txBody>
      </p:sp>
      <p:sp>
        <p:nvSpPr>
          <p:cNvPr id="22" name="Freeform 21"/>
          <p:cNvSpPr/>
          <p:nvPr/>
        </p:nvSpPr>
        <p:spPr>
          <a:xfrm>
            <a:off x="7980840" y="2895361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3" name="Freeform 22"/>
          <p:cNvSpPr/>
          <p:nvPr/>
        </p:nvSpPr>
        <p:spPr>
          <a:xfrm>
            <a:off x="7980840" y="2590800"/>
            <a:ext cx="11631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24" name="Freeform 23"/>
          <p:cNvSpPr/>
          <p:nvPr/>
        </p:nvSpPr>
        <p:spPr>
          <a:xfrm>
            <a:off x="7481160" y="4724160"/>
            <a:ext cx="49968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481160" y="4419601"/>
            <a:ext cx="4996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3/5</a:t>
            </a:r>
          </a:p>
        </p:txBody>
      </p:sp>
      <p:sp>
        <p:nvSpPr>
          <p:cNvPr id="26" name="Freeform 25"/>
          <p:cNvSpPr/>
          <p:nvPr/>
        </p:nvSpPr>
        <p:spPr>
          <a:xfrm>
            <a:off x="7481160" y="4114681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2/5</a:t>
            </a:r>
          </a:p>
        </p:txBody>
      </p:sp>
      <p:sp>
        <p:nvSpPr>
          <p:cNvPr id="27" name="Freeform 26"/>
          <p:cNvSpPr/>
          <p:nvPr/>
        </p:nvSpPr>
        <p:spPr>
          <a:xfrm>
            <a:off x="7481160" y="3809761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7481160" y="3505201"/>
            <a:ext cx="4996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29" name="Freeform 28"/>
          <p:cNvSpPr/>
          <p:nvPr/>
        </p:nvSpPr>
        <p:spPr>
          <a:xfrm>
            <a:off x="7481160" y="3200280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30" name="Freeform 29"/>
          <p:cNvSpPr/>
          <p:nvPr/>
        </p:nvSpPr>
        <p:spPr>
          <a:xfrm>
            <a:off x="7481160" y="2895361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31" name="Freeform 30"/>
          <p:cNvSpPr/>
          <p:nvPr/>
        </p:nvSpPr>
        <p:spPr>
          <a:xfrm>
            <a:off x="6899400" y="4724160"/>
            <a:ext cx="58176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899400" y="4419601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3/9</a:t>
            </a:r>
          </a:p>
        </p:txBody>
      </p:sp>
      <p:sp>
        <p:nvSpPr>
          <p:cNvPr id="33" name="Freeform 32"/>
          <p:cNvSpPr/>
          <p:nvPr/>
        </p:nvSpPr>
        <p:spPr>
          <a:xfrm>
            <a:off x="6899400" y="4114681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6/9</a:t>
            </a:r>
          </a:p>
        </p:txBody>
      </p:sp>
      <p:sp>
        <p:nvSpPr>
          <p:cNvPr id="34" name="Freeform 33"/>
          <p:cNvSpPr/>
          <p:nvPr/>
        </p:nvSpPr>
        <p:spPr>
          <a:xfrm>
            <a:off x="6899400" y="3809761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899400" y="3505201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36" name="Freeform 35"/>
          <p:cNvSpPr/>
          <p:nvPr/>
        </p:nvSpPr>
        <p:spPr>
          <a:xfrm>
            <a:off x="6899400" y="320028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6</a:t>
            </a:r>
          </a:p>
        </p:txBody>
      </p:sp>
      <p:sp>
        <p:nvSpPr>
          <p:cNvPr id="37" name="Freeform 36"/>
          <p:cNvSpPr/>
          <p:nvPr/>
        </p:nvSpPr>
        <p:spPr>
          <a:xfrm>
            <a:off x="6899400" y="2895361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38" name="Freeform 37"/>
          <p:cNvSpPr/>
          <p:nvPr/>
        </p:nvSpPr>
        <p:spPr>
          <a:xfrm>
            <a:off x="6067439" y="4724160"/>
            <a:ext cx="831959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6067439" y="4419601"/>
            <a:ext cx="83195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t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rue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6067439" y="4114681"/>
            <a:ext cx="83195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f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alse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067439" y="3809761"/>
            <a:ext cx="83195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067439" y="3505201"/>
            <a:ext cx="83195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t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rue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067439" y="3200280"/>
            <a:ext cx="83195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fa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lse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067439" y="2895361"/>
            <a:ext cx="83195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6067439" y="2590800"/>
            <a:ext cx="191339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46" name="Freeform 45"/>
          <p:cNvSpPr/>
          <p:nvPr/>
        </p:nvSpPr>
        <p:spPr>
          <a:xfrm>
            <a:off x="5569560" y="4724160"/>
            <a:ext cx="49788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569560" y="4419601"/>
            <a:ext cx="4978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1/5</a:t>
            </a:r>
          </a:p>
        </p:txBody>
      </p:sp>
      <p:sp>
        <p:nvSpPr>
          <p:cNvPr id="48" name="Freeform 47"/>
          <p:cNvSpPr/>
          <p:nvPr/>
        </p:nvSpPr>
        <p:spPr>
          <a:xfrm>
            <a:off x="5569560" y="4114681"/>
            <a:ext cx="4978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4/5</a:t>
            </a:r>
          </a:p>
        </p:txBody>
      </p:sp>
      <p:sp>
        <p:nvSpPr>
          <p:cNvPr id="49" name="Freeform 48"/>
          <p:cNvSpPr/>
          <p:nvPr/>
        </p:nvSpPr>
        <p:spPr>
          <a:xfrm>
            <a:off x="5569560" y="3809761"/>
            <a:ext cx="4978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569560" y="3505201"/>
            <a:ext cx="4978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1</a:t>
            </a:r>
          </a:p>
        </p:txBody>
      </p:sp>
      <p:sp>
        <p:nvSpPr>
          <p:cNvPr id="51" name="Freeform 50"/>
          <p:cNvSpPr/>
          <p:nvPr/>
        </p:nvSpPr>
        <p:spPr>
          <a:xfrm>
            <a:off x="5569560" y="3200280"/>
            <a:ext cx="4978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52" name="Freeform 51"/>
          <p:cNvSpPr/>
          <p:nvPr/>
        </p:nvSpPr>
        <p:spPr>
          <a:xfrm>
            <a:off x="5569560" y="2895361"/>
            <a:ext cx="4978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53" name="Freeform 52"/>
          <p:cNvSpPr/>
          <p:nvPr/>
        </p:nvSpPr>
        <p:spPr>
          <a:xfrm>
            <a:off x="4988160" y="2895361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54" name="Freeform 53"/>
          <p:cNvSpPr/>
          <p:nvPr/>
        </p:nvSpPr>
        <p:spPr>
          <a:xfrm>
            <a:off x="3990239" y="2895361"/>
            <a:ext cx="9979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3325320" y="2895361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56" name="Freeform 55"/>
          <p:cNvSpPr/>
          <p:nvPr/>
        </p:nvSpPr>
        <p:spPr>
          <a:xfrm>
            <a:off x="2743560" y="2895361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57" name="Freeform 56"/>
          <p:cNvSpPr/>
          <p:nvPr/>
        </p:nvSpPr>
        <p:spPr>
          <a:xfrm>
            <a:off x="2078639" y="2895361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578960" y="2895361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59" name="Freeform 58"/>
          <p:cNvSpPr/>
          <p:nvPr/>
        </p:nvSpPr>
        <p:spPr>
          <a:xfrm>
            <a:off x="997560" y="2895361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60" name="Freeform 59"/>
          <p:cNvSpPr/>
          <p:nvPr/>
        </p:nvSpPr>
        <p:spPr>
          <a:xfrm>
            <a:off x="0" y="2895361"/>
            <a:ext cx="9975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4988160" y="4724160"/>
            <a:ext cx="58140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4988160" y="4419601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6/9</a:t>
            </a:r>
          </a:p>
        </p:txBody>
      </p:sp>
      <p:sp>
        <p:nvSpPr>
          <p:cNvPr id="63" name="Freeform 62"/>
          <p:cNvSpPr/>
          <p:nvPr/>
        </p:nvSpPr>
        <p:spPr>
          <a:xfrm>
            <a:off x="4988160" y="4114681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3/9</a:t>
            </a:r>
          </a:p>
        </p:txBody>
      </p:sp>
      <p:sp>
        <p:nvSpPr>
          <p:cNvPr id="64" name="Freeform 63"/>
          <p:cNvSpPr/>
          <p:nvPr/>
        </p:nvSpPr>
        <p:spPr>
          <a:xfrm>
            <a:off x="4988160" y="3809761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988160" y="3505201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6</a:t>
            </a:r>
          </a:p>
        </p:txBody>
      </p:sp>
      <p:sp>
        <p:nvSpPr>
          <p:cNvPr id="66" name="Freeform 65"/>
          <p:cNvSpPr/>
          <p:nvPr/>
        </p:nvSpPr>
        <p:spPr>
          <a:xfrm>
            <a:off x="4988160" y="320028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67" name="Freeform 66"/>
          <p:cNvSpPr/>
          <p:nvPr/>
        </p:nvSpPr>
        <p:spPr>
          <a:xfrm>
            <a:off x="3990239" y="4724160"/>
            <a:ext cx="997919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990239" y="4419601"/>
            <a:ext cx="99791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ormal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3990239" y="4114681"/>
            <a:ext cx="9979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h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igh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3990239" y="3809761"/>
            <a:ext cx="9979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990239" y="3505201"/>
            <a:ext cx="99791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ormal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990239" y="3200280"/>
            <a:ext cx="9979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h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igh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3990239" y="2590800"/>
            <a:ext cx="20772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74" name="Freeform 73"/>
          <p:cNvSpPr/>
          <p:nvPr/>
        </p:nvSpPr>
        <p:spPr>
          <a:xfrm>
            <a:off x="3325320" y="4724160"/>
            <a:ext cx="66492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1/5</a:t>
            </a:r>
          </a:p>
        </p:txBody>
      </p:sp>
      <p:sp>
        <p:nvSpPr>
          <p:cNvPr id="75" name="Freeform 74"/>
          <p:cNvSpPr/>
          <p:nvPr/>
        </p:nvSpPr>
        <p:spPr>
          <a:xfrm>
            <a:off x="3325320" y="4419601"/>
            <a:ext cx="6649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2/5</a:t>
            </a:r>
          </a:p>
        </p:txBody>
      </p:sp>
      <p:sp>
        <p:nvSpPr>
          <p:cNvPr id="76" name="Freeform 75"/>
          <p:cNvSpPr/>
          <p:nvPr/>
        </p:nvSpPr>
        <p:spPr>
          <a:xfrm>
            <a:off x="3325320" y="4114681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2/5</a:t>
            </a:r>
          </a:p>
        </p:txBody>
      </p:sp>
      <p:sp>
        <p:nvSpPr>
          <p:cNvPr id="77" name="Freeform 76"/>
          <p:cNvSpPr/>
          <p:nvPr/>
        </p:nvSpPr>
        <p:spPr>
          <a:xfrm>
            <a:off x="3325320" y="3809761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1</a:t>
            </a:r>
          </a:p>
        </p:txBody>
      </p:sp>
      <p:sp>
        <p:nvSpPr>
          <p:cNvPr id="78" name="Freeform 77"/>
          <p:cNvSpPr/>
          <p:nvPr/>
        </p:nvSpPr>
        <p:spPr>
          <a:xfrm>
            <a:off x="3325320" y="3505201"/>
            <a:ext cx="6649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79" name="Freeform 78"/>
          <p:cNvSpPr/>
          <p:nvPr/>
        </p:nvSpPr>
        <p:spPr>
          <a:xfrm>
            <a:off x="3325320" y="3200280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80" name="Freeform 79"/>
          <p:cNvSpPr/>
          <p:nvPr/>
        </p:nvSpPr>
        <p:spPr>
          <a:xfrm>
            <a:off x="2743560" y="4724160"/>
            <a:ext cx="58176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3/9</a:t>
            </a:r>
          </a:p>
        </p:txBody>
      </p:sp>
      <p:sp>
        <p:nvSpPr>
          <p:cNvPr id="81" name="Freeform 80"/>
          <p:cNvSpPr/>
          <p:nvPr/>
        </p:nvSpPr>
        <p:spPr>
          <a:xfrm>
            <a:off x="2743560" y="4419601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4/9</a:t>
            </a:r>
          </a:p>
        </p:txBody>
      </p:sp>
      <p:sp>
        <p:nvSpPr>
          <p:cNvPr id="82" name="Freeform 81"/>
          <p:cNvSpPr/>
          <p:nvPr/>
        </p:nvSpPr>
        <p:spPr>
          <a:xfrm>
            <a:off x="2743560" y="4114681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2/9</a:t>
            </a:r>
          </a:p>
        </p:txBody>
      </p:sp>
      <p:sp>
        <p:nvSpPr>
          <p:cNvPr id="83" name="Freeform 82"/>
          <p:cNvSpPr/>
          <p:nvPr/>
        </p:nvSpPr>
        <p:spPr>
          <a:xfrm>
            <a:off x="2743560" y="3809761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84" name="Freeform 83"/>
          <p:cNvSpPr/>
          <p:nvPr/>
        </p:nvSpPr>
        <p:spPr>
          <a:xfrm>
            <a:off x="2743560" y="3505201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85" name="Freeform 84"/>
          <p:cNvSpPr/>
          <p:nvPr/>
        </p:nvSpPr>
        <p:spPr>
          <a:xfrm>
            <a:off x="2743560" y="320028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86" name="Freeform 85"/>
          <p:cNvSpPr/>
          <p:nvPr/>
        </p:nvSpPr>
        <p:spPr>
          <a:xfrm>
            <a:off x="2078639" y="4724160"/>
            <a:ext cx="66492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c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ool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578960" y="4724160"/>
            <a:ext cx="49968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2/5</a:t>
            </a:r>
          </a:p>
        </p:txBody>
      </p:sp>
      <p:sp>
        <p:nvSpPr>
          <p:cNvPr id="88" name="Freeform 87"/>
          <p:cNvSpPr/>
          <p:nvPr/>
        </p:nvSpPr>
        <p:spPr>
          <a:xfrm>
            <a:off x="997560" y="4724160"/>
            <a:ext cx="58140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3/9</a:t>
            </a:r>
          </a:p>
        </p:txBody>
      </p:sp>
      <p:sp>
        <p:nvSpPr>
          <p:cNvPr id="89" name="Freeform 88"/>
          <p:cNvSpPr/>
          <p:nvPr/>
        </p:nvSpPr>
        <p:spPr>
          <a:xfrm>
            <a:off x="0" y="4724160"/>
            <a:ext cx="99756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r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ainy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2078639" y="4419601"/>
            <a:ext cx="6649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m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ild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2078639" y="4114681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h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ot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2078639" y="3809761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cool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2078639" y="3505201"/>
            <a:ext cx="6649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2078639" y="3200280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h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ot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2078639" y="2590800"/>
            <a:ext cx="191159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96" name="Freeform 95"/>
          <p:cNvSpPr/>
          <p:nvPr/>
        </p:nvSpPr>
        <p:spPr>
          <a:xfrm>
            <a:off x="1578960" y="4419601"/>
            <a:ext cx="4996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0/5</a:t>
            </a:r>
          </a:p>
        </p:txBody>
      </p:sp>
      <p:sp>
        <p:nvSpPr>
          <p:cNvPr id="97" name="Freeform 96"/>
          <p:cNvSpPr/>
          <p:nvPr/>
        </p:nvSpPr>
        <p:spPr>
          <a:xfrm>
            <a:off x="997560" y="4419601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4/9</a:t>
            </a:r>
          </a:p>
        </p:txBody>
      </p:sp>
      <p:sp>
        <p:nvSpPr>
          <p:cNvPr id="98" name="Freeform 97"/>
          <p:cNvSpPr/>
          <p:nvPr/>
        </p:nvSpPr>
        <p:spPr>
          <a:xfrm>
            <a:off x="0" y="4419601"/>
            <a:ext cx="9975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vercast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578960" y="4114681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3/5</a:t>
            </a:r>
          </a:p>
        </p:txBody>
      </p:sp>
      <p:sp>
        <p:nvSpPr>
          <p:cNvPr id="100" name="Freeform 99"/>
          <p:cNvSpPr/>
          <p:nvPr/>
        </p:nvSpPr>
        <p:spPr>
          <a:xfrm>
            <a:off x="997560" y="4114681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2/9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0" y="4114681"/>
            <a:ext cx="9975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s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unny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578960" y="3809761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997560" y="3809761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0" y="3809761"/>
            <a:ext cx="9975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r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ainy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1578960" y="3505201"/>
            <a:ext cx="4996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997560" y="3505201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0" y="3505201"/>
            <a:ext cx="9975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vercast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1578960" y="3200280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997560" y="320028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0" y="3200280"/>
            <a:ext cx="9975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s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unny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0" y="2590800"/>
            <a:ext cx="2078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112" name="Straight Connector 111"/>
          <p:cNvSpPr/>
          <p:nvPr/>
        </p:nvSpPr>
        <p:spPr>
          <a:xfrm>
            <a:off x="0" y="5105401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3" name="Straight Connector 112"/>
          <p:cNvSpPr/>
          <p:nvPr/>
        </p:nvSpPr>
        <p:spPr>
          <a:xfrm>
            <a:off x="0" y="3200280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4" name="Straight Connector 113"/>
          <p:cNvSpPr/>
          <p:nvPr/>
        </p:nvSpPr>
        <p:spPr>
          <a:xfrm>
            <a:off x="0" y="2590800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5" name="Straight Connector 114"/>
          <p:cNvSpPr/>
          <p:nvPr/>
        </p:nvSpPr>
        <p:spPr>
          <a:xfrm>
            <a:off x="0" y="2895361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0" y="3809761"/>
            <a:ext cx="0" cy="3049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7" name="Straight Connector 116"/>
          <p:cNvSpPr/>
          <p:nvPr/>
        </p:nvSpPr>
        <p:spPr>
          <a:xfrm>
            <a:off x="0" y="2590801"/>
            <a:ext cx="0" cy="121896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8" name="Straight Connector 117"/>
          <p:cNvSpPr/>
          <p:nvPr/>
        </p:nvSpPr>
        <p:spPr>
          <a:xfrm>
            <a:off x="0" y="4114681"/>
            <a:ext cx="0" cy="9907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9" name="Straight Connector 118"/>
          <p:cNvSpPr/>
          <p:nvPr/>
        </p:nvSpPr>
        <p:spPr>
          <a:xfrm>
            <a:off x="9144000" y="3809761"/>
            <a:ext cx="0" cy="3049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0" name="Straight Connector 119"/>
          <p:cNvSpPr/>
          <p:nvPr/>
        </p:nvSpPr>
        <p:spPr>
          <a:xfrm>
            <a:off x="9144000" y="2590800"/>
            <a:ext cx="0" cy="121896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1" name="Straight Connector 120"/>
          <p:cNvSpPr/>
          <p:nvPr/>
        </p:nvSpPr>
        <p:spPr>
          <a:xfrm>
            <a:off x="9144000" y="4114681"/>
            <a:ext cx="0" cy="9907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2" name="Straight Connector 121"/>
          <p:cNvSpPr/>
          <p:nvPr/>
        </p:nvSpPr>
        <p:spPr>
          <a:xfrm>
            <a:off x="0" y="4114681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3" name="Straight Connector 122"/>
          <p:cNvSpPr/>
          <p:nvPr/>
        </p:nvSpPr>
        <p:spPr>
          <a:xfrm>
            <a:off x="2078639" y="2590800"/>
            <a:ext cx="0" cy="251460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4" name="Straight Connector 123"/>
          <p:cNvSpPr/>
          <p:nvPr/>
        </p:nvSpPr>
        <p:spPr>
          <a:xfrm>
            <a:off x="3990239" y="2590800"/>
            <a:ext cx="0" cy="251460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5" name="Straight Connector 124"/>
          <p:cNvSpPr/>
          <p:nvPr/>
        </p:nvSpPr>
        <p:spPr>
          <a:xfrm>
            <a:off x="7980840" y="2590800"/>
            <a:ext cx="0" cy="251460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6" name="Straight Connector 125"/>
          <p:cNvSpPr/>
          <p:nvPr/>
        </p:nvSpPr>
        <p:spPr>
          <a:xfrm>
            <a:off x="6067439" y="2895361"/>
            <a:ext cx="0" cy="221004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0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230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b="1" dirty="0" smtClean="0"/>
              <a:t>Weather Forecast Problem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26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139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A new day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524000" y="2514600"/>
            <a:ext cx="6183181" cy="609480"/>
            <a:chOff x="3186360" y="3634560"/>
            <a:chExt cx="4114800" cy="609480"/>
          </a:xfrm>
          <a:solidFill>
            <a:schemeClr val="bg2">
              <a:lumMod val="90000"/>
            </a:schemeClr>
          </a:solidFill>
        </p:grpSpPr>
        <p:sp>
          <p:nvSpPr>
            <p:cNvPr id="142" name="Freeform 141"/>
            <p:cNvSpPr/>
            <p:nvPr/>
          </p:nvSpPr>
          <p:spPr>
            <a:xfrm>
              <a:off x="6724800" y="3939480"/>
              <a:ext cx="5763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5985000" y="3939480"/>
              <a:ext cx="7397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996080" y="3939480"/>
              <a:ext cx="9889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173840" y="3939480"/>
              <a:ext cx="82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ool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3186360" y="3939480"/>
              <a:ext cx="9874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unny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724800" y="3634560"/>
              <a:ext cx="5763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5985000" y="3634560"/>
              <a:ext cx="7397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996080" y="3634560"/>
              <a:ext cx="9889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4173840" y="3634560"/>
              <a:ext cx="82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3186360" y="3634560"/>
              <a:ext cx="9874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52" name="Straight Connector 151"/>
            <p:cNvSpPr/>
            <p:nvPr/>
          </p:nvSpPr>
          <p:spPr>
            <a:xfrm>
              <a:off x="3186360" y="4244040"/>
              <a:ext cx="41148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3" name="Straight Connector 152"/>
            <p:cNvSpPr/>
            <p:nvPr/>
          </p:nvSpPr>
          <p:spPr>
            <a:xfrm>
              <a:off x="3186360" y="3634560"/>
              <a:ext cx="0" cy="60948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4" name="Straight Connector 153"/>
            <p:cNvSpPr/>
            <p:nvPr/>
          </p:nvSpPr>
          <p:spPr>
            <a:xfrm>
              <a:off x="7301160" y="3634560"/>
              <a:ext cx="0" cy="60948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5" name="Straight Connector 154"/>
            <p:cNvSpPr/>
            <p:nvPr/>
          </p:nvSpPr>
          <p:spPr>
            <a:xfrm>
              <a:off x="3186360" y="3939480"/>
              <a:ext cx="41148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6" name="Straight Connector 155"/>
            <p:cNvSpPr/>
            <p:nvPr/>
          </p:nvSpPr>
          <p:spPr>
            <a:xfrm>
              <a:off x="3186360" y="3634560"/>
              <a:ext cx="41148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57" name="Freeform 156"/>
          <p:cNvSpPr/>
          <p:nvPr/>
        </p:nvSpPr>
        <p:spPr>
          <a:xfrm>
            <a:off x="1779659" y="3443362"/>
            <a:ext cx="5687941" cy="34146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likelihood of </a:t>
            </a:r>
            <a:r>
              <a:rPr lang="en-US" sz="1400" i="1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2/9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3/9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3/9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 3/9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9/14 = 0.0053</a:t>
            </a: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400" dirty="0" smtClean="0"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likelihood of </a:t>
            </a:r>
            <a:r>
              <a:rPr lang="en-US" sz="1400" b="0" i="1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=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3/5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1/5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4/5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3/5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5/14 = 0.0206</a:t>
            </a: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400" b="0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4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Normalization</a:t>
            </a:r>
            <a:endParaRPr lang="en-US" sz="1400" b="1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400" b="0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Probability of </a:t>
            </a:r>
            <a:r>
              <a:rPr lang="en-US" sz="1400" b="0" i="1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0.0053 / (0.0053 + 0.0206) =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20.5%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400" b="0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Probability of </a:t>
            </a:r>
            <a:r>
              <a:rPr lang="en-US" sz="1400" i="1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0.0206 / (0.0053 + 0.0206) =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79.5%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966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935480"/>
                <a:ext cx="8658225" cy="492252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Bayes’ Rule</a:t>
                </a:r>
              </a:p>
              <a:p>
                <a:pPr lvl="1"/>
                <a:r>
                  <a:rPr lang="en-US" b="1" dirty="0" smtClean="0"/>
                  <a:t>H</a:t>
                </a:r>
                <a:r>
                  <a:rPr lang="en-US" dirty="0" smtClean="0"/>
                  <a:t>: Hypothesis</a:t>
                </a:r>
              </a:p>
              <a:p>
                <a:pPr lvl="1"/>
                <a:r>
                  <a:rPr lang="en-US" b="1" dirty="0" smtClean="0"/>
                  <a:t>E</a:t>
                </a:r>
                <a:r>
                  <a:rPr lang="en-US" dirty="0" smtClean="0"/>
                  <a:t>: Evidence</a:t>
                </a:r>
              </a:p>
              <a:p>
                <a:pPr lvl="1"/>
                <a:r>
                  <a:rPr lang="en-US" b="1" dirty="0" smtClean="0"/>
                  <a:t>P[H]</a:t>
                </a:r>
                <a:r>
                  <a:rPr lang="en-US" dirty="0" smtClean="0"/>
                  <a:t>: Prior Probability</a:t>
                </a:r>
              </a:p>
              <a:p>
                <a:pPr lvl="1"/>
                <a:r>
                  <a:rPr lang="en-US" b="1" dirty="0" smtClean="0"/>
                  <a:t>P[E</a:t>
                </a:r>
                <a:r>
                  <a:rPr lang="en-US" b="1" dirty="0"/>
                  <a:t>/</a:t>
                </a:r>
                <a:r>
                  <a:rPr lang="en-US" b="1" dirty="0" smtClean="0"/>
                  <a:t>H]</a:t>
                </a:r>
                <a:r>
                  <a:rPr lang="en-US" dirty="0" smtClean="0"/>
                  <a:t>: Class Likelihood</a:t>
                </a:r>
              </a:p>
              <a:p>
                <a:pPr lvl="1"/>
                <a:r>
                  <a:rPr lang="en-US" b="1" dirty="0" smtClean="0"/>
                  <a:t>P[E]</a:t>
                </a:r>
                <a:r>
                  <a:rPr lang="en-US" dirty="0" smtClean="0"/>
                  <a:t>: Evidence</a:t>
                </a:r>
                <a:endParaRPr lang="en-US" b="1" dirty="0" smtClean="0"/>
              </a:p>
              <a:p>
                <a:pPr lvl="1"/>
                <a:r>
                  <a:rPr lang="en-US" b="1" dirty="0" smtClean="0"/>
                  <a:t>P[H/E]</a:t>
                </a:r>
                <a:r>
                  <a:rPr lang="en-US" dirty="0" smtClean="0"/>
                  <a:t>: Posterior Probability</a:t>
                </a:r>
              </a:p>
              <a:p>
                <a:pPr lvl="1"/>
                <a:endParaRPr lang="en-US" dirty="0" smtClean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i="1" dirty="0"/>
                        <m:t>H</m:t>
                      </m:r>
                      <m:r>
                        <m:rPr>
                          <m:nor/>
                        </m:rPr>
                        <a:rPr lang="en-US" dirty="0"/>
                        <m:t>/</m:t>
                      </m:r>
                      <m:r>
                        <m:rPr>
                          <m:nor/>
                        </m:rPr>
                        <a:rPr lang="en-US" i="1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935480"/>
                <a:ext cx="8658225" cy="4922520"/>
              </a:xfrm>
              <a:blipFill rotWithShape="1">
                <a:blip r:embed="rId2"/>
                <a:stretch>
                  <a:fillRect l="-845" t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2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935480"/>
                <a:ext cx="8658225" cy="4922520"/>
              </a:xfrm>
            </p:spPr>
            <p:txBody>
              <a:bodyPr>
                <a:normAutofit/>
              </a:bodyPr>
              <a:lstStyle/>
              <a:p>
                <a:pPr lvl="1">
                  <a:buClr>
                    <a:srgbClr val="0F6FC6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i="1" dirty="0" smtClean="0">
                        <a:solidFill>
                          <a:prstClr val="black"/>
                        </a:solidFill>
                      </a:rPr>
                      <m:t>yes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i="1" dirty="0" smtClean="0">
                        <a:solidFill>
                          <a:prstClr val="black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</a:rPr>
                      <m:t>]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yes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yes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endParaRPr lang="en-US" sz="3200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prstClr val="black"/>
                        </a:solidFill>
                      </a:rPr>
                      <m:t>yes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prstClr val="black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]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yes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yes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yes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yes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yes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1">
                  <a:buClr>
                    <a:srgbClr val="0F6FC6"/>
                  </a:buClr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1">
                  <a:buClr>
                    <a:srgbClr val="0F6FC6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prstClr val="black"/>
                        </a:solidFill>
                      </a:rPr>
                      <m:t>yes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prstClr val="black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]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 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3/9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 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3/9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3/9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9/14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endParaRPr lang="en-US" sz="3200" dirty="0">
                  <a:solidFill>
                    <a:prstClr val="black"/>
                  </a:solidFill>
                </a:endParaRPr>
              </a:p>
              <a:p>
                <a:pPr lvl="1"/>
                <a:endParaRPr lang="en-US" sz="32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935480"/>
                <a:ext cx="8658225" cy="49225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0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935480"/>
                <a:ext cx="8658225" cy="4922520"/>
              </a:xfrm>
            </p:spPr>
            <p:txBody>
              <a:bodyPr>
                <a:normAutofit/>
              </a:bodyPr>
              <a:lstStyle/>
              <a:p>
                <a:pPr lvl="1">
                  <a:buClr>
                    <a:srgbClr val="0F6FC6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b="0" i="1" dirty="0" smtClean="0">
                        <a:solidFill>
                          <a:prstClr val="black"/>
                        </a:solidFill>
                      </a:rPr>
                      <m:t>no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i="1" dirty="0" smtClean="0">
                        <a:solidFill>
                          <a:prstClr val="black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</a:rPr>
                      <m:t>]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endParaRPr lang="en-US" sz="3200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b="0" i="1" dirty="0" smtClean="0">
                        <a:solidFill>
                          <a:prstClr val="black"/>
                        </a:solidFill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prstClr val="black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]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 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1">
                  <a:buClr>
                    <a:srgbClr val="0F6FC6"/>
                  </a:buClr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1">
                  <a:buClr>
                    <a:srgbClr val="0F6FC6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b="0" i="1" dirty="0" smtClean="0">
                        <a:solidFill>
                          <a:prstClr val="black"/>
                        </a:solidFill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prstClr val="black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]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3/5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 ∗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 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4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3/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/14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endParaRPr lang="en-US" sz="3200" dirty="0">
                  <a:solidFill>
                    <a:prstClr val="black"/>
                  </a:solidFill>
                </a:endParaRPr>
              </a:p>
              <a:p>
                <a:pPr lvl="1"/>
                <a:endParaRPr lang="en-US" sz="32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935480"/>
                <a:ext cx="8658225" cy="49225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922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Naïve Bayes</a:t>
            </a:r>
          </a:p>
          <a:p>
            <a:pPr lvl="1"/>
            <a:r>
              <a:rPr lang="en-US" b="1" dirty="0"/>
              <a:t>Bayes’ </a:t>
            </a:r>
            <a:r>
              <a:rPr lang="en-US" b="1" dirty="0" smtClean="0"/>
              <a:t>Rule</a:t>
            </a:r>
          </a:p>
          <a:p>
            <a:pPr lvl="1"/>
            <a:r>
              <a:rPr lang="en-US" dirty="0" smtClean="0"/>
              <a:t>Na</a:t>
            </a:r>
            <a:r>
              <a:rPr lang="en-US" b="1" dirty="0"/>
              <a:t>ï</a:t>
            </a:r>
            <a:r>
              <a:rPr lang="en-US" dirty="0" smtClean="0"/>
              <a:t>vely </a:t>
            </a:r>
            <a:r>
              <a:rPr lang="en-US" b="1" dirty="0" smtClean="0"/>
              <a:t>assumes independence</a:t>
            </a:r>
            <a:r>
              <a:rPr lang="en-US" dirty="0" smtClean="0"/>
              <a:t> among attributes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Issues</a:t>
            </a:r>
            <a:endParaRPr lang="en-US" b="1" dirty="0" smtClean="0"/>
          </a:p>
          <a:p>
            <a:pPr lvl="1"/>
            <a:r>
              <a:rPr lang="en-US" dirty="0" smtClean="0"/>
              <a:t>P[E</a:t>
            </a:r>
            <a:r>
              <a:rPr lang="en-US" baseline="-25000" dirty="0" smtClean="0"/>
              <a:t>i</a:t>
            </a:r>
            <a:r>
              <a:rPr lang="en-US" dirty="0" smtClean="0"/>
              <a:t>/H] always &gt;0? (e.g. P[outlook=overcast/no]=?)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Solutions</a:t>
            </a:r>
          </a:p>
          <a:p>
            <a:pPr lvl="1"/>
            <a:r>
              <a:rPr lang="en-US" b="1" dirty="0" smtClean="0"/>
              <a:t>Laplace Estimator</a:t>
            </a:r>
          </a:p>
          <a:p>
            <a:pPr lvl="2"/>
            <a:r>
              <a:rPr lang="en-US" sz="2200" dirty="0" smtClean="0"/>
              <a:t>P[outlook=sunny/no] = 3/5 = 0.6</a:t>
            </a:r>
          </a:p>
          <a:p>
            <a:pPr lvl="2"/>
            <a:r>
              <a:rPr lang="en-US" sz="2200" dirty="0" smtClean="0"/>
              <a:t>P[outlook=overcast/no] = 0/5 = 0</a:t>
            </a:r>
          </a:p>
          <a:p>
            <a:pPr lvl="2"/>
            <a:r>
              <a:rPr lang="en-US" sz="2200" dirty="0" smtClean="0"/>
              <a:t>P[outlook=rainy/no] = 2/5 = 0.4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74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14341</TotalTime>
  <Words>514</Words>
  <Application>Microsoft Office PowerPoint</Application>
  <PresentationFormat>On-screen Show (4:3)</PresentationFormat>
  <Paragraphs>177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Cs 429:DATA MINING  Lecture 8 </vt:lpstr>
      <vt:lpstr>Algorithms</vt:lpstr>
      <vt:lpstr>Statistical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423</cp:revision>
  <dcterms:created xsi:type="dcterms:W3CDTF">2017-06-15T02:53:23Z</dcterms:created>
  <dcterms:modified xsi:type="dcterms:W3CDTF">2017-07-01T20:48:39Z</dcterms:modified>
</cp:coreProperties>
</file>