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9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4</a:t>
            </a:r>
            <a:r>
              <a:rPr lang="en-US" sz="2000" baseline="300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/>
          </a:bodyPr>
          <a:lstStyle/>
          <a:p>
            <a:r>
              <a:rPr lang="en-US" b="1" dirty="0"/>
              <a:t>Missing </a:t>
            </a:r>
            <a:r>
              <a:rPr lang="en-US" b="1" dirty="0" smtClean="0"/>
              <a:t>Values</a:t>
            </a:r>
          </a:p>
          <a:p>
            <a:pPr lvl="1"/>
            <a:r>
              <a:rPr lang="en-US" b="1" dirty="0" smtClean="0"/>
              <a:t>Testing Data</a:t>
            </a:r>
          </a:p>
          <a:p>
            <a:pPr lvl="2"/>
            <a:r>
              <a:rPr lang="en-US" sz="2200" dirty="0"/>
              <a:t>Exclude from Probability calculations</a:t>
            </a:r>
            <a:endParaRPr lang="en-US" sz="2200" b="1" dirty="0"/>
          </a:p>
          <a:p>
            <a:pPr lvl="1"/>
            <a:endParaRPr lang="en-US" sz="23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24000" y="3276720"/>
            <a:ext cx="6183181" cy="609480"/>
            <a:chOff x="3186360" y="3634560"/>
            <a:chExt cx="4114800" cy="609480"/>
          </a:xfrm>
          <a:solidFill>
            <a:schemeClr val="bg2">
              <a:lumMod val="90000"/>
            </a:schemeClr>
          </a:solidFill>
        </p:grpSpPr>
        <p:sp>
          <p:nvSpPr>
            <p:cNvPr id="7" name="Freeform 6"/>
            <p:cNvSpPr/>
            <p:nvPr/>
          </p:nvSpPr>
          <p:spPr>
            <a:xfrm>
              <a:off x="6724800" y="3939480"/>
              <a:ext cx="5763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985000" y="3939480"/>
              <a:ext cx="7397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996080" y="3939480"/>
              <a:ext cx="9889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173840" y="3939480"/>
              <a:ext cx="82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ool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186360" y="3939480"/>
              <a:ext cx="9874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 smtClean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724800" y="3634560"/>
              <a:ext cx="5763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985000" y="3634560"/>
              <a:ext cx="7397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996080" y="3634560"/>
              <a:ext cx="988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73840" y="3634560"/>
              <a:ext cx="82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86360" y="3634560"/>
              <a:ext cx="9874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3186360" y="4244040"/>
              <a:ext cx="41148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3186360" y="3634560"/>
              <a:ext cx="0" cy="60948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7301160" y="3634560"/>
              <a:ext cx="0" cy="60948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3186360" y="3939480"/>
              <a:ext cx="41148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3186360" y="3634560"/>
              <a:ext cx="41148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2" name="Freeform 21"/>
          <p:cNvSpPr/>
          <p:nvPr/>
        </p:nvSpPr>
        <p:spPr>
          <a:xfrm>
            <a:off x="1905000" y="4114800"/>
            <a:ext cx="5383141" cy="2743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likelihood of </a:t>
            </a:r>
            <a:r>
              <a:rPr lang="en-US" sz="1400" i="1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3/9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 3/9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9/14 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0.0238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likelihood of </a:t>
            </a:r>
            <a:r>
              <a:rPr lang="en-US" sz="1400" b="0" i="1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= 1/5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4/5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5/14 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0.0343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Normalization</a:t>
            </a:r>
            <a:endParaRPr lang="en-US" sz="1400" b="1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Probability of </a:t>
            </a:r>
            <a:r>
              <a:rPr lang="en-US" sz="1400" b="0" i="1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0.0238 / (0.0238 + 0.0343)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41%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Probability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of </a:t>
            </a:r>
            <a:r>
              <a:rPr lang="en-US" sz="1400" i="1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0.0343 /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(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0.0238 + 0.0343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)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9%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3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/>
          </a:bodyPr>
          <a:lstStyle/>
          <a:p>
            <a:r>
              <a:rPr lang="en-US" b="1" dirty="0"/>
              <a:t>Missing Values</a:t>
            </a:r>
          </a:p>
          <a:p>
            <a:pPr lvl="1"/>
            <a:r>
              <a:rPr lang="en-US" b="1" dirty="0" smtClean="0"/>
              <a:t>Training Data</a:t>
            </a:r>
          </a:p>
          <a:p>
            <a:pPr lvl="2"/>
            <a:r>
              <a:rPr lang="en-US" sz="2200" dirty="0" smtClean="0"/>
              <a:t>Exclude from frequency and fraction counts</a:t>
            </a:r>
          </a:p>
        </p:txBody>
      </p:sp>
    </p:spTree>
    <p:extLst>
      <p:ext uri="{BB962C8B-B14F-4D97-AF65-F5344CB8AC3E}">
        <p14:creationId xmlns:p14="http://schemas.microsoft.com/office/powerpoint/2010/main" val="2954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Numeric Attributes</a:t>
            </a:r>
          </a:p>
          <a:p>
            <a:pPr lvl="1"/>
            <a:r>
              <a:rPr lang="en-US" dirty="0" smtClean="0"/>
              <a:t>Assumption: </a:t>
            </a:r>
            <a:r>
              <a:rPr lang="en-US" b="1" dirty="0" smtClean="0"/>
              <a:t>Normal</a:t>
            </a:r>
            <a:r>
              <a:rPr lang="en-US" dirty="0" smtClean="0"/>
              <a:t> or </a:t>
            </a:r>
            <a:r>
              <a:rPr lang="en-US" b="1" dirty="0" smtClean="0"/>
              <a:t>Gaussian</a:t>
            </a:r>
            <a:r>
              <a:rPr lang="en-US" dirty="0" smtClean="0"/>
              <a:t> probability distribution</a:t>
            </a:r>
          </a:p>
          <a:p>
            <a:pPr lvl="1"/>
            <a:r>
              <a:rPr lang="en-US" b="1" dirty="0"/>
              <a:t>Weather Forecast Problem </a:t>
            </a:r>
            <a:r>
              <a:rPr lang="en-US" b="1" dirty="0" smtClean="0"/>
              <a:t>2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710503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Normal</a:t>
            </a:r>
            <a:r>
              <a:rPr lang="en-US" sz="2800" dirty="0" smtClean="0"/>
              <a:t> or </a:t>
            </a:r>
            <a:r>
              <a:rPr lang="en-US" sz="2800" b="1" dirty="0" smtClean="0"/>
              <a:t>Gaussian</a:t>
            </a:r>
            <a:r>
              <a:rPr lang="en-US" sz="2800" dirty="0" smtClean="0"/>
              <a:t> probability distribution</a:t>
            </a:r>
          </a:p>
          <a:p>
            <a:pPr lvl="1"/>
            <a:r>
              <a:rPr lang="en-US" sz="2600" b="1" dirty="0" smtClean="0"/>
              <a:t>Mean</a:t>
            </a:r>
          </a:p>
          <a:p>
            <a:pPr lvl="2"/>
            <a:endParaRPr lang="en-US" sz="2200" b="1" dirty="0" smtClean="0"/>
          </a:p>
          <a:p>
            <a:pPr lvl="2"/>
            <a:endParaRPr lang="en-US" sz="2200" b="1" dirty="0" smtClean="0"/>
          </a:p>
          <a:p>
            <a:pPr lvl="1"/>
            <a:r>
              <a:rPr lang="en-US" sz="2600" b="1" dirty="0" smtClean="0"/>
              <a:t>Standard Deviation</a:t>
            </a:r>
          </a:p>
          <a:p>
            <a:pPr lvl="2"/>
            <a:endParaRPr lang="en-US" sz="2200" b="1" dirty="0" smtClean="0"/>
          </a:p>
          <a:p>
            <a:pPr lvl="2"/>
            <a:endParaRPr lang="en-US" sz="2200" b="1" dirty="0" smtClean="0"/>
          </a:p>
          <a:p>
            <a:pPr lvl="2"/>
            <a:endParaRPr lang="en-US" sz="2200" b="1" dirty="0" smtClean="0"/>
          </a:p>
          <a:p>
            <a:pPr lvl="1"/>
            <a:r>
              <a:rPr lang="en-US" sz="2600" b="1" dirty="0" smtClean="0"/>
              <a:t>Probability </a:t>
            </a:r>
            <a:r>
              <a:rPr lang="en-US" sz="2600" b="1" dirty="0" smtClean="0"/>
              <a:t>Density </a:t>
            </a:r>
            <a:r>
              <a:rPr lang="en-US" sz="2600" b="1" dirty="0" smtClean="0"/>
              <a:t>Function</a:t>
            </a:r>
            <a:endParaRPr lang="en-US" sz="2600" b="1" dirty="0" smtClean="0"/>
          </a:p>
          <a:p>
            <a:pPr lvl="2"/>
            <a:endParaRPr lang="en-US" sz="2200" b="1" dirty="0"/>
          </a:p>
          <a:p>
            <a:pPr lvl="2"/>
            <a:endParaRPr lang="en-US" sz="2200" b="1" dirty="0" smtClean="0"/>
          </a:p>
          <a:p>
            <a:pPr lvl="3"/>
            <a:endParaRPr lang="en-US" sz="2400" dirty="0" smtClean="0"/>
          </a:p>
          <a:p>
            <a:pPr lvl="3"/>
            <a:r>
              <a:rPr lang="en-US" sz="2400" dirty="0" smtClean="0"/>
              <a:t>Probability of an attribute having exact value = 0</a:t>
            </a:r>
          </a:p>
          <a:p>
            <a:pPr lvl="3"/>
            <a:r>
              <a:rPr lang="en-US" sz="2400" dirty="0"/>
              <a:t>Probability </a:t>
            </a:r>
            <a:r>
              <a:rPr lang="en-US" sz="2400" dirty="0" smtClean="0"/>
              <a:t>that an attribute </a:t>
            </a:r>
            <a:r>
              <a:rPr lang="en-US" sz="2400" dirty="0"/>
              <a:t>having </a:t>
            </a:r>
            <a:r>
              <a:rPr lang="en-US" sz="2400" dirty="0" smtClean="0"/>
              <a:t>a value lying within a certain range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2612098" cy="100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14742"/>
            <a:ext cx="1524000" cy="9491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954731"/>
            <a:ext cx="2438400" cy="8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Another </a:t>
            </a:r>
            <a:r>
              <a:rPr lang="en-US" b="1" dirty="0"/>
              <a:t>new day</a:t>
            </a:r>
            <a:r>
              <a:rPr lang="en-US" dirty="0"/>
              <a:t>:</a:t>
            </a:r>
          </a:p>
          <a:p>
            <a:endParaRPr lang="en-US" sz="2200" b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1438656" y="2484719"/>
            <a:ext cx="6181344" cy="612648"/>
            <a:chOff x="3276720" y="1676519"/>
            <a:chExt cx="4643280" cy="715681"/>
          </a:xfrm>
          <a:solidFill>
            <a:schemeClr val="bg2">
              <a:lumMod val="90000"/>
            </a:schemeClr>
          </a:solidFill>
        </p:grpSpPr>
        <p:sp>
          <p:nvSpPr>
            <p:cNvPr id="10" name="Freeform 9"/>
            <p:cNvSpPr/>
            <p:nvPr/>
          </p:nvSpPr>
          <p:spPr>
            <a:xfrm>
              <a:off x="7269480" y="2057400"/>
              <a:ext cx="650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33920" y="2057400"/>
              <a:ext cx="8355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20440" y="2057400"/>
              <a:ext cx="11134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90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91640" y="2057400"/>
              <a:ext cx="928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66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76720" y="2057400"/>
              <a:ext cx="11149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</a:t>
              </a: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unny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269480" y="1676519"/>
              <a:ext cx="65052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433920" y="1676519"/>
              <a:ext cx="835559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20440" y="1676519"/>
              <a:ext cx="111348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391640" y="1676519"/>
              <a:ext cx="92880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276720" y="1676519"/>
              <a:ext cx="1114920" cy="380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3276720" y="2392200"/>
              <a:ext cx="46432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3276720" y="1676519"/>
              <a:ext cx="0" cy="71568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920000" y="1676519"/>
              <a:ext cx="0" cy="71568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3276720" y="2057400"/>
              <a:ext cx="46432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276720" y="1676519"/>
              <a:ext cx="46432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28" y="3136900"/>
            <a:ext cx="5676900" cy="7493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31" y="3962400"/>
            <a:ext cx="3257369" cy="3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reeform 32"/>
          <p:cNvSpPr/>
          <p:nvPr/>
        </p:nvSpPr>
        <p:spPr>
          <a:xfrm>
            <a:off x="1447800" y="4343750"/>
            <a:ext cx="6248400" cy="251425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likelihood of </a:t>
            </a:r>
            <a:r>
              <a:rPr lang="en-US" sz="1400" i="1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2/9 x </a:t>
            </a: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0.0340 </a:t>
            </a:r>
            <a:r>
              <a:rPr lang="en-US" sz="1400" dirty="0"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0.0221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3/9 </a:t>
            </a:r>
            <a:r>
              <a:rPr lang="en-US" sz="1400" dirty="0"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9/14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0.000036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likelihood of </a:t>
            </a:r>
            <a:r>
              <a:rPr lang="en-US" sz="1400" b="0" i="1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= 3/5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0.0221 </a:t>
            </a:r>
            <a:r>
              <a:rPr lang="en-US" sz="1400" dirty="0"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0.0381 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Symbol" pitchFamily="18"/>
                <a:ea typeface="Gothic" pitchFamily="2"/>
                <a:cs typeface="Lucidasans" pitchFamily="2"/>
              </a:rPr>
              <a:t>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3/5 x 5/14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0.000108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Normalization</a:t>
            </a:r>
            <a:endParaRPr lang="en-US" sz="1400" b="1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marR="0" lvl="0" indent="0" algn="l" rtl="0" hangingPunct="0">
              <a:lnSpc>
                <a:spcPct val="100000"/>
              </a:lnSpc>
              <a:spcBef>
                <a:spcPts val="873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1400" b="0" i="0" u="none" strike="noStrike" baseline="0" dirty="0" smtClean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Probability of </a:t>
            </a:r>
            <a:r>
              <a:rPr lang="en-US" sz="1400" b="0" i="1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0.000036 / (0.000036 + 0. 000108) = 25%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  <a:p>
            <a:pPr marL="457200" lvl="0" hangingPunct="0">
              <a:spcBef>
                <a:spcPts val="873"/>
              </a:spcBef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400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Probability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of </a:t>
            </a:r>
            <a:r>
              <a:rPr lang="en-US" sz="1400" i="1" dirty="0" smtClean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  <a:r>
              <a:rPr lang="en-US" sz="1400" b="0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 </a:t>
            </a:r>
            <a:r>
              <a:rPr lang="en-US" sz="1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= </a:t>
            </a:r>
            <a:r>
              <a:rPr lang="en-US" sz="1400" dirty="0"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rPr>
              <a:t>0.000108 / (0.000036 + 0. 000108) = 75%</a:t>
            </a:r>
            <a:endParaRPr lang="en-US" sz="1400" b="0" i="0" u="none" strike="noStrike" baseline="0" dirty="0">
              <a:ln>
                <a:noFill/>
              </a:ln>
              <a:solidFill>
                <a:schemeClr val="tx2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26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Statistical Modeling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>
            <a:normAutofit/>
          </a:bodyPr>
          <a:lstStyle/>
          <a:p>
            <a:r>
              <a:rPr lang="en-US" b="1" dirty="0"/>
              <a:t>Normal</a:t>
            </a:r>
            <a:r>
              <a:rPr lang="en-US" dirty="0"/>
              <a:t> or </a:t>
            </a:r>
            <a:r>
              <a:rPr lang="en-US" b="1" dirty="0"/>
              <a:t>Gaussian</a:t>
            </a:r>
            <a:r>
              <a:rPr lang="en-US" dirty="0"/>
              <a:t> probability distribution</a:t>
            </a:r>
            <a:endParaRPr lang="en-US" dirty="0" smtClean="0"/>
          </a:p>
          <a:p>
            <a:pPr lvl="1"/>
            <a:r>
              <a:rPr lang="en-US" dirty="0" smtClean="0"/>
              <a:t>Probability values close to those of Categorical attributes</a:t>
            </a:r>
          </a:p>
          <a:p>
            <a:pPr lvl="1"/>
            <a:r>
              <a:rPr lang="en-US" dirty="0" smtClean="0"/>
              <a:t>Makes it easier to apply Naïve Bayes on Numerical </a:t>
            </a:r>
            <a:r>
              <a:rPr lang="en-US" dirty="0"/>
              <a:t>attributes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Missing Values</a:t>
            </a:r>
            <a:endParaRPr lang="en-US" b="1" dirty="0"/>
          </a:p>
          <a:p>
            <a:pPr lvl="2"/>
            <a:r>
              <a:rPr lang="en-US" sz="2200" b="1" dirty="0" smtClean="0"/>
              <a:t>Testing </a:t>
            </a:r>
            <a:r>
              <a:rPr lang="en-US" sz="2200" b="1" dirty="0"/>
              <a:t>Data</a:t>
            </a:r>
            <a:endParaRPr lang="en-US" sz="2200" dirty="0"/>
          </a:p>
          <a:p>
            <a:pPr lvl="3"/>
            <a:r>
              <a:rPr lang="en-US" dirty="0"/>
              <a:t>Exclude from </a:t>
            </a:r>
            <a:r>
              <a:rPr lang="en-US" dirty="0" smtClean="0"/>
              <a:t>Probability calculations</a:t>
            </a:r>
            <a:endParaRPr lang="en-US" dirty="0"/>
          </a:p>
          <a:p>
            <a:pPr lvl="2"/>
            <a:r>
              <a:rPr lang="en-US" sz="2200" b="1" dirty="0" smtClean="0"/>
              <a:t>Training </a:t>
            </a:r>
            <a:r>
              <a:rPr lang="en-US" sz="2200" b="1" dirty="0"/>
              <a:t>Data</a:t>
            </a:r>
            <a:endParaRPr lang="en-US" sz="2200" dirty="0" smtClean="0"/>
          </a:p>
          <a:p>
            <a:pPr lvl="3"/>
            <a:r>
              <a:rPr lang="en-US" dirty="0" smtClean="0"/>
              <a:t>Exclude </a:t>
            </a:r>
            <a:r>
              <a:rPr lang="en-US" dirty="0"/>
              <a:t>from </a:t>
            </a:r>
            <a:r>
              <a:rPr lang="en-US" dirty="0" smtClean="0"/>
              <a:t>Mean and Standard Deviation calculations</a:t>
            </a:r>
          </a:p>
        </p:txBody>
      </p:sp>
    </p:spTree>
    <p:extLst>
      <p:ext uri="{BB962C8B-B14F-4D97-AF65-F5344CB8AC3E}">
        <p14:creationId xmlns:p14="http://schemas.microsoft.com/office/powerpoint/2010/main" val="19471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11126</TotalTime>
  <Words>271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Cs 429:DATA MINING  Lecture 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427</cp:revision>
  <dcterms:created xsi:type="dcterms:W3CDTF">2017-06-15T02:53:23Z</dcterms:created>
  <dcterms:modified xsi:type="dcterms:W3CDTF">2017-07-04T12:42:43Z</dcterms:modified>
</cp:coreProperties>
</file>