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quickStyle9.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gif" ContentType="image/gif"/>
  <Override PartName="/ppt/diagrams/colors7.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768" r:id="rId2"/>
    <p:sldId id="260" r:id="rId3"/>
    <p:sldId id="284" r:id="rId4"/>
    <p:sldId id="302" r:id="rId5"/>
    <p:sldId id="756" r:id="rId6"/>
    <p:sldId id="758" r:id="rId7"/>
    <p:sldId id="759" r:id="rId8"/>
    <p:sldId id="760" r:id="rId9"/>
    <p:sldId id="761" r:id="rId10"/>
    <p:sldId id="762" r:id="rId11"/>
    <p:sldId id="763" r:id="rId12"/>
    <p:sldId id="757" r:id="rId13"/>
    <p:sldId id="764" r:id="rId14"/>
    <p:sldId id="765" r:id="rId15"/>
    <p:sldId id="766" r:id="rId16"/>
    <p:sldId id="303" r:id="rId17"/>
    <p:sldId id="767" r:id="rId18"/>
    <p:sldId id="769" r:id="rId19"/>
    <p:sldId id="7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88" autoAdjust="0"/>
    <p:restoredTop sz="94624" autoAdjust="0"/>
  </p:normalViewPr>
  <p:slideViewPr>
    <p:cSldViewPr snapToGrid="0">
      <p:cViewPr>
        <p:scale>
          <a:sx n="76" d="100"/>
          <a:sy n="76" d="100"/>
        </p:scale>
        <p:origin x="-480" y="-30"/>
      </p:cViewPr>
      <p:guideLst>
        <p:guide orient="horz" pos="2160"/>
        <p:guide pos="3840"/>
      </p:guideLst>
    </p:cSldViewPr>
  </p:slideViewPr>
  <p:outlineViewPr>
    <p:cViewPr>
      <p:scale>
        <a:sx n="33" d="100"/>
        <a:sy n="33" d="100"/>
      </p:scale>
      <p:origin x="0" y="474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35E1C-8BA1-4387-A978-1F915F9DB1B5}"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6B895B1F-3DD6-4830-84A5-1CF4129142A7}">
      <dgm:prSet custT="1"/>
      <dgm:spPr/>
      <dgm:t>
        <a:bodyPr/>
        <a:lstStyle/>
        <a:p>
          <a:pPr algn="ctr" rtl="0"/>
          <a:r>
            <a:rPr lang="en-US" sz="4800" b="1" dirty="0" smtClean="0">
              <a:solidFill>
                <a:schemeClr val="tx1"/>
              </a:solidFill>
              <a:latin typeface="Times New Roman" pitchFamily="18" charset="0"/>
              <a:cs typeface="Times New Roman" pitchFamily="18" charset="0"/>
            </a:rPr>
            <a:t>Family life in 21</a:t>
          </a:r>
          <a:r>
            <a:rPr lang="en-US" sz="4800" b="1" baseline="30000" dirty="0" smtClean="0">
              <a:solidFill>
                <a:schemeClr val="tx1"/>
              </a:solidFill>
              <a:latin typeface="Times New Roman" pitchFamily="18" charset="0"/>
              <a:cs typeface="Times New Roman" pitchFamily="18" charset="0"/>
            </a:rPr>
            <a:t>st</a:t>
          </a:r>
          <a:r>
            <a:rPr lang="en-US" sz="4800" b="1" dirty="0" smtClean="0">
              <a:solidFill>
                <a:schemeClr val="tx1"/>
              </a:solidFill>
              <a:latin typeface="Times New Roman" pitchFamily="18" charset="0"/>
              <a:cs typeface="Times New Roman" pitchFamily="18" charset="0"/>
            </a:rPr>
            <a:t> century: Challenges and prospects </a:t>
          </a:r>
          <a:endParaRPr lang="en-US" sz="4800" dirty="0">
            <a:solidFill>
              <a:schemeClr val="tx1"/>
            </a:solidFill>
            <a:latin typeface="Times New Roman" pitchFamily="18" charset="0"/>
            <a:cs typeface="Times New Roman" pitchFamily="18" charset="0"/>
          </a:endParaRPr>
        </a:p>
      </dgm:t>
    </dgm:pt>
    <dgm:pt modelId="{754DC60B-ECD0-487B-B3A1-105A80BA06B9}" type="parTrans" cxnId="{2CD43F3D-E9F7-487D-B54D-671ADE027959}">
      <dgm:prSet/>
      <dgm:spPr/>
      <dgm:t>
        <a:bodyPr/>
        <a:lstStyle/>
        <a:p>
          <a:endParaRPr lang="en-US"/>
        </a:p>
      </dgm:t>
    </dgm:pt>
    <dgm:pt modelId="{E3A8BE82-DB98-4F0E-AE35-DE45DFE23D45}" type="sibTrans" cxnId="{2CD43F3D-E9F7-487D-B54D-671ADE027959}">
      <dgm:prSet/>
      <dgm:spPr/>
      <dgm:t>
        <a:bodyPr/>
        <a:lstStyle/>
        <a:p>
          <a:endParaRPr lang="en-US"/>
        </a:p>
      </dgm:t>
    </dgm:pt>
    <dgm:pt modelId="{04C409C9-F05E-43F5-81AC-8859DE43F3C0}" type="pres">
      <dgm:prSet presAssocID="{F3935E1C-8BA1-4387-A978-1F915F9DB1B5}" presName="linear" presStyleCnt="0">
        <dgm:presLayoutVars>
          <dgm:animLvl val="lvl"/>
          <dgm:resizeHandles val="exact"/>
        </dgm:presLayoutVars>
      </dgm:prSet>
      <dgm:spPr/>
      <dgm:t>
        <a:bodyPr/>
        <a:lstStyle/>
        <a:p>
          <a:endParaRPr lang="en-US"/>
        </a:p>
      </dgm:t>
    </dgm:pt>
    <dgm:pt modelId="{365F1AEE-EF38-4199-AA60-93C750111669}" type="pres">
      <dgm:prSet presAssocID="{6B895B1F-3DD6-4830-84A5-1CF4129142A7}" presName="parentText" presStyleLbl="node1" presStyleIdx="0" presStyleCnt="1">
        <dgm:presLayoutVars>
          <dgm:chMax val="0"/>
          <dgm:bulletEnabled val="1"/>
        </dgm:presLayoutVars>
      </dgm:prSet>
      <dgm:spPr/>
      <dgm:t>
        <a:bodyPr/>
        <a:lstStyle/>
        <a:p>
          <a:endParaRPr lang="en-US"/>
        </a:p>
      </dgm:t>
    </dgm:pt>
  </dgm:ptLst>
  <dgm:cxnLst>
    <dgm:cxn modelId="{7F273477-3309-4C51-B04C-F06B8B5CDF8B}" type="presOf" srcId="{F3935E1C-8BA1-4387-A978-1F915F9DB1B5}" destId="{04C409C9-F05E-43F5-81AC-8859DE43F3C0}" srcOrd="0" destOrd="0" presId="urn:microsoft.com/office/officeart/2005/8/layout/vList2"/>
    <dgm:cxn modelId="{66313ADE-B32B-40E1-8266-8525EE5F6C2B}" type="presOf" srcId="{6B895B1F-3DD6-4830-84A5-1CF4129142A7}" destId="{365F1AEE-EF38-4199-AA60-93C750111669}" srcOrd="0" destOrd="0" presId="urn:microsoft.com/office/officeart/2005/8/layout/vList2"/>
    <dgm:cxn modelId="{2CD43F3D-E9F7-487D-B54D-671ADE027959}" srcId="{F3935E1C-8BA1-4387-A978-1F915F9DB1B5}" destId="{6B895B1F-3DD6-4830-84A5-1CF4129142A7}" srcOrd="0" destOrd="0" parTransId="{754DC60B-ECD0-487B-B3A1-105A80BA06B9}" sibTransId="{E3A8BE82-DB98-4F0E-AE35-DE45DFE23D45}"/>
    <dgm:cxn modelId="{23352F04-936E-4C61-9198-010C29063110}" type="presParOf" srcId="{04C409C9-F05E-43F5-81AC-8859DE43F3C0}" destId="{365F1AEE-EF38-4199-AA60-93C750111669}"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E19B8575-0ED2-4694-9079-5977787BD3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DCB4C93-316D-4EDE-BEA6-550DB8187145}">
      <dgm:prSet phldrT="[Text]" custT="1"/>
      <dgm:spPr/>
      <dgm:t>
        <a:bodyPr/>
        <a:lstStyle/>
        <a:p>
          <a:pPr algn="ctr"/>
          <a:r>
            <a:rPr lang="en-US" sz="2800" b="1" dirty="0" smtClean="0">
              <a:solidFill>
                <a:schemeClr val="tx1"/>
              </a:solidFill>
              <a:latin typeface="Times New Roman" pitchFamily="18" charset="0"/>
              <a:cs typeface="Times New Roman" pitchFamily="18" charset="0"/>
            </a:rPr>
            <a:t>Islamic Family System vs. Contemporary Family System</a:t>
          </a:r>
          <a:endParaRPr lang="en-US" sz="2800" dirty="0">
            <a:solidFill>
              <a:schemeClr val="tx1"/>
            </a:solidFill>
            <a:latin typeface="Times New Roman" pitchFamily="18" charset="0"/>
            <a:cs typeface="Times New Roman" pitchFamily="18" charset="0"/>
          </a:endParaRPr>
        </a:p>
      </dgm:t>
    </dgm:pt>
    <dgm:pt modelId="{0FF25C26-BAF2-4E13-89D0-D7FD6950CF8A}" type="parTrans" cxnId="{6F1B2DDC-88AD-421E-A0F0-D7AAAD029DE7}">
      <dgm:prSet/>
      <dgm:spPr/>
      <dgm:t>
        <a:bodyPr/>
        <a:lstStyle/>
        <a:p>
          <a:endParaRPr lang="en-US"/>
        </a:p>
      </dgm:t>
    </dgm:pt>
    <dgm:pt modelId="{DA1E09E0-7FC6-4255-BB1A-9B12752CF738}" type="sibTrans" cxnId="{6F1B2DDC-88AD-421E-A0F0-D7AAAD029DE7}">
      <dgm:prSet/>
      <dgm:spPr/>
      <dgm:t>
        <a:bodyPr/>
        <a:lstStyle/>
        <a:p>
          <a:endParaRPr lang="en-US"/>
        </a:p>
      </dgm:t>
    </dgm:pt>
    <dgm:pt modelId="{02327CB2-1BF0-49C3-8DAA-314FF3F70F78}">
      <dgm:prSet phldrT="[Text]"/>
      <dgm:spPr/>
      <dgm:t>
        <a:bodyPr/>
        <a:lstStyle/>
        <a:p>
          <a:endParaRPr lang="en-US" dirty="0"/>
        </a:p>
      </dgm:t>
    </dgm:pt>
    <dgm:pt modelId="{CC1E52E5-7907-424F-89E7-7AD3EDA9B5FE}" type="parTrans" cxnId="{E882AFCC-4C5F-40BB-8E3F-ECAC3044DA65}">
      <dgm:prSet/>
      <dgm:spPr/>
      <dgm:t>
        <a:bodyPr/>
        <a:lstStyle/>
        <a:p>
          <a:endParaRPr lang="en-US"/>
        </a:p>
      </dgm:t>
    </dgm:pt>
    <dgm:pt modelId="{B9ACDBC9-DA3D-4B5B-AB9E-1C08AA0F898B}" type="sibTrans" cxnId="{E882AFCC-4C5F-40BB-8E3F-ECAC3044DA65}">
      <dgm:prSet/>
      <dgm:spPr/>
      <dgm:t>
        <a:bodyPr/>
        <a:lstStyle/>
        <a:p>
          <a:endParaRPr lang="en-US"/>
        </a:p>
      </dgm:t>
    </dgm:pt>
    <dgm:pt modelId="{A7093027-EDE6-4A38-A613-BB1E4990E37C}" type="pres">
      <dgm:prSet presAssocID="{E19B8575-0ED2-4694-9079-5977787BD3D2}" presName="linear" presStyleCnt="0">
        <dgm:presLayoutVars>
          <dgm:animLvl val="lvl"/>
          <dgm:resizeHandles val="exact"/>
        </dgm:presLayoutVars>
      </dgm:prSet>
      <dgm:spPr/>
      <dgm:t>
        <a:bodyPr/>
        <a:lstStyle/>
        <a:p>
          <a:endParaRPr lang="en-US"/>
        </a:p>
      </dgm:t>
    </dgm:pt>
    <dgm:pt modelId="{566394DE-E5AB-4651-B565-840244E345A8}" type="pres">
      <dgm:prSet presAssocID="{BDCB4C93-316D-4EDE-BEA6-550DB8187145}" presName="parentText" presStyleLbl="node1" presStyleIdx="0" presStyleCnt="1" custScaleY="257289">
        <dgm:presLayoutVars>
          <dgm:chMax val="0"/>
          <dgm:bulletEnabled val="1"/>
        </dgm:presLayoutVars>
      </dgm:prSet>
      <dgm:spPr/>
      <dgm:t>
        <a:bodyPr/>
        <a:lstStyle/>
        <a:p>
          <a:endParaRPr lang="en-US"/>
        </a:p>
      </dgm:t>
    </dgm:pt>
    <dgm:pt modelId="{AEE0FB14-44AF-4A75-B40E-B58CEB8F1071}" type="pres">
      <dgm:prSet presAssocID="{BDCB4C93-316D-4EDE-BEA6-550DB8187145}" presName="childText" presStyleLbl="revTx" presStyleIdx="0" presStyleCnt="1" custFlipVert="1" custScaleY="95967">
        <dgm:presLayoutVars>
          <dgm:bulletEnabled val="1"/>
        </dgm:presLayoutVars>
      </dgm:prSet>
      <dgm:spPr/>
      <dgm:t>
        <a:bodyPr/>
        <a:lstStyle/>
        <a:p>
          <a:endParaRPr lang="en-US"/>
        </a:p>
      </dgm:t>
    </dgm:pt>
  </dgm:ptLst>
  <dgm:cxnLst>
    <dgm:cxn modelId="{32B97754-8B86-4618-AD14-27547BFFACF5}" type="presOf" srcId="{02327CB2-1BF0-49C3-8DAA-314FF3F70F78}" destId="{AEE0FB14-44AF-4A75-B40E-B58CEB8F1071}" srcOrd="0" destOrd="0" presId="urn:microsoft.com/office/officeart/2005/8/layout/vList2"/>
    <dgm:cxn modelId="{E882AFCC-4C5F-40BB-8E3F-ECAC3044DA65}" srcId="{BDCB4C93-316D-4EDE-BEA6-550DB8187145}" destId="{02327CB2-1BF0-49C3-8DAA-314FF3F70F78}" srcOrd="0" destOrd="0" parTransId="{CC1E52E5-7907-424F-89E7-7AD3EDA9B5FE}" sibTransId="{B9ACDBC9-DA3D-4B5B-AB9E-1C08AA0F898B}"/>
    <dgm:cxn modelId="{02252E8F-AC27-4792-9155-4A0760B05067}" type="presOf" srcId="{BDCB4C93-316D-4EDE-BEA6-550DB8187145}" destId="{566394DE-E5AB-4651-B565-840244E345A8}" srcOrd="0" destOrd="0" presId="urn:microsoft.com/office/officeart/2005/8/layout/vList2"/>
    <dgm:cxn modelId="{089F332A-E04D-4245-A9C1-514DDB2D7C19}" type="presOf" srcId="{E19B8575-0ED2-4694-9079-5977787BD3D2}" destId="{A7093027-EDE6-4A38-A613-BB1E4990E37C}" srcOrd="0" destOrd="0" presId="urn:microsoft.com/office/officeart/2005/8/layout/vList2"/>
    <dgm:cxn modelId="{6F1B2DDC-88AD-421E-A0F0-D7AAAD029DE7}" srcId="{E19B8575-0ED2-4694-9079-5977787BD3D2}" destId="{BDCB4C93-316D-4EDE-BEA6-550DB8187145}" srcOrd="0" destOrd="0" parTransId="{0FF25C26-BAF2-4E13-89D0-D7FD6950CF8A}" sibTransId="{DA1E09E0-7FC6-4255-BB1A-9B12752CF738}"/>
    <dgm:cxn modelId="{EDE5C1C0-EAE9-4949-8A17-C2854B3666D9}" type="presParOf" srcId="{A7093027-EDE6-4A38-A613-BB1E4990E37C}" destId="{566394DE-E5AB-4651-B565-840244E345A8}" srcOrd="0" destOrd="0" presId="urn:microsoft.com/office/officeart/2005/8/layout/vList2"/>
    <dgm:cxn modelId="{44EA51C4-9288-4F9B-972E-119A0B58976D}" type="presParOf" srcId="{A7093027-EDE6-4A38-A613-BB1E4990E37C}" destId="{AEE0FB14-44AF-4A75-B40E-B58CEB8F1071}" srcOrd="1"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F6A8059B-91B0-4197-B446-4E3705BEED4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6CC661A5-5EDD-40F9-90A4-1843DC1C1E8C}">
      <dgm:prSet/>
      <dgm:spPr/>
      <dgm:t>
        <a:bodyPr/>
        <a:lstStyle/>
        <a:p>
          <a:pPr rtl="0"/>
          <a:r>
            <a:rPr lang="en-US" dirty="0" smtClean="0">
              <a:solidFill>
                <a:schemeClr val="tx1"/>
              </a:solidFill>
              <a:latin typeface="Times New Roman" pitchFamily="18" charset="0"/>
              <a:cs typeface="Times New Roman" pitchFamily="18" charset="0"/>
            </a:rPr>
            <a:t>To know about the basic principles of family that are mentioned in the Quran.</a:t>
          </a:r>
          <a:endParaRPr lang="en-US" dirty="0">
            <a:solidFill>
              <a:schemeClr val="tx1"/>
            </a:solidFill>
            <a:latin typeface="Times New Roman" pitchFamily="18" charset="0"/>
            <a:cs typeface="Times New Roman" pitchFamily="18" charset="0"/>
          </a:endParaRPr>
        </a:p>
      </dgm:t>
    </dgm:pt>
    <dgm:pt modelId="{38FA5F1F-A194-4563-84A2-8A2D1669D609}" type="parTrans" cxnId="{3B9608FA-38DA-4259-9022-B1B1D6B95F6F}">
      <dgm:prSet/>
      <dgm:spPr/>
      <dgm:t>
        <a:bodyPr/>
        <a:lstStyle/>
        <a:p>
          <a:endParaRPr lang="en-US"/>
        </a:p>
      </dgm:t>
    </dgm:pt>
    <dgm:pt modelId="{DFDCC467-C9B6-4ADD-BE46-E57D53C76CFF}" type="sibTrans" cxnId="{3B9608FA-38DA-4259-9022-B1B1D6B95F6F}">
      <dgm:prSet/>
      <dgm:spPr/>
      <dgm:t>
        <a:bodyPr/>
        <a:lstStyle/>
        <a:p>
          <a:endParaRPr lang="en-US"/>
        </a:p>
      </dgm:t>
    </dgm:pt>
    <dgm:pt modelId="{F0F6AA95-2FE3-4767-A922-0976B17EB6F0}">
      <dgm:prSet/>
      <dgm:spPr/>
      <dgm:t>
        <a:bodyPr/>
        <a:lstStyle/>
        <a:p>
          <a:pPr rtl="0"/>
          <a:r>
            <a:rPr lang="en-US" dirty="0" smtClean="0">
              <a:solidFill>
                <a:schemeClr val="tx1"/>
              </a:solidFill>
              <a:latin typeface="Times New Roman" pitchFamily="18" charset="0"/>
              <a:cs typeface="Times New Roman" pitchFamily="18" charset="0"/>
            </a:rPr>
            <a:t>To understand the Islamic model for family.</a:t>
          </a:r>
          <a:endParaRPr lang="en-US" dirty="0">
            <a:solidFill>
              <a:schemeClr val="tx1"/>
            </a:solidFill>
            <a:latin typeface="Times New Roman" pitchFamily="18" charset="0"/>
            <a:cs typeface="Times New Roman" pitchFamily="18" charset="0"/>
          </a:endParaRPr>
        </a:p>
      </dgm:t>
    </dgm:pt>
    <dgm:pt modelId="{4B6B6BAF-DD92-499D-8BA7-31829AB17DF5}" type="parTrans" cxnId="{4571D9E5-1D93-47BB-878F-A6C858AFB4FF}">
      <dgm:prSet/>
      <dgm:spPr/>
      <dgm:t>
        <a:bodyPr/>
        <a:lstStyle/>
        <a:p>
          <a:endParaRPr lang="en-US"/>
        </a:p>
      </dgm:t>
    </dgm:pt>
    <dgm:pt modelId="{80D5908D-A45E-4A30-BB72-68A694B85B5A}" type="sibTrans" cxnId="{4571D9E5-1D93-47BB-878F-A6C858AFB4FF}">
      <dgm:prSet/>
      <dgm:spPr/>
      <dgm:t>
        <a:bodyPr/>
        <a:lstStyle/>
        <a:p>
          <a:endParaRPr lang="en-US"/>
        </a:p>
      </dgm:t>
    </dgm:pt>
    <dgm:pt modelId="{D6570C1B-AC51-4624-9489-0DA5DE4B69E0}">
      <dgm:prSet/>
      <dgm:spPr/>
      <dgm:t>
        <a:bodyPr/>
        <a:lstStyle/>
        <a:p>
          <a:pPr rtl="0"/>
          <a:r>
            <a:rPr lang="en-US" dirty="0" smtClean="0">
              <a:solidFill>
                <a:schemeClr val="tx1"/>
              </a:solidFill>
              <a:latin typeface="Times New Roman" pitchFamily="18" charset="0"/>
              <a:cs typeface="Times New Roman" pitchFamily="18" charset="0"/>
            </a:rPr>
            <a:t>To know about the comparison of Islamic family system with western family system.</a:t>
          </a:r>
          <a:endParaRPr lang="en-US" dirty="0">
            <a:solidFill>
              <a:schemeClr val="tx1"/>
            </a:solidFill>
            <a:latin typeface="Times New Roman" pitchFamily="18" charset="0"/>
            <a:cs typeface="Times New Roman" pitchFamily="18" charset="0"/>
          </a:endParaRPr>
        </a:p>
      </dgm:t>
    </dgm:pt>
    <dgm:pt modelId="{F87307B1-5E37-44F5-845A-C448922BC503}" type="parTrans" cxnId="{8623B490-D14A-4033-8EAD-E52639BBF9EC}">
      <dgm:prSet/>
      <dgm:spPr/>
      <dgm:t>
        <a:bodyPr/>
        <a:lstStyle/>
        <a:p>
          <a:endParaRPr lang="en-US"/>
        </a:p>
      </dgm:t>
    </dgm:pt>
    <dgm:pt modelId="{4A614ACE-FC48-404B-BF70-849A618F1A60}" type="sibTrans" cxnId="{8623B490-D14A-4033-8EAD-E52639BBF9EC}">
      <dgm:prSet/>
      <dgm:spPr/>
      <dgm:t>
        <a:bodyPr/>
        <a:lstStyle/>
        <a:p>
          <a:endParaRPr lang="en-US"/>
        </a:p>
      </dgm:t>
    </dgm:pt>
    <dgm:pt modelId="{BA3AE5A9-CBC5-49C6-933B-6356FC7A4395}" type="pres">
      <dgm:prSet presAssocID="{F6A8059B-91B0-4197-B446-4E3705BEED44}" presName="linear" presStyleCnt="0">
        <dgm:presLayoutVars>
          <dgm:animLvl val="lvl"/>
          <dgm:resizeHandles val="exact"/>
        </dgm:presLayoutVars>
      </dgm:prSet>
      <dgm:spPr/>
      <dgm:t>
        <a:bodyPr/>
        <a:lstStyle/>
        <a:p>
          <a:endParaRPr lang="en-US"/>
        </a:p>
      </dgm:t>
    </dgm:pt>
    <dgm:pt modelId="{02B537E7-3522-4D39-AA27-EBDCDE4A67CE}" type="pres">
      <dgm:prSet presAssocID="{6CC661A5-5EDD-40F9-90A4-1843DC1C1E8C}" presName="parentText" presStyleLbl="node1" presStyleIdx="0" presStyleCnt="3">
        <dgm:presLayoutVars>
          <dgm:chMax val="0"/>
          <dgm:bulletEnabled val="1"/>
        </dgm:presLayoutVars>
      </dgm:prSet>
      <dgm:spPr/>
      <dgm:t>
        <a:bodyPr/>
        <a:lstStyle/>
        <a:p>
          <a:endParaRPr lang="en-US"/>
        </a:p>
      </dgm:t>
    </dgm:pt>
    <dgm:pt modelId="{6A9FC3C7-48BE-4EA2-A0A4-D880C7D33936}" type="pres">
      <dgm:prSet presAssocID="{DFDCC467-C9B6-4ADD-BE46-E57D53C76CFF}" presName="spacer" presStyleCnt="0"/>
      <dgm:spPr/>
    </dgm:pt>
    <dgm:pt modelId="{4F98502A-2267-4A37-8C62-D6492F4DD6BD}" type="pres">
      <dgm:prSet presAssocID="{F0F6AA95-2FE3-4767-A922-0976B17EB6F0}" presName="parentText" presStyleLbl="node1" presStyleIdx="1" presStyleCnt="3">
        <dgm:presLayoutVars>
          <dgm:chMax val="0"/>
          <dgm:bulletEnabled val="1"/>
        </dgm:presLayoutVars>
      </dgm:prSet>
      <dgm:spPr/>
      <dgm:t>
        <a:bodyPr/>
        <a:lstStyle/>
        <a:p>
          <a:endParaRPr lang="en-US"/>
        </a:p>
      </dgm:t>
    </dgm:pt>
    <dgm:pt modelId="{7B95E0C0-EA6D-4E57-A755-B323F30BF80C}" type="pres">
      <dgm:prSet presAssocID="{80D5908D-A45E-4A30-BB72-68A694B85B5A}" presName="spacer" presStyleCnt="0"/>
      <dgm:spPr/>
    </dgm:pt>
    <dgm:pt modelId="{30A62C7B-4942-4F98-B101-8710234193F1}" type="pres">
      <dgm:prSet presAssocID="{D6570C1B-AC51-4624-9489-0DA5DE4B69E0}" presName="parentText" presStyleLbl="node1" presStyleIdx="2" presStyleCnt="3" custLinFactNeighborX="-1403">
        <dgm:presLayoutVars>
          <dgm:chMax val="0"/>
          <dgm:bulletEnabled val="1"/>
        </dgm:presLayoutVars>
      </dgm:prSet>
      <dgm:spPr/>
      <dgm:t>
        <a:bodyPr/>
        <a:lstStyle/>
        <a:p>
          <a:endParaRPr lang="en-US"/>
        </a:p>
      </dgm:t>
    </dgm:pt>
  </dgm:ptLst>
  <dgm:cxnLst>
    <dgm:cxn modelId="{4571D9E5-1D93-47BB-878F-A6C858AFB4FF}" srcId="{F6A8059B-91B0-4197-B446-4E3705BEED44}" destId="{F0F6AA95-2FE3-4767-A922-0976B17EB6F0}" srcOrd="1" destOrd="0" parTransId="{4B6B6BAF-DD92-499D-8BA7-31829AB17DF5}" sibTransId="{80D5908D-A45E-4A30-BB72-68A694B85B5A}"/>
    <dgm:cxn modelId="{32631872-C6B9-4EE2-BB7B-4D7200293A9A}" type="presOf" srcId="{F0F6AA95-2FE3-4767-A922-0976B17EB6F0}" destId="{4F98502A-2267-4A37-8C62-D6492F4DD6BD}" srcOrd="0" destOrd="0" presId="urn:microsoft.com/office/officeart/2005/8/layout/vList2"/>
    <dgm:cxn modelId="{427D6812-BC0B-4AC8-9414-9ECD5A67CF37}" type="presOf" srcId="{F6A8059B-91B0-4197-B446-4E3705BEED44}" destId="{BA3AE5A9-CBC5-49C6-933B-6356FC7A4395}" srcOrd="0" destOrd="0" presId="urn:microsoft.com/office/officeart/2005/8/layout/vList2"/>
    <dgm:cxn modelId="{8623B490-D14A-4033-8EAD-E52639BBF9EC}" srcId="{F6A8059B-91B0-4197-B446-4E3705BEED44}" destId="{D6570C1B-AC51-4624-9489-0DA5DE4B69E0}" srcOrd="2" destOrd="0" parTransId="{F87307B1-5E37-44F5-845A-C448922BC503}" sibTransId="{4A614ACE-FC48-404B-BF70-849A618F1A60}"/>
    <dgm:cxn modelId="{3B9608FA-38DA-4259-9022-B1B1D6B95F6F}" srcId="{F6A8059B-91B0-4197-B446-4E3705BEED44}" destId="{6CC661A5-5EDD-40F9-90A4-1843DC1C1E8C}" srcOrd="0" destOrd="0" parTransId="{38FA5F1F-A194-4563-84A2-8A2D1669D609}" sibTransId="{DFDCC467-C9B6-4ADD-BE46-E57D53C76CFF}"/>
    <dgm:cxn modelId="{AEA8AA3E-1E13-4484-A9B5-A54CA54EAE43}" type="presOf" srcId="{D6570C1B-AC51-4624-9489-0DA5DE4B69E0}" destId="{30A62C7B-4942-4F98-B101-8710234193F1}" srcOrd="0" destOrd="0" presId="urn:microsoft.com/office/officeart/2005/8/layout/vList2"/>
    <dgm:cxn modelId="{AD70A67C-FF85-4DE4-878C-A7ACB9ACAD6C}" type="presOf" srcId="{6CC661A5-5EDD-40F9-90A4-1843DC1C1E8C}" destId="{02B537E7-3522-4D39-AA27-EBDCDE4A67CE}" srcOrd="0" destOrd="0" presId="urn:microsoft.com/office/officeart/2005/8/layout/vList2"/>
    <dgm:cxn modelId="{CA60DF2F-5371-4CDC-8215-2FB44907BD6E}" type="presParOf" srcId="{BA3AE5A9-CBC5-49C6-933B-6356FC7A4395}" destId="{02B537E7-3522-4D39-AA27-EBDCDE4A67CE}" srcOrd="0" destOrd="0" presId="urn:microsoft.com/office/officeart/2005/8/layout/vList2"/>
    <dgm:cxn modelId="{091AE6EB-0945-4F0F-80B2-5431010A48C5}" type="presParOf" srcId="{BA3AE5A9-CBC5-49C6-933B-6356FC7A4395}" destId="{6A9FC3C7-48BE-4EA2-A0A4-D880C7D33936}" srcOrd="1" destOrd="0" presId="urn:microsoft.com/office/officeart/2005/8/layout/vList2"/>
    <dgm:cxn modelId="{9189EEA0-459F-4362-87AB-ADEBC434CF23}" type="presParOf" srcId="{BA3AE5A9-CBC5-49C6-933B-6356FC7A4395}" destId="{4F98502A-2267-4A37-8C62-D6492F4DD6BD}" srcOrd="2" destOrd="0" presId="urn:microsoft.com/office/officeart/2005/8/layout/vList2"/>
    <dgm:cxn modelId="{2D51084C-8C6E-47A3-A46D-A14422161365}" type="presParOf" srcId="{BA3AE5A9-CBC5-49C6-933B-6356FC7A4395}" destId="{7B95E0C0-EA6D-4E57-A755-B323F30BF80C}" srcOrd="3" destOrd="0" presId="urn:microsoft.com/office/officeart/2005/8/layout/vList2"/>
    <dgm:cxn modelId="{817FA96C-2461-402A-A0B6-76FA1B3ECB5A}" type="presParOf" srcId="{BA3AE5A9-CBC5-49C6-933B-6356FC7A4395}" destId="{30A62C7B-4942-4F98-B101-8710234193F1}" srcOrd="4"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F84D846F-5BBC-48EB-B014-339679E2D6C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DDC82D54-59CD-48B8-AD88-905E24BBBA36}">
      <dgm:prSet custT="1"/>
      <dgm:spPr/>
      <dgm:t>
        <a:bodyPr/>
        <a:lstStyle/>
        <a:p>
          <a:pPr algn="ctr" rtl="0"/>
          <a:r>
            <a:rPr lang="en-US" sz="2800" b="1" dirty="0" smtClean="0">
              <a:solidFill>
                <a:schemeClr val="tx1"/>
              </a:solidFill>
              <a:latin typeface="Times New Roman" pitchFamily="18" charset="0"/>
              <a:cs typeface="Times New Roman" pitchFamily="18" charset="0"/>
            </a:rPr>
            <a:t>The family in Islam: Basic principle in the Qur’an  </a:t>
          </a:r>
          <a:endParaRPr lang="en-US" sz="2800" b="1" dirty="0">
            <a:solidFill>
              <a:schemeClr val="tx1"/>
            </a:solidFill>
            <a:latin typeface="Times New Roman" pitchFamily="18" charset="0"/>
            <a:cs typeface="Times New Roman" pitchFamily="18" charset="0"/>
          </a:endParaRPr>
        </a:p>
      </dgm:t>
    </dgm:pt>
    <dgm:pt modelId="{A027E535-4C59-4FBD-BAA4-67EEA5A53C20}" type="parTrans" cxnId="{11639E92-E814-4241-87D4-791EF9D901B8}">
      <dgm:prSet/>
      <dgm:spPr/>
      <dgm:t>
        <a:bodyPr/>
        <a:lstStyle/>
        <a:p>
          <a:endParaRPr lang="en-US"/>
        </a:p>
      </dgm:t>
    </dgm:pt>
    <dgm:pt modelId="{71470F6E-C80D-43F6-B13F-CEE631E891AA}" type="sibTrans" cxnId="{11639E92-E814-4241-87D4-791EF9D901B8}">
      <dgm:prSet/>
      <dgm:spPr/>
      <dgm:t>
        <a:bodyPr/>
        <a:lstStyle/>
        <a:p>
          <a:endParaRPr lang="en-US"/>
        </a:p>
      </dgm:t>
    </dgm:pt>
    <dgm:pt modelId="{DBD7516C-1F25-4CB8-86C8-2D2579675215}" type="pres">
      <dgm:prSet presAssocID="{F84D846F-5BBC-48EB-B014-339679E2D6C4}" presName="linear" presStyleCnt="0">
        <dgm:presLayoutVars>
          <dgm:animLvl val="lvl"/>
          <dgm:resizeHandles val="exact"/>
        </dgm:presLayoutVars>
      </dgm:prSet>
      <dgm:spPr/>
      <dgm:t>
        <a:bodyPr/>
        <a:lstStyle/>
        <a:p>
          <a:endParaRPr lang="en-US"/>
        </a:p>
      </dgm:t>
    </dgm:pt>
    <dgm:pt modelId="{938260F5-2BFB-49BA-B761-B6DAF0C49317}" type="pres">
      <dgm:prSet presAssocID="{DDC82D54-59CD-48B8-AD88-905E24BBBA36}" presName="parentText" presStyleLbl="node1" presStyleIdx="0" presStyleCnt="1">
        <dgm:presLayoutVars>
          <dgm:chMax val="0"/>
          <dgm:bulletEnabled val="1"/>
        </dgm:presLayoutVars>
      </dgm:prSet>
      <dgm:spPr/>
      <dgm:t>
        <a:bodyPr/>
        <a:lstStyle/>
        <a:p>
          <a:endParaRPr lang="en-US"/>
        </a:p>
      </dgm:t>
    </dgm:pt>
  </dgm:ptLst>
  <dgm:cxnLst>
    <dgm:cxn modelId="{5CB4E288-24CC-41BC-A01A-F90EBE237F11}" type="presOf" srcId="{F84D846F-5BBC-48EB-B014-339679E2D6C4}" destId="{DBD7516C-1F25-4CB8-86C8-2D2579675215}" srcOrd="0" destOrd="0" presId="urn:microsoft.com/office/officeart/2005/8/layout/vList2"/>
    <dgm:cxn modelId="{03C5313D-4C83-4DB5-BA0B-3710F07AE773}" type="presOf" srcId="{DDC82D54-59CD-48B8-AD88-905E24BBBA36}" destId="{938260F5-2BFB-49BA-B761-B6DAF0C49317}" srcOrd="0" destOrd="0" presId="urn:microsoft.com/office/officeart/2005/8/layout/vList2"/>
    <dgm:cxn modelId="{11639E92-E814-4241-87D4-791EF9D901B8}" srcId="{F84D846F-5BBC-48EB-B014-339679E2D6C4}" destId="{DDC82D54-59CD-48B8-AD88-905E24BBBA36}" srcOrd="0" destOrd="0" parTransId="{A027E535-4C59-4FBD-BAA4-67EEA5A53C20}" sibTransId="{71470F6E-C80D-43F6-B13F-CEE631E891AA}"/>
    <dgm:cxn modelId="{96D04A77-47B4-4245-AA9B-6FAD5F4F7A53}" type="presParOf" srcId="{DBD7516C-1F25-4CB8-86C8-2D2579675215}" destId="{938260F5-2BFB-49BA-B761-B6DAF0C49317}"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748F55FC-D1C7-4E9D-9425-2E4AF06302F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10EB7FBD-53C6-4194-B876-6D08E771F722}">
      <dgm:prSet/>
      <dgm:spPr/>
      <dgm:t>
        <a:bodyPr/>
        <a:lstStyle/>
        <a:p>
          <a:pPr algn="ctr" rtl="0"/>
          <a:r>
            <a:rPr lang="en-US" dirty="0" smtClean="0">
              <a:solidFill>
                <a:schemeClr val="tx1"/>
              </a:solidFill>
              <a:latin typeface="Times New Roman" pitchFamily="18" charset="0"/>
              <a:cs typeface="Times New Roman" pitchFamily="18" charset="0"/>
            </a:rPr>
            <a:t>Islamic Model for family life</a:t>
          </a:r>
          <a:r>
            <a:rPr lang="en-US" b="1" dirty="0" smtClean="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dgm:t>
    </dgm:pt>
    <dgm:pt modelId="{6B4EDE52-D3D0-4ED3-8389-756E5A9F839E}" type="parTrans" cxnId="{3B0ED945-E1CB-44EA-9405-5CC060F7AC5A}">
      <dgm:prSet/>
      <dgm:spPr/>
      <dgm:t>
        <a:bodyPr/>
        <a:lstStyle/>
        <a:p>
          <a:endParaRPr lang="en-US"/>
        </a:p>
      </dgm:t>
    </dgm:pt>
    <dgm:pt modelId="{37D54288-52C4-4CA7-9CEE-6023176117A2}" type="sibTrans" cxnId="{3B0ED945-E1CB-44EA-9405-5CC060F7AC5A}">
      <dgm:prSet/>
      <dgm:spPr/>
      <dgm:t>
        <a:bodyPr/>
        <a:lstStyle/>
        <a:p>
          <a:endParaRPr lang="en-US"/>
        </a:p>
      </dgm:t>
    </dgm:pt>
    <dgm:pt modelId="{E3FAEAC3-881D-4C45-8FB1-7B05E4680D27}" type="pres">
      <dgm:prSet presAssocID="{748F55FC-D1C7-4E9D-9425-2E4AF06302F9}" presName="linear" presStyleCnt="0">
        <dgm:presLayoutVars>
          <dgm:animLvl val="lvl"/>
          <dgm:resizeHandles val="exact"/>
        </dgm:presLayoutVars>
      </dgm:prSet>
      <dgm:spPr/>
      <dgm:t>
        <a:bodyPr/>
        <a:lstStyle/>
        <a:p>
          <a:endParaRPr lang="en-US"/>
        </a:p>
      </dgm:t>
    </dgm:pt>
    <dgm:pt modelId="{DA3E14A9-1E3E-4164-A0FB-797BD5F34459}" type="pres">
      <dgm:prSet presAssocID="{10EB7FBD-53C6-4194-B876-6D08E771F722}" presName="parentText" presStyleLbl="node1" presStyleIdx="0" presStyleCnt="1">
        <dgm:presLayoutVars>
          <dgm:chMax val="0"/>
          <dgm:bulletEnabled val="1"/>
        </dgm:presLayoutVars>
      </dgm:prSet>
      <dgm:spPr/>
      <dgm:t>
        <a:bodyPr/>
        <a:lstStyle/>
        <a:p>
          <a:endParaRPr lang="en-US"/>
        </a:p>
      </dgm:t>
    </dgm:pt>
  </dgm:ptLst>
  <dgm:cxnLst>
    <dgm:cxn modelId="{CBBEA11A-E1A8-48E3-A14F-DC8FF729499E}" type="presOf" srcId="{10EB7FBD-53C6-4194-B876-6D08E771F722}" destId="{DA3E14A9-1E3E-4164-A0FB-797BD5F34459}" srcOrd="0" destOrd="0" presId="urn:microsoft.com/office/officeart/2005/8/layout/vList2"/>
    <dgm:cxn modelId="{3B0ED945-E1CB-44EA-9405-5CC060F7AC5A}" srcId="{748F55FC-D1C7-4E9D-9425-2E4AF06302F9}" destId="{10EB7FBD-53C6-4194-B876-6D08E771F722}" srcOrd="0" destOrd="0" parTransId="{6B4EDE52-D3D0-4ED3-8389-756E5A9F839E}" sibTransId="{37D54288-52C4-4CA7-9CEE-6023176117A2}"/>
    <dgm:cxn modelId="{4F15395A-C124-4A13-B9E8-175ECDC7EA7E}" type="presOf" srcId="{748F55FC-D1C7-4E9D-9425-2E4AF06302F9}" destId="{E3FAEAC3-881D-4C45-8FB1-7B05E4680D27}" srcOrd="0" destOrd="0" presId="urn:microsoft.com/office/officeart/2005/8/layout/vList2"/>
    <dgm:cxn modelId="{2593BAE8-0962-46EF-BA76-6E534318226F}" type="presParOf" srcId="{E3FAEAC3-881D-4C45-8FB1-7B05E4680D27}" destId="{DA3E14A9-1E3E-4164-A0FB-797BD5F34459}"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308C7BE7-8DE6-42D0-A30E-833F4B1DCBD7}"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58877C0-7ABF-4CFD-9D5B-4D18A75A61CA}">
      <dgm:prSet custT="1"/>
      <dgm:spPr/>
      <dgm:t>
        <a:bodyPr/>
        <a:lstStyle/>
        <a:p>
          <a:pPr algn="ctr" rtl="0"/>
          <a:r>
            <a:rPr lang="en-US" sz="3600" dirty="0" smtClean="0">
              <a:solidFill>
                <a:schemeClr val="tx1"/>
              </a:solidFill>
              <a:latin typeface="Times New Roman" pitchFamily="18" charset="0"/>
              <a:cs typeface="Times New Roman" pitchFamily="18" charset="0"/>
            </a:rPr>
            <a:t>Islamic Model for family life</a:t>
          </a:r>
          <a:r>
            <a:rPr lang="en-US" sz="3600" b="1" dirty="0" smtClean="0">
              <a:solidFill>
                <a:schemeClr val="tx1"/>
              </a:solidFill>
              <a:latin typeface="Times New Roman" pitchFamily="18" charset="0"/>
              <a:cs typeface="Times New Roman" pitchFamily="18" charset="0"/>
            </a:rPr>
            <a:t> </a:t>
          </a:r>
          <a:endParaRPr lang="en-US" sz="3600" dirty="0">
            <a:solidFill>
              <a:schemeClr val="tx1"/>
            </a:solidFill>
            <a:latin typeface="Times New Roman" pitchFamily="18" charset="0"/>
            <a:cs typeface="Times New Roman" pitchFamily="18" charset="0"/>
          </a:endParaRPr>
        </a:p>
      </dgm:t>
    </dgm:pt>
    <dgm:pt modelId="{BFC5263E-E199-4B40-A442-EE337EFCCBB3}" type="parTrans" cxnId="{8A99650B-3A32-490A-A5FB-9188ADDAE9FB}">
      <dgm:prSet/>
      <dgm:spPr/>
      <dgm:t>
        <a:bodyPr/>
        <a:lstStyle/>
        <a:p>
          <a:endParaRPr lang="en-US"/>
        </a:p>
      </dgm:t>
    </dgm:pt>
    <dgm:pt modelId="{5DC59A57-1CBA-4BF6-8B1C-319C8C7F89AA}" type="sibTrans" cxnId="{8A99650B-3A32-490A-A5FB-9188ADDAE9FB}">
      <dgm:prSet/>
      <dgm:spPr/>
      <dgm:t>
        <a:bodyPr/>
        <a:lstStyle/>
        <a:p>
          <a:endParaRPr lang="en-US"/>
        </a:p>
      </dgm:t>
    </dgm:pt>
    <dgm:pt modelId="{0AB3EEFA-7483-4FF8-BE61-3A17E3C678D0}" type="pres">
      <dgm:prSet presAssocID="{308C7BE7-8DE6-42D0-A30E-833F4B1DCBD7}" presName="linear" presStyleCnt="0">
        <dgm:presLayoutVars>
          <dgm:animLvl val="lvl"/>
          <dgm:resizeHandles val="exact"/>
        </dgm:presLayoutVars>
      </dgm:prSet>
      <dgm:spPr/>
      <dgm:t>
        <a:bodyPr/>
        <a:lstStyle/>
        <a:p>
          <a:endParaRPr lang="en-US"/>
        </a:p>
      </dgm:t>
    </dgm:pt>
    <dgm:pt modelId="{B93F7E19-5FC0-4897-975F-F77B58D0C926}" type="pres">
      <dgm:prSet presAssocID="{658877C0-7ABF-4CFD-9D5B-4D18A75A61CA}" presName="parentText" presStyleLbl="node1" presStyleIdx="0" presStyleCnt="1" custScaleX="79730" custScaleY="166387">
        <dgm:presLayoutVars>
          <dgm:chMax val="0"/>
          <dgm:bulletEnabled val="1"/>
        </dgm:presLayoutVars>
      </dgm:prSet>
      <dgm:spPr/>
      <dgm:t>
        <a:bodyPr/>
        <a:lstStyle/>
        <a:p>
          <a:endParaRPr lang="en-US"/>
        </a:p>
      </dgm:t>
    </dgm:pt>
  </dgm:ptLst>
  <dgm:cxnLst>
    <dgm:cxn modelId="{1316D055-ABDB-4F2B-823C-119492E7673A}" type="presOf" srcId="{308C7BE7-8DE6-42D0-A30E-833F4B1DCBD7}" destId="{0AB3EEFA-7483-4FF8-BE61-3A17E3C678D0}" srcOrd="0" destOrd="0" presId="urn:microsoft.com/office/officeart/2005/8/layout/vList2"/>
    <dgm:cxn modelId="{E2F78397-F27F-4AB2-91DD-C10518813552}" type="presOf" srcId="{658877C0-7ABF-4CFD-9D5B-4D18A75A61CA}" destId="{B93F7E19-5FC0-4897-975F-F77B58D0C926}" srcOrd="0" destOrd="0" presId="urn:microsoft.com/office/officeart/2005/8/layout/vList2"/>
    <dgm:cxn modelId="{8A99650B-3A32-490A-A5FB-9188ADDAE9FB}" srcId="{308C7BE7-8DE6-42D0-A30E-833F4B1DCBD7}" destId="{658877C0-7ABF-4CFD-9D5B-4D18A75A61CA}" srcOrd="0" destOrd="0" parTransId="{BFC5263E-E199-4B40-A442-EE337EFCCBB3}" sibTransId="{5DC59A57-1CBA-4BF6-8B1C-319C8C7F89AA}"/>
    <dgm:cxn modelId="{55DC6CEF-0B64-459B-B109-BFF8E5FD3CD9}" type="presParOf" srcId="{0AB3EEFA-7483-4FF8-BE61-3A17E3C678D0}" destId="{B93F7E19-5FC0-4897-975F-F77B58D0C926}" srcOrd="0" destOrd="0" presId="urn:microsoft.com/office/officeart/2005/8/layout/vList2"/>
  </dgm:cxnLst>
  <dgm:bg>
    <a:noFill/>
  </dgm:bg>
  <dgm:whole/>
</dgm:dataModel>
</file>

<file path=ppt/diagrams/data7.xml><?xml version="1.0" encoding="utf-8"?>
<dgm:dataModel xmlns:dgm="http://schemas.openxmlformats.org/drawingml/2006/diagram" xmlns:a="http://schemas.openxmlformats.org/drawingml/2006/main">
  <dgm:ptLst>
    <dgm:pt modelId="{81E20401-9F4D-4A1D-81B8-98E20DC99AA7}"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00777DE4-BF55-478D-85C6-E0ABF8EC0B5C}">
      <dgm:prSet/>
      <dgm:spPr/>
      <dgm:t>
        <a:bodyPr/>
        <a:lstStyle/>
        <a:p>
          <a:pPr algn="ctr" rtl="0"/>
          <a:r>
            <a:rPr lang="en-US" dirty="0" smtClean="0">
              <a:solidFill>
                <a:schemeClr val="tx1"/>
              </a:solidFill>
              <a:latin typeface="Times New Roman" pitchFamily="18" charset="0"/>
              <a:cs typeface="Times New Roman" pitchFamily="18" charset="0"/>
            </a:rPr>
            <a:t>Comparison of Islamic family system with Western family system </a:t>
          </a:r>
          <a:r>
            <a:rPr lang="en-US" b="1" dirty="0" smtClean="0">
              <a:solidFill>
                <a:schemeClr val="tx1"/>
              </a:solidFill>
              <a:latin typeface="Times New Roman" pitchFamily="18" charset="0"/>
              <a:cs typeface="Times New Roman" pitchFamily="18" charset="0"/>
            </a:rPr>
            <a:t> </a:t>
          </a:r>
          <a:endParaRPr lang="en-US" b="1" dirty="0">
            <a:solidFill>
              <a:schemeClr val="tx1"/>
            </a:solidFill>
            <a:latin typeface="Times New Roman" pitchFamily="18" charset="0"/>
            <a:cs typeface="Times New Roman" pitchFamily="18" charset="0"/>
          </a:endParaRPr>
        </a:p>
      </dgm:t>
    </dgm:pt>
    <dgm:pt modelId="{5C1D939A-69DC-4456-8590-B44749AD0FF8}" type="parTrans" cxnId="{21350A4C-B9EE-494D-A734-CBFB7166A9BC}">
      <dgm:prSet/>
      <dgm:spPr/>
      <dgm:t>
        <a:bodyPr/>
        <a:lstStyle/>
        <a:p>
          <a:endParaRPr lang="en-US"/>
        </a:p>
      </dgm:t>
    </dgm:pt>
    <dgm:pt modelId="{358DD5D9-37F4-463B-BDB8-F12D5A63AB5A}" type="sibTrans" cxnId="{21350A4C-B9EE-494D-A734-CBFB7166A9BC}">
      <dgm:prSet/>
      <dgm:spPr/>
      <dgm:t>
        <a:bodyPr/>
        <a:lstStyle/>
        <a:p>
          <a:endParaRPr lang="en-US"/>
        </a:p>
      </dgm:t>
    </dgm:pt>
    <dgm:pt modelId="{ECCD2435-BA04-4AFE-89EE-8CA5A5A59775}" type="pres">
      <dgm:prSet presAssocID="{81E20401-9F4D-4A1D-81B8-98E20DC99AA7}" presName="linear" presStyleCnt="0">
        <dgm:presLayoutVars>
          <dgm:animLvl val="lvl"/>
          <dgm:resizeHandles val="exact"/>
        </dgm:presLayoutVars>
      </dgm:prSet>
      <dgm:spPr/>
      <dgm:t>
        <a:bodyPr/>
        <a:lstStyle/>
        <a:p>
          <a:endParaRPr lang="en-US"/>
        </a:p>
      </dgm:t>
    </dgm:pt>
    <dgm:pt modelId="{37D67063-7710-4B10-9D4D-2D7531202ECB}" type="pres">
      <dgm:prSet presAssocID="{00777DE4-BF55-478D-85C6-E0ABF8EC0B5C}" presName="parentText" presStyleLbl="node1" presStyleIdx="0" presStyleCnt="1">
        <dgm:presLayoutVars>
          <dgm:chMax val="0"/>
          <dgm:bulletEnabled val="1"/>
        </dgm:presLayoutVars>
      </dgm:prSet>
      <dgm:spPr/>
      <dgm:t>
        <a:bodyPr/>
        <a:lstStyle/>
        <a:p>
          <a:endParaRPr lang="en-US"/>
        </a:p>
      </dgm:t>
    </dgm:pt>
  </dgm:ptLst>
  <dgm:cxnLst>
    <dgm:cxn modelId="{06E6DC1B-412E-4227-ADEA-B83E25576E5E}" type="presOf" srcId="{00777DE4-BF55-478D-85C6-E0ABF8EC0B5C}" destId="{37D67063-7710-4B10-9D4D-2D7531202ECB}" srcOrd="0" destOrd="0" presId="urn:microsoft.com/office/officeart/2005/8/layout/vList2"/>
    <dgm:cxn modelId="{012AED58-070D-46AB-92E3-E7044840375C}" type="presOf" srcId="{81E20401-9F4D-4A1D-81B8-98E20DC99AA7}" destId="{ECCD2435-BA04-4AFE-89EE-8CA5A5A59775}" srcOrd="0" destOrd="0" presId="urn:microsoft.com/office/officeart/2005/8/layout/vList2"/>
    <dgm:cxn modelId="{21350A4C-B9EE-494D-A734-CBFB7166A9BC}" srcId="{81E20401-9F4D-4A1D-81B8-98E20DC99AA7}" destId="{00777DE4-BF55-478D-85C6-E0ABF8EC0B5C}" srcOrd="0" destOrd="0" parTransId="{5C1D939A-69DC-4456-8590-B44749AD0FF8}" sibTransId="{358DD5D9-37F4-463B-BDB8-F12D5A63AB5A}"/>
    <dgm:cxn modelId="{02A775A9-9321-4E63-906C-677199F05201}" type="presParOf" srcId="{ECCD2435-BA04-4AFE-89EE-8CA5A5A59775}" destId="{37D67063-7710-4B10-9D4D-2D7531202ECB}" srcOrd="0"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E4BEFEB9-02F0-4A5F-A38D-2686F3A7D56F}"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299D73F1-881B-4EB5-8D1A-4EB1D77FD40D}">
      <dgm:prSet custT="1"/>
      <dgm:spPr/>
      <dgm:t>
        <a:bodyPr/>
        <a:lstStyle/>
        <a:p>
          <a:pPr rtl="0"/>
          <a:r>
            <a:rPr lang="en-US" sz="5400" dirty="0" smtClean="0">
              <a:latin typeface="Times New Roman" pitchFamily="18" charset="0"/>
              <a:cs typeface="Times New Roman" pitchFamily="18" charset="0"/>
            </a:rPr>
            <a:t>Summary </a:t>
          </a:r>
          <a:endParaRPr lang="en-US" sz="5400" dirty="0">
            <a:latin typeface="Times New Roman" pitchFamily="18" charset="0"/>
            <a:cs typeface="Times New Roman" pitchFamily="18" charset="0"/>
          </a:endParaRPr>
        </a:p>
      </dgm:t>
    </dgm:pt>
    <dgm:pt modelId="{813D8D4F-7CEF-48B7-B9BF-4A927E567CC9}" type="parTrans" cxnId="{C1446E3C-45A2-4FF0-804C-269DA6273EEC}">
      <dgm:prSet/>
      <dgm:spPr/>
      <dgm:t>
        <a:bodyPr/>
        <a:lstStyle/>
        <a:p>
          <a:endParaRPr lang="en-US"/>
        </a:p>
      </dgm:t>
    </dgm:pt>
    <dgm:pt modelId="{8B80E302-7004-4060-883D-3A84F599D687}" type="sibTrans" cxnId="{C1446E3C-45A2-4FF0-804C-269DA6273EEC}">
      <dgm:prSet/>
      <dgm:spPr/>
      <dgm:t>
        <a:bodyPr/>
        <a:lstStyle/>
        <a:p>
          <a:endParaRPr lang="en-US"/>
        </a:p>
      </dgm:t>
    </dgm:pt>
    <dgm:pt modelId="{53614513-BBE8-4E9F-BAA3-176014E7434A}" type="pres">
      <dgm:prSet presAssocID="{E4BEFEB9-02F0-4A5F-A38D-2686F3A7D56F}" presName="linear" presStyleCnt="0">
        <dgm:presLayoutVars>
          <dgm:animLvl val="lvl"/>
          <dgm:resizeHandles val="exact"/>
        </dgm:presLayoutVars>
      </dgm:prSet>
      <dgm:spPr/>
    </dgm:pt>
    <dgm:pt modelId="{2270CE59-4A3E-4FB0-B11A-F6D4B2D8072A}" type="pres">
      <dgm:prSet presAssocID="{299D73F1-881B-4EB5-8D1A-4EB1D77FD40D}" presName="parentText" presStyleLbl="node1" presStyleIdx="0" presStyleCnt="1">
        <dgm:presLayoutVars>
          <dgm:chMax val="0"/>
          <dgm:bulletEnabled val="1"/>
        </dgm:presLayoutVars>
      </dgm:prSet>
      <dgm:spPr/>
    </dgm:pt>
  </dgm:ptLst>
  <dgm:cxnLst>
    <dgm:cxn modelId="{7B0F22E5-984F-40C6-A919-45965667B5B2}" type="presOf" srcId="{299D73F1-881B-4EB5-8D1A-4EB1D77FD40D}" destId="{2270CE59-4A3E-4FB0-B11A-F6D4B2D8072A}" srcOrd="0" destOrd="0" presId="urn:microsoft.com/office/officeart/2005/8/layout/vList2"/>
    <dgm:cxn modelId="{C1446E3C-45A2-4FF0-804C-269DA6273EEC}" srcId="{E4BEFEB9-02F0-4A5F-A38D-2686F3A7D56F}" destId="{299D73F1-881B-4EB5-8D1A-4EB1D77FD40D}" srcOrd="0" destOrd="0" parTransId="{813D8D4F-7CEF-48B7-B9BF-4A927E567CC9}" sibTransId="{8B80E302-7004-4060-883D-3A84F599D687}"/>
    <dgm:cxn modelId="{A27A8DAF-7C21-4C26-84BA-EE092A6F6A2D}" type="presOf" srcId="{E4BEFEB9-02F0-4A5F-A38D-2686F3A7D56F}" destId="{53614513-BBE8-4E9F-BAA3-176014E7434A}" srcOrd="0" destOrd="0" presId="urn:microsoft.com/office/officeart/2005/8/layout/vList2"/>
    <dgm:cxn modelId="{E068CE17-D9EB-4D0C-956B-31B5234630A0}" type="presParOf" srcId="{53614513-BBE8-4E9F-BAA3-176014E7434A}" destId="{2270CE59-4A3E-4FB0-B11A-F6D4B2D8072A}" srcOrd="0"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9E13CD8C-99EC-49D6-AA73-62454FDA98C2}"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6623BE8F-A9F0-4902-BC2E-DF375A515BD5}">
      <dgm:prSet/>
      <dgm:spPr/>
      <dgm:t>
        <a:bodyPr/>
        <a:lstStyle/>
        <a:p>
          <a:pPr rtl="0"/>
          <a:r>
            <a:rPr lang="en-US" dirty="0" smtClean="0"/>
            <a:t>References </a:t>
          </a:r>
          <a:endParaRPr lang="en-US" dirty="0"/>
        </a:p>
      </dgm:t>
    </dgm:pt>
    <dgm:pt modelId="{DC50CC76-ACCE-4A22-BE7E-49ED006CB583}" type="parTrans" cxnId="{EDD86A6D-F12B-4D7D-89D0-D1DFC5CE77CC}">
      <dgm:prSet/>
      <dgm:spPr/>
      <dgm:t>
        <a:bodyPr/>
        <a:lstStyle/>
        <a:p>
          <a:endParaRPr lang="en-US"/>
        </a:p>
      </dgm:t>
    </dgm:pt>
    <dgm:pt modelId="{97423682-0628-41C9-91CF-27717335AAED}" type="sibTrans" cxnId="{EDD86A6D-F12B-4D7D-89D0-D1DFC5CE77CC}">
      <dgm:prSet/>
      <dgm:spPr/>
      <dgm:t>
        <a:bodyPr/>
        <a:lstStyle/>
        <a:p>
          <a:endParaRPr lang="en-US"/>
        </a:p>
      </dgm:t>
    </dgm:pt>
    <dgm:pt modelId="{4335D119-0E0E-47AD-B8E6-C7CCABA1927F}" type="pres">
      <dgm:prSet presAssocID="{9E13CD8C-99EC-49D6-AA73-62454FDA98C2}" presName="linear" presStyleCnt="0">
        <dgm:presLayoutVars>
          <dgm:animLvl val="lvl"/>
          <dgm:resizeHandles val="exact"/>
        </dgm:presLayoutVars>
      </dgm:prSet>
      <dgm:spPr/>
    </dgm:pt>
    <dgm:pt modelId="{C707BD63-C010-4C4C-84A2-E3CDC750A30D}" type="pres">
      <dgm:prSet presAssocID="{6623BE8F-A9F0-4902-BC2E-DF375A515BD5}" presName="parentText" presStyleLbl="node1" presStyleIdx="0" presStyleCnt="1">
        <dgm:presLayoutVars>
          <dgm:chMax val="0"/>
          <dgm:bulletEnabled val="1"/>
        </dgm:presLayoutVars>
      </dgm:prSet>
      <dgm:spPr/>
    </dgm:pt>
  </dgm:ptLst>
  <dgm:cxnLst>
    <dgm:cxn modelId="{B24EB7BD-76DF-4FC6-A297-B7CCFF2793DD}" type="presOf" srcId="{6623BE8F-A9F0-4902-BC2E-DF375A515BD5}" destId="{C707BD63-C010-4C4C-84A2-E3CDC750A30D}" srcOrd="0" destOrd="0" presId="urn:microsoft.com/office/officeart/2005/8/layout/vList2"/>
    <dgm:cxn modelId="{70474D41-3B57-42EE-A56B-AF51852ADB6D}" type="presOf" srcId="{9E13CD8C-99EC-49D6-AA73-62454FDA98C2}" destId="{4335D119-0E0E-47AD-B8E6-C7CCABA1927F}" srcOrd="0" destOrd="0" presId="urn:microsoft.com/office/officeart/2005/8/layout/vList2"/>
    <dgm:cxn modelId="{EDD86A6D-F12B-4D7D-89D0-D1DFC5CE77CC}" srcId="{9E13CD8C-99EC-49D6-AA73-62454FDA98C2}" destId="{6623BE8F-A9F0-4902-BC2E-DF375A515BD5}" srcOrd="0" destOrd="0" parTransId="{DC50CC76-ACCE-4A22-BE7E-49ED006CB583}" sibTransId="{97423682-0628-41C9-91CF-27717335AAED}"/>
    <dgm:cxn modelId="{ECDAE4F6-81EB-496D-BAFC-A417BD9898A0}" type="presParOf" srcId="{4335D119-0E0E-47AD-B8E6-C7CCABA1927F}" destId="{C707BD63-C010-4C4C-84A2-E3CDC750A30D}"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D6F5B-EFF5-4C89-99EE-863074077B88}" type="datetimeFigureOut">
              <a:rPr lang="en-US" smtClean="0"/>
              <a:pPr/>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829F6-C548-4B5C-86E9-3E943BFE9935}" type="slidenum">
              <a:rPr lang="en-US" smtClean="0"/>
              <a:pPr/>
              <a:t>‹#›</a:t>
            </a:fld>
            <a:endParaRPr lang="en-US"/>
          </a:p>
        </p:txBody>
      </p:sp>
    </p:spTree>
    <p:extLst>
      <p:ext uri="{BB962C8B-B14F-4D97-AF65-F5344CB8AC3E}">
        <p14:creationId xmlns:p14="http://schemas.microsoft.com/office/powerpoint/2010/main" xmlns="" val="333928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C150B3-10B1-4B78-A32C-E4DAB13151BD}" type="datetime1">
              <a:rPr lang="en-US" smtClean="0"/>
              <a:pPr/>
              <a:t>3/20/2022</a:t>
            </a:fld>
            <a:endParaRPr lang="en-US"/>
          </a:p>
        </p:txBody>
      </p:sp>
      <p:sp>
        <p:nvSpPr>
          <p:cNvPr id="5" name="Footer Placeholder 4"/>
          <p:cNvSpPr>
            <a:spLocks noGrp="1"/>
          </p:cNvSpPr>
          <p:nvPr>
            <p:ph type="ftr" sz="quarter" idx="11"/>
          </p:nvPr>
        </p:nvSpPr>
        <p:spPr/>
        <p:txBody>
          <a:bodyPr/>
          <a:lstStyle/>
          <a:p>
            <a:r>
              <a:rPr lang="en-US"/>
              <a:t>LIFE AND LIVING </a:t>
            </a:r>
          </a:p>
        </p:txBody>
      </p:sp>
      <p:sp>
        <p:nvSpPr>
          <p:cNvPr id="6" name="Slide Number Placeholder 5"/>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143330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E9665-3661-4467-A35E-2F34FDB83187}" type="datetime1">
              <a:rPr lang="en-US" smtClean="0"/>
              <a:pPr/>
              <a:t>3/20/2022</a:t>
            </a:fld>
            <a:endParaRPr lang="en-US"/>
          </a:p>
        </p:txBody>
      </p:sp>
      <p:sp>
        <p:nvSpPr>
          <p:cNvPr id="5" name="Footer Placeholder 4"/>
          <p:cNvSpPr>
            <a:spLocks noGrp="1"/>
          </p:cNvSpPr>
          <p:nvPr>
            <p:ph type="ftr" sz="quarter" idx="11"/>
          </p:nvPr>
        </p:nvSpPr>
        <p:spPr/>
        <p:txBody>
          <a:bodyPr/>
          <a:lstStyle/>
          <a:p>
            <a:r>
              <a:rPr lang="en-US"/>
              <a:t>LIFE AND LIVING </a:t>
            </a:r>
          </a:p>
        </p:txBody>
      </p:sp>
      <p:sp>
        <p:nvSpPr>
          <p:cNvPr id="6" name="Slide Number Placeholder 5"/>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106066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876329-66D0-4C79-9DA1-A1769E932A45}" type="datetime1">
              <a:rPr lang="en-US" smtClean="0"/>
              <a:pPr/>
              <a:t>3/20/2022</a:t>
            </a:fld>
            <a:endParaRPr lang="en-US"/>
          </a:p>
        </p:txBody>
      </p:sp>
      <p:sp>
        <p:nvSpPr>
          <p:cNvPr id="5" name="Footer Placeholder 4"/>
          <p:cNvSpPr>
            <a:spLocks noGrp="1"/>
          </p:cNvSpPr>
          <p:nvPr>
            <p:ph type="ftr" sz="quarter" idx="11"/>
          </p:nvPr>
        </p:nvSpPr>
        <p:spPr/>
        <p:txBody>
          <a:bodyPr/>
          <a:lstStyle/>
          <a:p>
            <a:r>
              <a:rPr lang="en-US"/>
              <a:t>LIFE AND LIVING </a:t>
            </a:r>
          </a:p>
        </p:txBody>
      </p:sp>
      <p:sp>
        <p:nvSpPr>
          <p:cNvPr id="6" name="Slide Number Placeholder 5"/>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283298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37832D-C2B7-4093-AD35-3883D53F8C5E}" type="datetime1">
              <a:rPr lang="en-US" smtClean="0"/>
              <a:pPr/>
              <a:t>3/20/2022</a:t>
            </a:fld>
            <a:endParaRPr lang="en-US"/>
          </a:p>
        </p:txBody>
      </p:sp>
      <p:sp>
        <p:nvSpPr>
          <p:cNvPr id="5" name="Footer Placeholder 4"/>
          <p:cNvSpPr>
            <a:spLocks noGrp="1"/>
          </p:cNvSpPr>
          <p:nvPr>
            <p:ph type="ftr" sz="quarter" idx="11"/>
          </p:nvPr>
        </p:nvSpPr>
        <p:spPr/>
        <p:txBody>
          <a:bodyPr/>
          <a:lstStyle/>
          <a:p>
            <a:r>
              <a:rPr lang="en-US"/>
              <a:t>LIFE AND LIVING </a:t>
            </a:r>
          </a:p>
        </p:txBody>
      </p:sp>
      <p:sp>
        <p:nvSpPr>
          <p:cNvPr id="6" name="Slide Number Placeholder 5"/>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71407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AF89F-27FA-4601-9A8D-90590C846C3E}" type="datetime1">
              <a:rPr lang="en-US" smtClean="0"/>
              <a:pPr/>
              <a:t>3/20/2022</a:t>
            </a:fld>
            <a:endParaRPr lang="en-US"/>
          </a:p>
        </p:txBody>
      </p:sp>
      <p:sp>
        <p:nvSpPr>
          <p:cNvPr id="5" name="Footer Placeholder 4"/>
          <p:cNvSpPr>
            <a:spLocks noGrp="1"/>
          </p:cNvSpPr>
          <p:nvPr>
            <p:ph type="ftr" sz="quarter" idx="11"/>
          </p:nvPr>
        </p:nvSpPr>
        <p:spPr/>
        <p:txBody>
          <a:bodyPr/>
          <a:lstStyle/>
          <a:p>
            <a:r>
              <a:rPr lang="en-US"/>
              <a:t>LIFE AND LIVING </a:t>
            </a:r>
          </a:p>
        </p:txBody>
      </p:sp>
      <p:sp>
        <p:nvSpPr>
          <p:cNvPr id="6" name="Slide Number Placeholder 5"/>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196454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965601-0A8A-45AB-BD9A-88160BB9DA78}" type="datetime1">
              <a:rPr lang="en-US" smtClean="0"/>
              <a:pPr/>
              <a:t>3/20/2022</a:t>
            </a:fld>
            <a:endParaRPr lang="en-US"/>
          </a:p>
        </p:txBody>
      </p:sp>
      <p:sp>
        <p:nvSpPr>
          <p:cNvPr id="6" name="Footer Placeholder 5"/>
          <p:cNvSpPr>
            <a:spLocks noGrp="1"/>
          </p:cNvSpPr>
          <p:nvPr>
            <p:ph type="ftr" sz="quarter" idx="11"/>
          </p:nvPr>
        </p:nvSpPr>
        <p:spPr/>
        <p:txBody>
          <a:bodyPr/>
          <a:lstStyle/>
          <a:p>
            <a:r>
              <a:rPr lang="en-US"/>
              <a:t>LIFE AND LIVING </a:t>
            </a:r>
          </a:p>
        </p:txBody>
      </p:sp>
      <p:sp>
        <p:nvSpPr>
          <p:cNvPr id="7" name="Slide Number Placeholder 6"/>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309209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F4C47B-799A-4B97-B74E-6CAF7F6D64A8}" type="datetime1">
              <a:rPr lang="en-US" smtClean="0"/>
              <a:pPr/>
              <a:t>3/20/2022</a:t>
            </a:fld>
            <a:endParaRPr lang="en-US"/>
          </a:p>
        </p:txBody>
      </p:sp>
      <p:sp>
        <p:nvSpPr>
          <p:cNvPr id="8" name="Footer Placeholder 7"/>
          <p:cNvSpPr>
            <a:spLocks noGrp="1"/>
          </p:cNvSpPr>
          <p:nvPr>
            <p:ph type="ftr" sz="quarter" idx="11"/>
          </p:nvPr>
        </p:nvSpPr>
        <p:spPr/>
        <p:txBody>
          <a:bodyPr/>
          <a:lstStyle/>
          <a:p>
            <a:r>
              <a:rPr lang="en-US"/>
              <a:t>LIFE AND LIVING </a:t>
            </a:r>
          </a:p>
        </p:txBody>
      </p:sp>
      <p:sp>
        <p:nvSpPr>
          <p:cNvPr id="9" name="Slide Number Placeholder 8"/>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381466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01BCA-F400-4A72-9E38-BB0FA0E614A2}" type="datetime1">
              <a:rPr lang="en-US" smtClean="0"/>
              <a:pPr/>
              <a:t>3/20/2022</a:t>
            </a:fld>
            <a:endParaRPr lang="en-US"/>
          </a:p>
        </p:txBody>
      </p:sp>
      <p:sp>
        <p:nvSpPr>
          <p:cNvPr id="4" name="Footer Placeholder 3"/>
          <p:cNvSpPr>
            <a:spLocks noGrp="1"/>
          </p:cNvSpPr>
          <p:nvPr>
            <p:ph type="ftr" sz="quarter" idx="11"/>
          </p:nvPr>
        </p:nvSpPr>
        <p:spPr/>
        <p:txBody>
          <a:bodyPr/>
          <a:lstStyle/>
          <a:p>
            <a:r>
              <a:rPr lang="en-US"/>
              <a:t>LIFE AND LIVING </a:t>
            </a:r>
          </a:p>
        </p:txBody>
      </p:sp>
      <p:sp>
        <p:nvSpPr>
          <p:cNvPr id="5" name="Slide Number Placeholder 4"/>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88499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6245B-43E6-4178-9CA0-D8CA3D70F8AC}" type="datetime1">
              <a:rPr lang="en-US" smtClean="0"/>
              <a:pPr/>
              <a:t>3/20/2022</a:t>
            </a:fld>
            <a:endParaRPr lang="en-US"/>
          </a:p>
        </p:txBody>
      </p:sp>
      <p:sp>
        <p:nvSpPr>
          <p:cNvPr id="3" name="Footer Placeholder 2"/>
          <p:cNvSpPr>
            <a:spLocks noGrp="1"/>
          </p:cNvSpPr>
          <p:nvPr>
            <p:ph type="ftr" sz="quarter" idx="11"/>
          </p:nvPr>
        </p:nvSpPr>
        <p:spPr/>
        <p:txBody>
          <a:bodyPr/>
          <a:lstStyle/>
          <a:p>
            <a:r>
              <a:rPr lang="en-US"/>
              <a:t>LIFE AND LIVING </a:t>
            </a:r>
          </a:p>
        </p:txBody>
      </p:sp>
      <p:sp>
        <p:nvSpPr>
          <p:cNvPr id="4" name="Slide Number Placeholder 3"/>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89295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5793E3-24E4-472C-9024-40D5615EF283}" type="datetime1">
              <a:rPr lang="en-US" smtClean="0"/>
              <a:pPr/>
              <a:t>3/20/2022</a:t>
            </a:fld>
            <a:endParaRPr lang="en-US"/>
          </a:p>
        </p:txBody>
      </p:sp>
      <p:sp>
        <p:nvSpPr>
          <p:cNvPr id="6" name="Footer Placeholder 5"/>
          <p:cNvSpPr>
            <a:spLocks noGrp="1"/>
          </p:cNvSpPr>
          <p:nvPr>
            <p:ph type="ftr" sz="quarter" idx="11"/>
          </p:nvPr>
        </p:nvSpPr>
        <p:spPr/>
        <p:txBody>
          <a:bodyPr/>
          <a:lstStyle/>
          <a:p>
            <a:r>
              <a:rPr lang="en-US"/>
              <a:t>LIFE AND LIVING </a:t>
            </a:r>
          </a:p>
        </p:txBody>
      </p:sp>
      <p:sp>
        <p:nvSpPr>
          <p:cNvPr id="7" name="Slide Number Placeholder 6"/>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292580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1B98E5-DBF0-49A7-A49F-F176FAA1A63E}" type="datetime1">
              <a:rPr lang="en-US" smtClean="0"/>
              <a:pPr/>
              <a:t>3/20/2022</a:t>
            </a:fld>
            <a:endParaRPr lang="en-US"/>
          </a:p>
        </p:txBody>
      </p:sp>
      <p:sp>
        <p:nvSpPr>
          <p:cNvPr id="6" name="Footer Placeholder 5"/>
          <p:cNvSpPr>
            <a:spLocks noGrp="1"/>
          </p:cNvSpPr>
          <p:nvPr>
            <p:ph type="ftr" sz="quarter" idx="11"/>
          </p:nvPr>
        </p:nvSpPr>
        <p:spPr/>
        <p:txBody>
          <a:bodyPr/>
          <a:lstStyle/>
          <a:p>
            <a:r>
              <a:rPr lang="en-US"/>
              <a:t>LIFE AND LIVING </a:t>
            </a:r>
          </a:p>
        </p:txBody>
      </p:sp>
      <p:sp>
        <p:nvSpPr>
          <p:cNvPr id="7" name="Slide Number Placeholder 6"/>
          <p:cNvSpPr>
            <a:spLocks noGrp="1"/>
          </p:cNvSpPr>
          <p:nvPr>
            <p:ph type="sldNum" sz="quarter" idx="12"/>
          </p:nvPr>
        </p:nvSpPr>
        <p:spPr/>
        <p:txBody>
          <a:bodyPr/>
          <a:lstStyle/>
          <a:p>
            <a:fld id="{1CA6E544-AE28-4081-8F1E-3FA696A20F6E}" type="slidenum">
              <a:rPr lang="en-US" smtClean="0"/>
              <a:pPr/>
              <a:t>‹#›</a:t>
            </a:fld>
            <a:endParaRPr lang="en-US"/>
          </a:p>
        </p:txBody>
      </p:sp>
    </p:spTree>
    <p:extLst>
      <p:ext uri="{BB962C8B-B14F-4D97-AF65-F5344CB8AC3E}">
        <p14:creationId xmlns:p14="http://schemas.microsoft.com/office/powerpoint/2010/main" xmlns="" val="1428862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86013A-0150-4AB1-B525-2FB36C37437A}" type="datetime1">
              <a:rPr lang="en-US" smtClean="0"/>
              <a:pPr/>
              <a:t>3/20/2022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LIFE AND LIVING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6E544-AE28-4081-8F1E-3FA696A20F6E}" type="slidenum">
              <a:rPr lang="en-US" smtClean="0"/>
              <a:pPr/>
              <a:t>‹#›</a:t>
            </a:fld>
            <a:endParaRPr lang="en-US"/>
          </a:p>
        </p:txBody>
      </p:sp>
      <p:sp>
        <p:nvSpPr>
          <p:cNvPr id="2" name="Title Placeholder 1"/>
          <p:cNvSpPr>
            <a:spLocks noGrp="1"/>
          </p:cNvSpPr>
          <p:nvPr>
            <p:ph type="title"/>
          </p:nvPr>
        </p:nvSpPr>
        <p:spPr>
          <a:xfrm>
            <a:off x="838200" y="90603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323652"/>
            <a:ext cx="10515600" cy="385331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21"/>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3061924" y="-259798"/>
            <a:ext cx="3034076" cy="1336107"/>
          </a:xfrm>
          <a:prstGeom prst="rect">
            <a:avLst/>
          </a:prstGeom>
        </p:spPr>
      </p:pic>
      <p:pic>
        <p:nvPicPr>
          <p:cNvPr id="23" name="Picture 22"/>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5309083" y="-249478"/>
            <a:ext cx="3010641" cy="1325787"/>
          </a:xfrm>
          <a:prstGeom prst="rect">
            <a:avLst/>
          </a:prstGeom>
        </p:spPr>
      </p:pic>
      <p:cxnSp>
        <p:nvCxnSpPr>
          <p:cNvPr id="8" name="Straight Connector 7"/>
          <p:cNvCxnSpPr/>
          <p:nvPr/>
        </p:nvCxnSpPr>
        <p:spPr>
          <a:xfrm>
            <a:off x="5692462" y="128789"/>
            <a:ext cx="0" cy="5183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78277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hyperlink" Target="mailto:islamic.studies@riphah.edu.pk" TargetMode="Externa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0" y="1139868"/>
          <a:ext cx="9144000" cy="1903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p:txBody>
          <a:bodyPr>
            <a:normAutofit fontScale="77500" lnSpcReduction="20000"/>
          </a:bodyPr>
          <a:lstStyle/>
          <a:p>
            <a:r>
              <a:rPr lang="en-US" dirty="0" smtClean="0">
                <a:latin typeface="Times New Roman" pitchFamily="18" charset="0"/>
                <a:cs typeface="Times New Roman" pitchFamily="18" charset="0"/>
              </a:rPr>
              <a:t>Department of Islamic Studies</a:t>
            </a:r>
          </a:p>
          <a:p>
            <a:r>
              <a:rPr lang="en-US" dirty="0" smtClean="0">
                <a:latin typeface="Times New Roman" pitchFamily="18" charset="0"/>
                <a:cs typeface="Times New Roman" pitchFamily="18" charset="0"/>
              </a:rPr>
              <a:t>Faculty of Social Sciences and Humanities</a:t>
            </a:r>
          </a:p>
          <a:p>
            <a:r>
              <a:rPr lang="en-US" dirty="0" err="1" smtClean="0">
                <a:latin typeface="Times New Roman" pitchFamily="18" charset="0"/>
                <a:cs typeface="Times New Roman" pitchFamily="18" charset="0"/>
              </a:rPr>
              <a:t>Riphah</a:t>
            </a:r>
            <a:r>
              <a:rPr lang="en-US" dirty="0" smtClean="0">
                <a:latin typeface="Times New Roman" pitchFamily="18" charset="0"/>
                <a:cs typeface="Times New Roman" pitchFamily="18" charset="0"/>
              </a:rPr>
              <a:t> International University Islamabad, Pakistan </a:t>
            </a:r>
          </a:p>
          <a:p>
            <a:r>
              <a:rPr lang="en-US" dirty="0" smtClean="0">
                <a:latin typeface="Times New Roman" pitchFamily="18" charset="0"/>
                <a:cs typeface="Times New Roman" pitchFamily="18" charset="0"/>
              </a:rPr>
              <a:t>Email: </a:t>
            </a:r>
            <a:r>
              <a:rPr lang="en-US" dirty="0" smtClean="0">
                <a:latin typeface="Times New Roman" pitchFamily="18" charset="0"/>
                <a:cs typeface="Times New Roman" pitchFamily="18" charset="0"/>
                <a:hlinkClick r:id="rId6"/>
              </a:rPr>
              <a:t>islamic.studies@riphah.edu.pk</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Contact# +92-320-7863888</a:t>
            </a:r>
          </a:p>
          <a:p>
            <a:endParaRPr lang="en-US" dirty="0"/>
          </a:p>
        </p:txBody>
      </p:sp>
      <p:sp>
        <p:nvSpPr>
          <p:cNvPr id="4" name="Footer Placeholder 3"/>
          <p:cNvSpPr>
            <a:spLocks noGrp="1"/>
          </p:cNvSpPr>
          <p:nvPr>
            <p:ph type="ftr" sz="quarter" idx="11"/>
          </p:nvPr>
        </p:nvSpPr>
        <p:spPr/>
        <p:txBody>
          <a:bodyPr/>
          <a:lstStyle/>
          <a:p>
            <a:r>
              <a:rPr lang="en-US" smtClean="0"/>
              <a:t>LIFE AND LIVING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6717" y="901874"/>
            <a:ext cx="10697227" cy="5411244"/>
          </a:xfrm>
          <a:solidFill>
            <a:schemeClr val="accent6">
              <a:lumMod val="40000"/>
              <a:lumOff val="60000"/>
            </a:schemeClr>
          </a:solidFill>
        </p:spPr>
        <p:txBody>
          <a:bodyPr/>
          <a:lstStyle/>
          <a:p>
            <a:pPr algn="l"/>
            <a:r>
              <a:rPr lang="en-US" dirty="0" smtClean="0">
                <a:latin typeface="Times New Roman" pitchFamily="18" charset="0"/>
                <a:cs typeface="Times New Roman" pitchFamily="18" charset="0"/>
              </a:rPr>
              <a:t>Allah</a:t>
            </a:r>
            <a:r>
              <a:rPr lang="ar-AE" dirty="0" smtClean="0">
                <a:latin typeface="Times New Roman" pitchFamily="18" charset="0"/>
                <a:cs typeface="Times New Roman" pitchFamily="18" charset="0"/>
              </a:rPr>
              <a:t>ﷻ</a:t>
            </a:r>
            <a:r>
              <a:rPr lang="en-US" dirty="0" smtClean="0">
                <a:latin typeface="Times New Roman" pitchFamily="18" charset="0"/>
                <a:cs typeface="Times New Roman" pitchFamily="18" charset="0"/>
              </a:rPr>
              <a:t> says in the Quran; </a:t>
            </a:r>
          </a:p>
          <a:p>
            <a:endParaRPr lang="en-US" dirty="0" smtClean="0">
              <a:latin typeface="Times New Roman" pitchFamily="18" charset="0"/>
              <a:cs typeface="Times New Roman" pitchFamily="18" charset="0"/>
            </a:endParaRPr>
          </a:p>
          <a:p>
            <a:r>
              <a:rPr lang="ar-AE" dirty="0" smtClean="0">
                <a:latin typeface="Times New Roman" pitchFamily="18" charset="0"/>
                <a:cs typeface="Times New Roman" pitchFamily="18" charset="0"/>
              </a:rPr>
              <a:t>وَبُعُولَتُهُنَّ أَحَقُّ بِرَدِّهِنَّ فِى ذَلِكَ إِنْ أَرَادُوٓا۟ إِصْلَحًۭا ۚ وَلَهُنَّ مِثْلُ ٱلَّذِى عَلَيْهِنَّ بِٱلْمَعْرُوفِ ۚ وَلِلرِّجَالِ عَلَيْهِنَّ دَرَجَةٌۭ ۗ وَٱللَّهُ عَزِيزٌ حَكِيمٌ</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rights of the wives [with regard to their husbands] are equal to the [husbands'] rights with regard to them, although men have precedence over them [in this respect]. And God is almighty, wise’’</a:t>
            </a:r>
          </a:p>
          <a:p>
            <a:pPr algn="l">
              <a:buFont typeface="Arial" pitchFamily="34" charset="0"/>
              <a:buChar char="•"/>
            </a:pPr>
            <a:r>
              <a:rPr lang="en-US" dirty="0" smtClean="0">
                <a:latin typeface="Times New Roman" pitchFamily="18" charset="0"/>
                <a:cs typeface="Times New Roman" pitchFamily="18" charset="0"/>
              </a:rPr>
              <a:t>This is in the interests of proper organization and management within the family. </a:t>
            </a:r>
          </a:p>
          <a:p>
            <a:pPr algn="l">
              <a:buFont typeface="Arial" pitchFamily="34" charset="0"/>
              <a:buChar char="•"/>
            </a:pPr>
            <a:r>
              <a:rPr lang="en-US" dirty="0" smtClean="0">
                <a:latin typeface="Times New Roman" pitchFamily="18" charset="0"/>
                <a:cs typeface="Times New Roman" pitchFamily="18" charset="0"/>
              </a:rPr>
              <a:t>There is equality in rights. There is demarcation of responsibilities.</a:t>
            </a:r>
          </a:p>
          <a:p>
            <a:pPr algn="r"/>
            <a:r>
              <a:rPr lang="en-US"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Ahmed,1974,The Family life in Islam,p.31)</a:t>
            </a:r>
            <a:endParaRPr lang="en-US" dirty="0" smtClean="0">
              <a:latin typeface="Times New Roman" pitchFamily="18" charset="0"/>
              <a:cs typeface="Times New Roman" pitchFamily="18" charset="0"/>
            </a:endParaRPr>
          </a:p>
          <a:p>
            <a:pPr algn="l"/>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6614"/>
            <a:ext cx="10515600" cy="5400349"/>
          </a:xfrm>
          <a:solidFill>
            <a:schemeClr val="accent6">
              <a:lumMod val="40000"/>
              <a:lumOff val="60000"/>
            </a:schemeClr>
          </a:solidFill>
        </p:spPr>
        <p:txBody>
          <a:bodyPr>
            <a:normAutofit fontScale="85000" lnSpcReduction="10000"/>
          </a:bodyPr>
          <a:lstStyle/>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pPr algn="just">
              <a:lnSpc>
                <a:spcPct val="150000"/>
              </a:lnSpc>
              <a:buNone/>
            </a:pPr>
            <a:r>
              <a:rPr lang="en-US" dirty="0" smtClean="0">
                <a:latin typeface="Times New Roman" pitchFamily="18" charset="0"/>
                <a:cs typeface="Times New Roman" pitchFamily="18" charset="0"/>
              </a:rPr>
              <a:t>The family is a part of the Islamic social order. The society that Islam wants to establish is an ideological society, with a high level of moral awareness, strong commitment to the ideal of </a:t>
            </a:r>
            <a:r>
              <a:rPr lang="en-US" dirty="0" err="1" smtClean="0">
                <a:latin typeface="Times New Roman" pitchFamily="18" charset="0"/>
                <a:cs typeface="Times New Roman" pitchFamily="18" charset="0"/>
              </a:rPr>
              <a:t>Khilifah</a:t>
            </a:r>
            <a:r>
              <a:rPr lang="en-US" dirty="0" smtClean="0">
                <a:latin typeface="Times New Roman" pitchFamily="18" charset="0"/>
                <a:cs typeface="Times New Roman" pitchFamily="18" charset="0"/>
              </a:rPr>
              <a:t> and orientation of all human </a:t>
            </a:r>
            <a:r>
              <a:rPr lang="en-US" dirty="0" err="1" smtClean="0">
                <a:latin typeface="Times New Roman" pitchFamily="18" charset="0"/>
                <a:cs typeface="Times New Roman" pitchFamily="18" charset="0"/>
              </a:rPr>
              <a:t>behaviour</a:t>
            </a:r>
            <a:r>
              <a:rPr lang="en-US" dirty="0" smtClean="0">
                <a:latin typeface="Times New Roman" pitchFamily="18" charset="0"/>
                <a:cs typeface="Times New Roman" pitchFamily="18" charset="0"/>
              </a:rPr>
              <a:t>. Its discipline is not an imposed discipline, but one that flows out of every individual's commitment to the values and ideals of Islam. In this society the entire system operates in a way that strengthens and fortifies the family and not otherwise. </a:t>
            </a:r>
          </a:p>
          <a:p>
            <a:pPr algn="r">
              <a:lnSpc>
                <a:spcPct val="150000"/>
              </a:lnSpc>
              <a:buNone/>
            </a:pPr>
            <a:r>
              <a:rPr lang="en-US" sz="2400" dirty="0" smtClean="0">
                <a:latin typeface="Times New Roman" pitchFamily="18" charset="0"/>
                <a:cs typeface="Times New Roman" pitchFamily="18" charset="0"/>
              </a:rPr>
              <a:t>(Ahmed,1974,The Family life in Islam,p.34)</a:t>
            </a:r>
          </a:p>
          <a:p>
            <a:pPr algn="just">
              <a:lnSpc>
                <a:spcPct val="150000"/>
              </a:lnSpc>
              <a:buNone/>
            </a:pPr>
            <a:endParaRPr lang="en-US" dirty="0" smtClean="0">
              <a:latin typeface="Times New Roman" pitchFamily="18" charset="0"/>
              <a:cs typeface="Times New Roman" pitchFamily="18" charset="0"/>
            </a:endParaRPr>
          </a:p>
          <a:p>
            <a:pPr algn="just">
              <a:lnSpc>
                <a:spcPct val="150000"/>
              </a:lnSpc>
              <a:buNone/>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LIFE AND LIVING </a:t>
            </a:r>
            <a:endParaRPr lang="en-US" dirty="0"/>
          </a:p>
        </p:txBody>
      </p:sp>
      <p:sp>
        <p:nvSpPr>
          <p:cNvPr id="5" name="Rectangle 4"/>
          <p:cNvSpPr/>
          <p:nvPr/>
        </p:nvSpPr>
        <p:spPr>
          <a:xfrm>
            <a:off x="1039659" y="914401"/>
            <a:ext cx="3632549" cy="68893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The Family and Society</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24000" y="726510"/>
          <a:ext cx="9144000" cy="8517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764087" y="1728591"/>
            <a:ext cx="10546915" cy="4647157"/>
          </a:xfrm>
          <a:solidFill>
            <a:schemeClr val="accent6">
              <a:lumMod val="40000"/>
              <a:lumOff val="60000"/>
            </a:schemeClr>
          </a:solidFill>
        </p:spPr>
        <p:txBody>
          <a:bodyPr>
            <a:normAutofit/>
          </a:bodyPr>
          <a:lstStyle/>
          <a:p>
            <a:pPr algn="just">
              <a:lnSpc>
                <a:spcPct val="150000"/>
              </a:lnSpc>
            </a:pPr>
            <a:r>
              <a:rPr lang="en-US" dirty="0" smtClean="0">
                <a:latin typeface="Times New Roman" pitchFamily="18" charset="0"/>
                <a:cs typeface="Times New Roman" pitchFamily="18" charset="0"/>
              </a:rPr>
              <a:t>The structure of the family is threefold. The first members and the closest members consists of the husband, the wife, their children, their parents who live with them, and servants, if any. The next group, consists of a number of close relatives, whether they live together or not, who have special claims upon each other, who move freely inside the family, with whom marriage is forbidden. These are the people who also have prior claim on the wealth and resources of a person, in life as well as in death. the real core of the family is  sharing each other's joys, sorrow, hopes and fears.</a:t>
            </a:r>
          </a:p>
          <a:p>
            <a:pPr algn="r">
              <a:lnSpc>
                <a:spcPct val="150000"/>
              </a:lnSpc>
            </a:pPr>
            <a:r>
              <a:rPr lang="en-US" sz="2000" dirty="0" smtClean="0">
                <a:latin typeface="Times New Roman" pitchFamily="18" charset="0"/>
                <a:cs typeface="Times New Roman" pitchFamily="18" charset="0"/>
              </a:rPr>
              <a:t>(Ahmed,1974,The Family life in Islam,p.31)</a:t>
            </a: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LIFE AND LIVING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7029" y="1189973"/>
            <a:ext cx="10346499" cy="4872624"/>
          </a:xfrm>
          <a:solidFill>
            <a:schemeClr val="accent6">
              <a:lumMod val="40000"/>
              <a:lumOff val="60000"/>
            </a:schemeClr>
          </a:solidFill>
        </p:spPr>
        <p:txBody>
          <a:bodyPr>
            <a:normAutofit/>
          </a:bodyPr>
          <a:lstStyle/>
          <a:p>
            <a:pPr algn="just">
              <a:lnSpc>
                <a:spcPct val="150000"/>
              </a:lnSpc>
            </a:pPr>
            <a:r>
              <a:rPr lang="en-US" dirty="0" smtClean="0">
                <a:latin typeface="Times New Roman" pitchFamily="18" charset="0"/>
                <a:cs typeface="Times New Roman" pitchFamily="18" charset="0"/>
              </a:rPr>
              <a:t>" Relations based on consanguinity, include </a:t>
            </a:r>
          </a:p>
          <a:p>
            <a:pPr marL="457200" indent="-457200" algn="just">
              <a:lnSpc>
                <a:spcPct val="150000"/>
              </a:lnSpc>
              <a:buAutoNum type="alphaLcParenBoth"/>
            </a:pPr>
            <a:r>
              <a:rPr lang="en-US" dirty="0" smtClean="0">
                <a:latin typeface="Times New Roman" pitchFamily="18" charset="0"/>
                <a:cs typeface="Times New Roman" pitchFamily="18" charset="0"/>
              </a:rPr>
              <a:t>father, mother, grandfather, grandmother and other direct forbears</a:t>
            </a:r>
          </a:p>
          <a:p>
            <a:pPr marL="457200" indent="-457200" algn="just">
              <a:lnSpc>
                <a:spcPct val="150000"/>
              </a:lnSpc>
            </a:pPr>
            <a:r>
              <a:rPr lang="en-US" dirty="0" smtClean="0">
                <a:latin typeface="Times New Roman" pitchFamily="18" charset="0"/>
                <a:cs typeface="Times New Roman" pitchFamily="18" charset="0"/>
              </a:rPr>
              <a:t>(b) direct descendants, that is, sons, daughters, grandsons, granddaughters etc</a:t>
            </a:r>
          </a:p>
          <a:p>
            <a:pPr marL="457200" indent="-457200" algn="just">
              <a:lnSpc>
                <a:spcPct val="150000"/>
              </a:lnSpc>
            </a:pPr>
            <a:r>
              <a:rPr lang="en-US" dirty="0" smtClean="0">
                <a:latin typeface="Times New Roman" pitchFamily="18" charset="0"/>
                <a:cs typeface="Times New Roman" pitchFamily="18" charset="0"/>
              </a:rPr>
              <a:t>(c) relations of the second degree (such as brothers, sisters and their descendants). </a:t>
            </a:r>
          </a:p>
          <a:p>
            <a:pPr marL="457200" indent="-457200" algn="just">
              <a:lnSpc>
                <a:spcPct val="150000"/>
              </a:lnSpc>
            </a:pPr>
            <a:r>
              <a:rPr lang="en-US" dirty="0" smtClean="0">
                <a:latin typeface="Times New Roman" pitchFamily="18" charset="0"/>
                <a:cs typeface="Times New Roman" pitchFamily="18" charset="0"/>
              </a:rPr>
              <a:t>(d) father‘s or mother's sisters (not their daughter or other descendants.</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LIFE AND LIVING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39659" y="789139"/>
            <a:ext cx="10271343" cy="5110619"/>
          </a:xfrm>
          <a:solidFill>
            <a:schemeClr val="accent6">
              <a:lumMod val="40000"/>
              <a:lumOff val="60000"/>
            </a:schemeClr>
          </a:solidFill>
        </p:spPr>
        <p:txBody>
          <a:bodyPr>
            <a:normAutofit/>
          </a:bodyPr>
          <a:lstStyle/>
          <a:p>
            <a:pPr algn="just">
              <a:lnSpc>
                <a:spcPct val="150000"/>
              </a:lnSpc>
            </a:pPr>
            <a:r>
              <a:rPr lang="en-US" dirty="0" smtClean="0">
                <a:latin typeface="Times New Roman" pitchFamily="18" charset="0"/>
                <a:cs typeface="Times New Roman" pitchFamily="18" charset="0"/>
              </a:rPr>
              <a:t>Those based on affinity include </a:t>
            </a:r>
          </a:p>
          <a:p>
            <a:pPr marL="457200" indent="-457200" algn="just">
              <a:lnSpc>
                <a:spcPct val="150000"/>
              </a:lnSpc>
              <a:buAutoNum type="alphaLcParenBoth"/>
            </a:pPr>
            <a:r>
              <a:rPr lang="en-US" dirty="0" smtClean="0">
                <a:latin typeface="Times New Roman" pitchFamily="18" charset="0"/>
                <a:cs typeface="Times New Roman" pitchFamily="18" charset="0"/>
              </a:rPr>
              <a:t>mother-in-law, father-in-law, grandmother-in-</a:t>
            </a:r>
            <a:r>
              <a:rPr lang="en-US" dirty="0" err="1" smtClean="0">
                <a:latin typeface="Times New Roman" pitchFamily="18" charset="0"/>
                <a:cs typeface="Times New Roman" pitchFamily="18" charset="0"/>
              </a:rPr>
              <a:t>Iaw</a:t>
            </a:r>
            <a:r>
              <a:rPr lang="en-US" dirty="0" smtClean="0">
                <a:latin typeface="Times New Roman" pitchFamily="18" charset="0"/>
                <a:cs typeface="Times New Roman" pitchFamily="18" charset="0"/>
              </a:rPr>
              <a:t>, grandfather-in-</a:t>
            </a:r>
            <a:r>
              <a:rPr lang="en-US" dirty="0" err="1" smtClean="0">
                <a:latin typeface="Times New Roman" pitchFamily="18" charset="0"/>
                <a:cs typeface="Times New Roman" pitchFamily="18" charset="0"/>
              </a:rPr>
              <a:t>Iaw</a:t>
            </a:r>
            <a:r>
              <a:rPr lang="en-US" dirty="0" smtClean="0">
                <a:latin typeface="Times New Roman" pitchFamily="18" charset="0"/>
                <a:cs typeface="Times New Roman" pitchFamily="18" charset="0"/>
              </a:rPr>
              <a:t>; </a:t>
            </a:r>
          </a:p>
          <a:p>
            <a:pPr marL="457200" indent="-457200" algn="just">
              <a:lnSpc>
                <a:spcPct val="150000"/>
              </a:lnSpc>
              <a:buAutoNum type="alphaLcParenBoth"/>
            </a:pPr>
            <a:r>
              <a:rPr lang="en-US" dirty="0" smtClean="0">
                <a:latin typeface="Times New Roman" pitchFamily="18" charset="0"/>
                <a:cs typeface="Times New Roman" pitchFamily="18" charset="0"/>
              </a:rPr>
              <a:t>wife's daughters, husband's sons or their grand- or great-granddaughters or -sons respectively</a:t>
            </a:r>
          </a:p>
          <a:p>
            <a:pPr marL="457200" indent="-457200" algn="just">
              <a:lnSpc>
                <a:spcPct val="150000"/>
              </a:lnSpc>
              <a:buAutoNum type="alphaLcParenBoth"/>
            </a:pPr>
            <a:r>
              <a:rPr lang="en-US" dirty="0" smtClean="0">
                <a:latin typeface="Times New Roman" pitchFamily="18" charset="0"/>
                <a:cs typeface="Times New Roman" pitchFamily="18" charset="0"/>
              </a:rPr>
              <a:t>son's wife, son's </a:t>
            </a:r>
            <a:r>
              <a:rPr lang="en-US" dirty="0" err="1" smtClean="0">
                <a:latin typeface="Times New Roman" pitchFamily="18" charset="0"/>
                <a:cs typeface="Times New Roman" pitchFamily="18" charset="0"/>
              </a:rPr>
              <a:t>son's</a:t>
            </a:r>
            <a:r>
              <a:rPr lang="en-US" dirty="0" smtClean="0">
                <a:latin typeface="Times New Roman" pitchFamily="18" charset="0"/>
                <a:cs typeface="Times New Roman" pitchFamily="18" charset="0"/>
              </a:rPr>
              <a:t> wife, daughter's husband, and</a:t>
            </a:r>
          </a:p>
          <a:p>
            <a:pPr marL="457200" indent="-457200" algn="just">
              <a:lnSpc>
                <a:spcPct val="150000"/>
              </a:lnSpc>
              <a:buAutoNum type="alphaLcParenBoth"/>
            </a:pPr>
            <a:r>
              <a:rPr lang="en-US" dirty="0" smtClean="0">
                <a:latin typeface="Times New Roman" pitchFamily="18" charset="0"/>
                <a:cs typeface="Times New Roman" pitchFamily="18" charset="0"/>
              </a:rPr>
              <a:t>stepmothers and stepfathers. With some exceptions the same relations are forbidden through foster-nursing.</a:t>
            </a:r>
          </a:p>
          <a:p>
            <a:pPr marL="457200" indent="-457200" algn="r">
              <a:lnSpc>
                <a:spcPct val="150000"/>
              </a:lnSpc>
            </a:pPr>
            <a:r>
              <a:rPr lang="en-US" sz="2000" dirty="0" smtClean="0">
                <a:latin typeface="Times New Roman" pitchFamily="18" charset="0"/>
                <a:cs typeface="Times New Roman" pitchFamily="18" charset="0"/>
              </a:rPr>
              <a:t>(Ahmed,1974,The Family life in Islam,p.31)</a:t>
            </a:r>
          </a:p>
          <a:p>
            <a:pPr marL="457200" indent="-457200" algn="just">
              <a:lnSpc>
                <a:spcPct val="150000"/>
              </a:lnSpc>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901874" y="501042"/>
          <a:ext cx="10451926" cy="613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LIFE AND LIVING </a:t>
            </a:r>
            <a:endParaRPr lang="en-US"/>
          </a:p>
        </p:txBody>
      </p:sp>
      <p:pic>
        <p:nvPicPr>
          <p:cNvPr id="5" name="Content Placeholder 4" descr="Family Structure"/>
          <p:cNvPicPr>
            <a:picLocks noGrp="1"/>
          </p:cNvPicPr>
          <p:nvPr>
            <p:ph idx="1"/>
          </p:nvPr>
        </p:nvPicPr>
        <p:blipFill>
          <a:blip r:embed="rId6"/>
          <a:srcRect/>
          <a:stretch>
            <a:fillRect/>
          </a:stretch>
        </p:blipFill>
        <p:spPr bwMode="auto">
          <a:xfrm>
            <a:off x="964504" y="1152395"/>
            <a:ext cx="10534389" cy="57056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839245"/>
          <a:ext cx="10515600" cy="814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 xmlns:a16="http://schemas.microsoft.com/office/drawing/2014/main" id="{178676B7-6F9C-4C05-81AD-D61AB9274FA6}"/>
              </a:ext>
            </a:extLst>
          </p:cNvPr>
          <p:cNvSpPr>
            <a:spLocks noGrp="1"/>
          </p:cNvSpPr>
          <p:nvPr>
            <p:ph type="ftr" sz="quarter" idx="11"/>
          </p:nvPr>
        </p:nvSpPr>
        <p:spPr/>
        <p:txBody>
          <a:bodyPr/>
          <a:lstStyle/>
          <a:p>
            <a:r>
              <a:rPr lang="en-US"/>
              <a:t>LIFE AND LIVING </a:t>
            </a:r>
          </a:p>
        </p:txBody>
      </p:sp>
      <p:sp>
        <p:nvSpPr>
          <p:cNvPr id="6" name="Content Placeholder 5"/>
          <p:cNvSpPr>
            <a:spLocks noGrp="1"/>
          </p:cNvSpPr>
          <p:nvPr>
            <p:ph idx="1"/>
          </p:nvPr>
        </p:nvSpPr>
        <p:spPr>
          <a:xfrm>
            <a:off x="838200" y="1703540"/>
            <a:ext cx="10515600" cy="4473423"/>
          </a:xfrm>
        </p:spPr>
        <p:txBody>
          <a:bodyPr numCol="1" spcCol="1828800">
            <a:normAutofit fontScale="70000" lnSpcReduction="20000"/>
          </a:bodyPr>
          <a:lstStyle/>
          <a:p>
            <a:pPr>
              <a:lnSpc>
                <a:spcPct val="150000"/>
              </a:lnSpc>
              <a:buNone/>
            </a:pPr>
            <a:endParaRPr lang="en-US" dirty="0" smtClean="0">
              <a:latin typeface="Times New Roman" pitchFamily="18" charset="0"/>
              <a:cs typeface="Times New Roman" pitchFamily="18" charset="0"/>
            </a:endParaRPr>
          </a:p>
          <a:p>
            <a:pPr>
              <a:lnSpc>
                <a:spcPct val="150000"/>
              </a:lnSpc>
              <a:buNone/>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A Muslim family system consist of legally married couple husband and wife and their children. As basic family unit of </a:t>
            </a:r>
            <a:r>
              <a:rPr lang="en-US" dirty="0" err="1" smtClean="0">
                <a:latin typeface="Times New Roman" pitchFamily="18" charset="0"/>
                <a:cs typeface="Times New Roman" pitchFamily="18" charset="0"/>
              </a:rPr>
              <a:t>husbnad</a:t>
            </a:r>
            <a:r>
              <a:rPr lang="en-US" dirty="0" smtClean="0">
                <a:latin typeface="Times New Roman" pitchFamily="18" charset="0"/>
                <a:cs typeface="Times New Roman" pitchFamily="18" charset="0"/>
              </a:rPr>
              <a:t> and wife (man and woman )is established solely through marriage.</a:t>
            </a:r>
          </a:p>
          <a:p>
            <a:pPr>
              <a:lnSpc>
                <a:spcPct val="150000"/>
              </a:lnSpc>
            </a:pPr>
            <a:r>
              <a:rPr lang="en-US" dirty="0" smtClean="0">
                <a:latin typeface="Times New Roman" pitchFamily="18" charset="0"/>
                <a:cs typeface="Times New Roman" pitchFamily="18" charset="0"/>
              </a:rPr>
              <a:t>It also includes their parents, siblings and other relative.</a:t>
            </a:r>
          </a:p>
          <a:p>
            <a:pPr>
              <a:lnSpc>
                <a:spcPct val="150000"/>
              </a:lnSpc>
            </a:pPr>
            <a:r>
              <a:rPr lang="en-US" dirty="0" smtClean="0">
                <a:latin typeface="Times New Roman" pitchFamily="18" charset="0"/>
                <a:cs typeface="Times New Roman" pitchFamily="18" charset="0"/>
              </a:rPr>
              <a:t>A Muslim family come in to existence through two means; blood relationship and marriage.</a:t>
            </a:r>
          </a:p>
          <a:p>
            <a:pPr>
              <a:lnSpc>
                <a:spcPct val="150000"/>
              </a:lnSpc>
            </a:pPr>
            <a:r>
              <a:rPr lang="en-US" dirty="0" smtClean="0">
                <a:latin typeface="Times New Roman" pitchFamily="18" charset="0"/>
                <a:cs typeface="Times New Roman" pitchFamily="18" charset="0"/>
              </a:rPr>
              <a:t>Marriage in </a:t>
            </a:r>
            <a:r>
              <a:rPr lang="en-US" dirty="0" err="1" smtClean="0">
                <a:latin typeface="Times New Roman" pitchFamily="18" charset="0"/>
                <a:cs typeface="Times New Roman" pitchFamily="18" charset="0"/>
              </a:rPr>
              <a:t>islam</a:t>
            </a:r>
            <a:r>
              <a:rPr lang="en-US" dirty="0" smtClean="0">
                <a:latin typeface="Times New Roman" pitchFamily="18" charset="0"/>
                <a:cs typeface="Times New Roman" pitchFamily="18" charset="0"/>
              </a:rPr>
              <a:t> is viewed as an important and scared union between a man and woman that fulfils half of one’s religious obligation.</a:t>
            </a:r>
            <a:endParaRPr lang="en-US" dirty="0">
              <a:latin typeface="Times New Roman" pitchFamily="18" charset="0"/>
              <a:cs typeface="Times New Roman" pitchFamily="18" charset="0"/>
            </a:endParaRPr>
          </a:p>
        </p:txBody>
      </p:sp>
      <p:sp>
        <p:nvSpPr>
          <p:cNvPr id="7" name="Rectangle 6"/>
          <p:cNvSpPr/>
          <p:nvPr/>
        </p:nvSpPr>
        <p:spPr>
          <a:xfrm>
            <a:off x="1002082" y="1891430"/>
            <a:ext cx="3194137" cy="77661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Islamic family system</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70489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139" y="839244"/>
            <a:ext cx="10797435" cy="5348614"/>
          </a:xfrm>
        </p:spPr>
        <p:txBody>
          <a:bodyPr>
            <a:normAutofit lnSpcReduction="10000"/>
          </a:bodyPr>
          <a:lstStyle/>
          <a:p>
            <a:pPr algn="l">
              <a:lnSpc>
                <a:spcPct val="150000"/>
              </a:lnSpc>
              <a:buFont typeface="Arial" pitchFamily="34" charset="0"/>
              <a:buChar char="•"/>
            </a:pPr>
            <a:endParaRPr lang="en-US" dirty="0" smtClean="0">
              <a:latin typeface="Times New Roman" pitchFamily="18" charset="0"/>
              <a:cs typeface="Times New Roman" pitchFamily="18" charset="0"/>
            </a:endParaRPr>
          </a:p>
          <a:p>
            <a:pPr algn="l">
              <a:lnSpc>
                <a:spcPct val="150000"/>
              </a:lnSpc>
            </a:pPr>
            <a:endParaRPr lang="en-US" dirty="0" smtClean="0">
              <a:latin typeface="Times New Roman" pitchFamily="18" charset="0"/>
              <a:cs typeface="Times New Roman" pitchFamily="18" charset="0"/>
            </a:endParaRPr>
          </a:p>
          <a:p>
            <a:pPr algn="l">
              <a:lnSpc>
                <a:spcPct val="150000"/>
              </a:lnSpc>
              <a:buFont typeface="Arial" pitchFamily="34" charset="0"/>
              <a:buChar char="•"/>
            </a:pPr>
            <a:r>
              <a:rPr lang="en-US" dirty="0" smtClean="0">
                <a:latin typeface="Times New Roman" pitchFamily="18" charset="0"/>
                <a:cs typeface="Times New Roman" pitchFamily="18" charset="0"/>
              </a:rPr>
              <a:t>In western family the individual values gets prominence than the family values .</a:t>
            </a:r>
          </a:p>
          <a:p>
            <a:pPr algn="l">
              <a:lnSpc>
                <a:spcPct val="150000"/>
              </a:lnSpc>
              <a:buFont typeface="Arial" pitchFamily="34" charset="0"/>
              <a:buChar char="•"/>
            </a:pPr>
            <a:r>
              <a:rPr lang="en-US" dirty="0" smtClean="0">
                <a:latin typeface="Times New Roman" pitchFamily="18" charset="0"/>
                <a:cs typeface="Times New Roman" pitchFamily="18" charset="0"/>
              </a:rPr>
              <a:t>Westerners are more committed to themselves only. </a:t>
            </a:r>
          </a:p>
          <a:p>
            <a:pPr algn="l">
              <a:lnSpc>
                <a:spcPct val="150000"/>
              </a:lnSpc>
              <a:buFont typeface="Arial" pitchFamily="34" charset="0"/>
              <a:buChar char="•"/>
            </a:pPr>
            <a:r>
              <a:rPr lang="en-US" dirty="0" smtClean="0">
                <a:latin typeface="Times New Roman" pitchFamily="18" charset="0"/>
                <a:cs typeface="Times New Roman" pitchFamily="18" charset="0"/>
              </a:rPr>
              <a:t>Parents do not depend on their children when they get old.</a:t>
            </a:r>
          </a:p>
          <a:p>
            <a:pPr algn="l">
              <a:lnSpc>
                <a:spcPct val="150000"/>
              </a:lnSpc>
              <a:buFont typeface="Arial" pitchFamily="34" charset="0"/>
              <a:buChar char="•"/>
            </a:pPr>
            <a:r>
              <a:rPr lang="en-US" dirty="0" smtClean="0">
                <a:latin typeface="Times New Roman" pitchFamily="18" charset="0"/>
                <a:cs typeface="Times New Roman" pitchFamily="18" charset="0"/>
              </a:rPr>
              <a:t>They prioritize carrier.</a:t>
            </a:r>
          </a:p>
          <a:p>
            <a:pPr algn="l">
              <a:lnSpc>
                <a:spcPct val="150000"/>
              </a:lnSpc>
              <a:buFont typeface="Arial" pitchFamily="34" charset="0"/>
              <a:buChar char="•"/>
            </a:pPr>
            <a:r>
              <a:rPr lang="en-US" dirty="0" smtClean="0">
                <a:latin typeface="Times New Roman" pitchFamily="18" charset="0"/>
                <a:cs typeface="Times New Roman" pitchFamily="18" charset="0"/>
              </a:rPr>
              <a:t>They have materialistic approach.</a:t>
            </a:r>
          </a:p>
          <a:p>
            <a:pPr algn="l">
              <a:lnSpc>
                <a:spcPct val="150000"/>
              </a:lnSpc>
              <a:buFont typeface="Arial" pitchFamily="34" charset="0"/>
              <a:buChar char="•"/>
            </a:pPr>
            <a:r>
              <a:rPr lang="en-US" dirty="0" smtClean="0">
                <a:latin typeface="Times New Roman" pitchFamily="18" charset="0"/>
                <a:cs typeface="Times New Roman" pitchFamily="18" charset="0"/>
              </a:rPr>
              <a:t>Selection of marriage is totally depend on individuals.</a:t>
            </a:r>
          </a:p>
          <a:p>
            <a:pPr algn="l">
              <a:lnSpc>
                <a:spcPct val="150000"/>
              </a:lnSpc>
              <a:buFont typeface="Arial" pitchFamily="34" charset="0"/>
              <a:buChar char="•"/>
            </a:pP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
        <p:nvSpPr>
          <p:cNvPr id="5" name="Rectangle 4"/>
          <p:cNvSpPr/>
          <p:nvPr/>
        </p:nvSpPr>
        <p:spPr>
          <a:xfrm>
            <a:off x="1039660" y="1202499"/>
            <a:ext cx="3031299" cy="85176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Western family system</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906037"/>
          <a:ext cx="10515600" cy="106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775570" y="2210918"/>
            <a:ext cx="10515600" cy="3853311"/>
          </a:xfrm>
          <a:solidFill>
            <a:schemeClr val="bg1">
              <a:lumMod val="85000"/>
            </a:schemeClr>
          </a:solidFill>
        </p:spPr>
        <p:txBody>
          <a:bodyPr>
            <a:normAutofit fontScale="92500" lnSpcReduction="20000"/>
          </a:bodyPr>
          <a:lstStyle/>
          <a:p>
            <a:pPr algn="just">
              <a:lnSpc>
                <a:spcPct val="150000"/>
              </a:lnSpc>
              <a:buNone/>
            </a:pPr>
            <a:r>
              <a:rPr lang="en-US" dirty="0" smtClean="0">
                <a:latin typeface="Times New Roman" pitchFamily="18" charset="0"/>
                <a:cs typeface="Times New Roman" pitchFamily="18" charset="0"/>
              </a:rPr>
              <a:t>Family life is considered the core of the Islamic community. Family </a:t>
            </a:r>
            <a:r>
              <a:rPr lang="en-US" dirty="0" smtClean="0">
                <a:latin typeface="Times New Roman" pitchFamily="18" charset="0"/>
                <a:cs typeface="Times New Roman" pitchFamily="18" charset="0"/>
              </a:rPr>
              <a:t>life is created </a:t>
            </a:r>
            <a:r>
              <a:rPr lang="en-US" dirty="0" smtClean="0">
                <a:latin typeface="Times New Roman" pitchFamily="18" charset="0"/>
                <a:cs typeface="Times New Roman" pitchFamily="18" charset="0"/>
              </a:rPr>
              <a:t>by Allah to provide the foundation for individuals and society as a whole. It </a:t>
            </a:r>
            <a:r>
              <a:rPr lang="en-US" dirty="0" smtClean="0">
                <a:latin typeface="Times New Roman" pitchFamily="18" charset="0"/>
                <a:cs typeface="Times New Roman" pitchFamily="18" charset="0"/>
              </a:rPr>
              <a:t>was </a:t>
            </a:r>
            <a:r>
              <a:rPr lang="en-US" dirty="0" smtClean="0">
                <a:latin typeface="Times New Roman" pitchFamily="18" charset="0"/>
                <a:cs typeface="Times New Roman" pitchFamily="18" charset="0"/>
              </a:rPr>
              <a:t>created by Allah to keep society </a:t>
            </a:r>
            <a:r>
              <a:rPr lang="en-US" dirty="0" smtClean="0">
                <a:latin typeface="Times New Roman" pitchFamily="18" charset="0"/>
                <a:cs typeface="Times New Roman" pitchFamily="18" charset="0"/>
              </a:rPr>
              <a:t>together.</a:t>
            </a:r>
            <a:r>
              <a:rPr lang="en-US" dirty="0" smtClean="0">
                <a:latin typeface="Times New Roman" pitchFamily="18" charset="0"/>
                <a:cs typeface="Times New Roman" pitchFamily="18" charset="0"/>
              </a:rPr>
              <a:t> The family is also the foundation of human society and provides parents and growing children with a safe, healthy and nurturing environment. The family is the best place to convey and develop human virtues such as love, kindness, mercy and compassion.</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6526" y="826719"/>
          <a:ext cx="9144000" cy="901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901873" y="1979111"/>
            <a:ext cx="10396603" cy="4096011"/>
          </a:xfrm>
        </p:spPr>
        <p:txBody>
          <a:bodyPr/>
          <a:lstStyle/>
          <a:p>
            <a:pPr algn="l">
              <a:lnSpc>
                <a:spcPct val="150000"/>
              </a:lnSpc>
            </a:pPr>
            <a:r>
              <a:rPr lang="en-US" dirty="0" err="1" smtClean="0">
                <a:latin typeface="Times New Roman" pitchFamily="18" charset="0"/>
                <a:cs typeface="Times New Roman" pitchFamily="18" charset="0"/>
              </a:rPr>
              <a:t>Khursheed</a:t>
            </a:r>
            <a:r>
              <a:rPr lang="en-US" dirty="0" smtClean="0">
                <a:latin typeface="Times New Roman" pitchFamily="18" charset="0"/>
                <a:cs typeface="Times New Roman" pitchFamily="18" charset="0"/>
              </a:rPr>
              <a:t> Ahmed,1974,The </a:t>
            </a:r>
            <a:r>
              <a:rPr lang="en-US" dirty="0" smtClean="0">
                <a:latin typeface="Times New Roman" pitchFamily="18" charset="0"/>
                <a:cs typeface="Times New Roman" pitchFamily="18" charset="0"/>
              </a:rPr>
              <a:t>Family life in </a:t>
            </a:r>
            <a:r>
              <a:rPr lang="en-US" dirty="0" smtClean="0">
                <a:latin typeface="Times New Roman" pitchFamily="18" charset="0"/>
                <a:cs typeface="Times New Roman" pitchFamily="18" charset="0"/>
              </a:rPr>
              <a:t>Islam,p.29</a:t>
            </a:r>
          </a:p>
          <a:p>
            <a:pPr algn="l">
              <a:lnSpc>
                <a:spcPct val="15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Sunan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Ibn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Majah</a:t>
            </a:r>
            <a:r>
              <a:rPr lang="en-US" dirty="0" smtClean="0">
                <a:latin typeface="Times New Roman" pitchFamily="18" charset="0"/>
                <a:cs typeface="Times New Roman" pitchFamily="18" charset="0"/>
              </a:rPr>
              <a:t> In-book reference : Book 10, </a:t>
            </a:r>
            <a:r>
              <a:rPr lang="en-US" dirty="0" err="1" smtClean="0">
                <a:latin typeface="Times New Roman" pitchFamily="18" charset="0"/>
                <a:cs typeface="Times New Roman" pitchFamily="18" charset="0"/>
              </a:rPr>
              <a:t>Hadith</a:t>
            </a:r>
            <a:r>
              <a:rPr lang="en-US" dirty="0" smtClean="0">
                <a:latin typeface="Times New Roman" pitchFamily="18" charset="0"/>
                <a:cs typeface="Times New Roman" pitchFamily="18" charset="0"/>
              </a:rPr>
              <a:t> 3,English translation : Vol. 3, Book 10</a:t>
            </a:r>
            <a:r>
              <a:rPr lang="en-US" dirty="0" smtClean="0">
                <a:latin typeface="Times New Roman" pitchFamily="18" charset="0"/>
                <a:cs typeface="Times New Roman" pitchFamily="18" charset="0"/>
              </a:rPr>
              <a:t>)</a:t>
            </a:r>
          </a:p>
          <a:p>
            <a:pPr algn="l">
              <a:lnSpc>
                <a:spcPct val="150000"/>
              </a:lnSpc>
            </a:pPr>
            <a:r>
              <a:rPr lang="en-US" dirty="0" err="1" smtClean="0">
                <a:latin typeface="Times New Roman" pitchFamily="18" charset="0"/>
                <a:cs typeface="Times New Roman" pitchFamily="18" charset="0"/>
              </a:rPr>
              <a:t>Sahih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Muslim 1432aIn-book reference : Book 16, </a:t>
            </a:r>
            <a:r>
              <a:rPr lang="en-US" dirty="0" err="1" smtClean="0">
                <a:latin typeface="Times New Roman" pitchFamily="18" charset="0"/>
                <a:cs typeface="Times New Roman" pitchFamily="18" charset="0"/>
              </a:rPr>
              <a:t>Hadith</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English)</a:t>
            </a:r>
          </a:p>
          <a:p>
            <a:pPr algn="l">
              <a:lnSpc>
                <a:spcPct val="150000"/>
              </a:lnSpc>
            </a:pPr>
            <a:r>
              <a:rPr lang="en-US" dirty="0" smtClean="0">
                <a:latin typeface="Times New Roman" pitchFamily="18" charset="0"/>
                <a:cs typeface="Times New Roman" pitchFamily="18" charset="0"/>
              </a:rPr>
              <a:t>reference</a:t>
            </a:r>
            <a:r>
              <a:rPr lang="en-US" dirty="0" smtClean="0">
                <a:latin typeface="Times New Roman" pitchFamily="18" charset="0"/>
                <a:cs typeface="Times New Roman" pitchFamily="18" charset="0"/>
              </a:rPr>
              <a:t> : Book 8, </a:t>
            </a:r>
            <a:r>
              <a:rPr lang="en-US" dirty="0" err="1" smtClean="0">
                <a:latin typeface="Times New Roman" pitchFamily="18" charset="0"/>
                <a:cs typeface="Times New Roman" pitchFamily="18" charset="0"/>
              </a:rPr>
              <a:t>Hadith</a:t>
            </a:r>
            <a:r>
              <a:rPr lang="en-US" dirty="0" smtClean="0">
                <a:latin typeface="Times New Roman" pitchFamily="18" charset="0"/>
                <a:cs typeface="Times New Roman" pitchFamily="18" charset="0"/>
              </a:rPr>
              <a:t> 3349</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139871" y="2693095"/>
          <a:ext cx="9857982" cy="16409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xplosion 2 8"/>
          <p:cNvSpPr/>
          <p:nvPr/>
        </p:nvSpPr>
        <p:spPr>
          <a:xfrm>
            <a:off x="1240077" y="638827"/>
            <a:ext cx="3407079" cy="1929009"/>
          </a:xfrm>
          <a:prstGeom prst="irregularSeal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Topic# 5</a:t>
            </a:r>
            <a:endParaRPr lang="en-US" sz="2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EE1A2C-22FA-4036-B239-43D1525BF241}"/>
              </a:ext>
            </a:extLst>
          </p:cNvPr>
          <p:cNvSpPr>
            <a:spLocks noGrp="1"/>
          </p:cNvSpPr>
          <p:nvPr>
            <p:ph type="title"/>
          </p:nvPr>
        </p:nvSpPr>
        <p:spPr>
          <a:xfrm>
            <a:off x="838200" y="1109272"/>
            <a:ext cx="6237157" cy="839449"/>
          </a:xfrm>
        </p:spPr>
        <p:txBody>
          <a:bodyPr>
            <a:normAutofit/>
          </a:bodyPr>
          <a:lstStyle/>
          <a:p>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1020416" y="1966586"/>
          <a:ext cx="10716881" cy="3969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 xmlns:a16="http://schemas.microsoft.com/office/drawing/2014/main" id="{6A789878-A2AB-4E3C-9795-1A9100232ECB}"/>
              </a:ext>
            </a:extLst>
          </p:cNvPr>
          <p:cNvSpPr>
            <a:spLocks noGrp="1"/>
          </p:cNvSpPr>
          <p:nvPr>
            <p:ph type="ftr" sz="quarter" idx="11"/>
          </p:nvPr>
        </p:nvSpPr>
        <p:spPr/>
        <p:txBody>
          <a:bodyPr/>
          <a:lstStyle/>
          <a:p>
            <a:r>
              <a:rPr lang="en-US"/>
              <a:t>LIFE AND LIVING </a:t>
            </a:r>
          </a:p>
        </p:txBody>
      </p:sp>
      <p:sp>
        <p:nvSpPr>
          <p:cNvPr id="5" name="Line Callout 3 (Border and Accent Bar) 4"/>
          <p:cNvSpPr/>
          <p:nvPr/>
        </p:nvSpPr>
        <p:spPr>
          <a:xfrm>
            <a:off x="1102289" y="951978"/>
            <a:ext cx="5098095" cy="926926"/>
          </a:xfrm>
          <a:prstGeom prst="accentBorderCallout3">
            <a:avLst>
              <a:gd name="adj1" fmla="val 18750"/>
              <a:gd name="adj2" fmla="val -8333"/>
              <a:gd name="adj3" fmla="val 18750"/>
              <a:gd name="adj4" fmla="val -16667"/>
              <a:gd name="adj5" fmla="val 100000"/>
              <a:gd name="adj6" fmla="val -16667"/>
              <a:gd name="adj7" fmla="val 120331"/>
              <a:gd name="adj8" fmla="val -4608"/>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Times New Roman" pitchFamily="18" charset="0"/>
                <a:cs typeface="Times New Roman" pitchFamily="18" charset="0"/>
              </a:rPr>
              <a:t>Objectives of the lecture </a:t>
            </a:r>
            <a:endParaRPr lang="en-US" sz="3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97923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739036"/>
          <a:ext cx="10372595" cy="864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 xmlns:a16="http://schemas.microsoft.com/office/drawing/2014/main" id="{D2AF668C-F309-44CF-BAB4-9AB2F37DF1B2}"/>
              </a:ext>
            </a:extLst>
          </p:cNvPr>
          <p:cNvSpPr>
            <a:spLocks noGrp="1"/>
          </p:cNvSpPr>
          <p:nvPr>
            <p:ph idx="1"/>
          </p:nvPr>
        </p:nvSpPr>
        <p:spPr>
          <a:xfrm>
            <a:off x="750518" y="2016690"/>
            <a:ext cx="10515600" cy="4597052"/>
          </a:xfrm>
          <a:solidFill>
            <a:schemeClr val="accent6">
              <a:lumMod val="40000"/>
              <a:lumOff val="60000"/>
            </a:schemeClr>
          </a:solidFill>
        </p:spPr>
        <p:txBody>
          <a:bodyPr>
            <a:normAutofit fontScale="85000" lnSpcReduction="20000"/>
          </a:bodyPr>
          <a:lstStyle/>
          <a:p>
            <a:pPr rtl="1">
              <a:lnSpc>
                <a:spcPct val="150000"/>
              </a:lnSpc>
              <a:buNone/>
            </a:pPr>
            <a:endParaRPr lang="en-US" sz="2400" dirty="0" smtClean="0">
              <a:latin typeface="Times New Roman" pitchFamily="18" charset="0"/>
              <a:cs typeface="Times New Roman" pitchFamily="18" charset="0"/>
            </a:endParaRPr>
          </a:p>
          <a:p>
            <a:pPr rtl="1">
              <a:lnSpc>
                <a:spcPct val="150000"/>
              </a:lnSpc>
              <a:buNone/>
            </a:pPr>
            <a:r>
              <a:rPr lang="en-US" sz="2400" dirty="0" smtClean="0">
                <a:latin typeface="Times New Roman" pitchFamily="18" charset="0"/>
                <a:cs typeface="Times New Roman" pitchFamily="18" charset="0"/>
              </a:rPr>
              <a:t>                        </a:t>
            </a:r>
          </a:p>
          <a:p>
            <a:pPr rtl="1">
              <a:lnSpc>
                <a:spcPct val="150000"/>
              </a:lnSpc>
              <a:buNone/>
            </a:pPr>
            <a:r>
              <a:rPr lang="en-US" sz="2400" dirty="0" smtClean="0">
                <a:latin typeface="Times New Roman" pitchFamily="18" charset="0"/>
                <a:cs typeface="Times New Roman" pitchFamily="18" charset="0"/>
              </a:rPr>
              <a:t>Marriage is a social institution and a civil contract. Mutual consent and public declaration of the marriage are essentials component of this contract . As far as the </a:t>
            </a:r>
            <a:r>
              <a:rPr lang="en-US" sz="2400" dirty="0" err="1" smtClean="0">
                <a:latin typeface="Times New Roman" pitchFamily="18" charset="0"/>
                <a:cs typeface="Times New Roman" pitchFamily="18" charset="0"/>
              </a:rPr>
              <a:t>Shari'ah</a:t>
            </a:r>
            <a:r>
              <a:rPr lang="en-US" sz="2400" dirty="0" smtClean="0">
                <a:latin typeface="Times New Roman" pitchFamily="18" charset="0"/>
                <a:cs typeface="Times New Roman" pitchFamily="18" charset="0"/>
              </a:rPr>
              <a:t> is concerned, the validity of the marriage depends  on one side (</a:t>
            </a:r>
            <a:r>
              <a:rPr lang="en-US" sz="2400" dirty="0" err="1" smtClean="0">
                <a:latin typeface="Times New Roman" pitchFamily="18" charset="0"/>
                <a:cs typeface="Times New Roman" pitchFamily="18" charset="0"/>
              </a:rPr>
              <a:t>ijab</a:t>
            </a:r>
            <a:r>
              <a:rPr lang="en-US" sz="2400" dirty="0" smtClean="0">
                <a:latin typeface="Times New Roman" pitchFamily="18" charset="0"/>
                <a:cs typeface="Times New Roman" pitchFamily="18" charset="0"/>
              </a:rPr>
              <a:t>) and acceptance (</a:t>
            </a:r>
            <a:r>
              <a:rPr lang="en-US" sz="2400" dirty="0" err="1" smtClean="0">
                <a:latin typeface="Times New Roman" pitchFamily="18" charset="0"/>
                <a:cs typeface="Times New Roman" pitchFamily="18" charset="0"/>
              </a:rPr>
              <a:t>qubuI</a:t>
            </a:r>
            <a:r>
              <a:rPr lang="en-US" sz="2400" dirty="0" smtClean="0">
                <a:latin typeface="Times New Roman" pitchFamily="18" charset="0"/>
                <a:cs typeface="Times New Roman" pitchFamily="18" charset="0"/>
              </a:rPr>
              <a:t>) on   the other. The acceptance can take  place directly between the parties, or through an agent (</a:t>
            </a:r>
            <a:r>
              <a:rPr lang="en-US" sz="2400" dirty="0" err="1" smtClean="0">
                <a:latin typeface="Times New Roman" pitchFamily="18" charset="0"/>
                <a:cs typeface="Times New Roman" pitchFamily="18" charset="0"/>
              </a:rPr>
              <a:t>waki</a:t>
            </a:r>
            <a:r>
              <a:rPr lang="en-US" sz="2400" dirty="0" smtClean="0">
                <a:latin typeface="Times New Roman" pitchFamily="18" charset="0"/>
                <a:cs typeface="Times New Roman" pitchFamily="18" charset="0"/>
              </a:rPr>
              <a:t>/). There is also a ‘</a:t>
            </a:r>
            <a:r>
              <a:rPr lang="en-US" sz="2400" dirty="0" err="1" smtClean="0">
                <a:latin typeface="Times New Roman" pitchFamily="18" charset="0"/>
                <a:cs typeface="Times New Roman" pitchFamily="18" charset="0"/>
              </a:rPr>
              <a:t>mahr</a:t>
            </a:r>
            <a:r>
              <a:rPr lang="en-US" sz="2400" dirty="0" smtClean="0">
                <a:latin typeface="Times New Roman" pitchFamily="18" charset="0"/>
                <a:cs typeface="Times New Roman" pitchFamily="18" charset="0"/>
              </a:rPr>
              <a:t>’ which the husband pays to the wife . ‘</a:t>
            </a:r>
            <a:r>
              <a:rPr lang="en-US" sz="2400" dirty="0" err="1" smtClean="0">
                <a:latin typeface="Times New Roman" pitchFamily="18" charset="0"/>
                <a:cs typeface="Times New Roman" pitchFamily="18" charset="0"/>
              </a:rPr>
              <a:t>Mahr’is</a:t>
            </a:r>
            <a:r>
              <a:rPr lang="en-US" sz="2400" dirty="0" smtClean="0">
                <a:latin typeface="Times New Roman" pitchFamily="18" charset="0"/>
                <a:cs typeface="Times New Roman" pitchFamily="18" charset="0"/>
              </a:rPr>
              <a:t> an important part of the </a:t>
            </a:r>
            <a:r>
              <a:rPr lang="en-US" sz="2400" dirty="0" err="1" smtClean="0">
                <a:latin typeface="Times New Roman" pitchFamily="18" charset="0"/>
                <a:cs typeface="Times New Roman" pitchFamily="18" charset="0"/>
              </a:rPr>
              <a:t>contarct</a:t>
            </a:r>
            <a:r>
              <a:rPr lang="en-US" sz="2400" dirty="0" smtClean="0">
                <a:latin typeface="Times New Roman" pitchFamily="18" charset="0"/>
                <a:cs typeface="Times New Roman" pitchFamily="18" charset="0"/>
              </a:rPr>
              <a:t>, and the  amount of ‘</a:t>
            </a:r>
            <a:r>
              <a:rPr lang="en-US" sz="2400" dirty="0" err="1" smtClean="0">
                <a:latin typeface="Times New Roman" pitchFamily="18" charset="0"/>
                <a:cs typeface="Times New Roman" pitchFamily="18" charset="0"/>
              </a:rPr>
              <a:t>mahr</a:t>
            </a:r>
            <a:r>
              <a:rPr lang="en-US" sz="2400" dirty="0" smtClean="0">
                <a:latin typeface="Times New Roman" pitchFamily="18" charset="0"/>
                <a:cs typeface="Times New Roman" pitchFamily="18" charset="0"/>
              </a:rPr>
              <a:t>’ must be pre-fixed.</a:t>
            </a:r>
          </a:p>
          <a:p>
            <a:pPr algn="r" rtl="1">
              <a:lnSpc>
                <a:spcPct val="150000"/>
              </a:lnSpc>
              <a:buNone/>
            </a:pPr>
            <a:r>
              <a:rPr lang="en-US" sz="2400" dirty="0" smtClean="0">
                <a:latin typeface="Times New Roman" pitchFamily="18" charset="0"/>
                <a:cs typeface="Times New Roman" pitchFamily="18" charset="0"/>
              </a:rPr>
              <a:t>(Ahmed,1974,The Family life in Islam,p.29)</a:t>
            </a:r>
          </a:p>
          <a:p>
            <a:pPr rtl="1">
              <a:lnSpc>
                <a:spcPct val="150000"/>
              </a:lnSpc>
              <a:buNone/>
            </a:pPr>
            <a:r>
              <a:rPr lang="en-US" sz="2400" dirty="0" smtClean="0">
                <a:latin typeface="Times New Roman" pitchFamily="18" charset="0"/>
                <a:cs typeface="Times New Roman" pitchFamily="18" charset="0"/>
              </a:rPr>
              <a:t> </a:t>
            </a:r>
          </a:p>
        </p:txBody>
      </p:sp>
      <p:sp>
        <p:nvSpPr>
          <p:cNvPr id="4" name="Footer Placeholder 3">
            <a:extLst>
              <a:ext uri="{FF2B5EF4-FFF2-40B4-BE49-F238E27FC236}">
                <a16:creationId xmlns="" xmlns:a16="http://schemas.microsoft.com/office/drawing/2014/main" id="{21D3F19F-9310-4631-9D51-1D3EFA92BEF2}"/>
              </a:ext>
            </a:extLst>
          </p:cNvPr>
          <p:cNvSpPr>
            <a:spLocks noGrp="1"/>
          </p:cNvSpPr>
          <p:nvPr>
            <p:ph type="ftr" sz="quarter" idx="11"/>
          </p:nvPr>
        </p:nvSpPr>
        <p:spPr/>
        <p:txBody>
          <a:bodyPr/>
          <a:lstStyle/>
          <a:p>
            <a:r>
              <a:rPr lang="en-US" dirty="0"/>
              <a:t>LIFE AND LIVING </a:t>
            </a:r>
          </a:p>
        </p:txBody>
      </p:sp>
      <p:sp>
        <p:nvSpPr>
          <p:cNvPr id="6" name="Rectangle 5"/>
          <p:cNvSpPr/>
          <p:nvPr/>
        </p:nvSpPr>
        <p:spPr>
          <a:xfrm>
            <a:off x="864296" y="2129425"/>
            <a:ext cx="3645074" cy="67640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Times New Roman" pitchFamily="18" charset="0"/>
                <a:cs typeface="Times New Roman" pitchFamily="18" charset="0"/>
              </a:rPr>
              <a:t>Marriage and Divorce</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94265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76822" y="864296"/>
            <a:ext cx="10133556" cy="5436297"/>
          </a:xfrm>
          <a:solidFill>
            <a:schemeClr val="accent6">
              <a:lumMod val="40000"/>
              <a:lumOff val="60000"/>
            </a:schemeClr>
          </a:solidFill>
        </p:spPr>
        <p:txBody>
          <a:bodyPr>
            <a:normAutofit/>
          </a:bodyPr>
          <a:lstStyle/>
          <a:p>
            <a:pPr algn="l">
              <a:lnSpc>
                <a:spcPct val="150000"/>
              </a:lnSpc>
            </a:pPr>
            <a:r>
              <a:rPr lang="en-US" sz="2000" dirty="0" smtClean="0">
                <a:latin typeface="Times New Roman" pitchFamily="18" charset="0"/>
                <a:cs typeface="Times New Roman" pitchFamily="18" charset="0"/>
              </a:rPr>
              <a:t>Marriage in Islam is not a temporary union . it is meant for the entire span of life. Dissolution of marriage is, however, permitted if it fails to serve its objectives and has irretrievably broken down</a:t>
            </a:r>
            <a:r>
              <a:rPr lang="en-US" sz="1800" dirty="0" smtClean="0">
                <a:latin typeface="Times New Roman" pitchFamily="18" charset="0"/>
                <a:cs typeface="Times New Roman" pitchFamily="18" charset="0"/>
              </a:rPr>
              <a:t>.</a:t>
            </a:r>
          </a:p>
          <a:p>
            <a:pPr algn="r">
              <a:lnSpc>
                <a:spcPct val="150000"/>
              </a:lnSpc>
            </a:pPr>
            <a:r>
              <a:rPr lang="ar-AE" sz="1800" dirty="0" smtClean="0">
                <a:latin typeface="Times New Roman" pitchFamily="18" charset="0"/>
                <a:cs typeface="Times New Roman" pitchFamily="18" charset="0"/>
              </a:rPr>
              <a:t>قَالَ </a:t>
            </a:r>
            <a:r>
              <a:rPr lang="ar-AE" sz="1800" dirty="0" smtClean="0">
                <a:latin typeface="Times New Roman" pitchFamily="18" charset="0"/>
                <a:cs typeface="Times New Roman" pitchFamily="18" charset="0"/>
              </a:rPr>
              <a:t>قَالَ رَسُولُ اللَّهِ ـ صلى الله عليه وسلم ـ ‏ "‏ أَبْغَضُ الْحَلاَلِ إِلَى اللَّهِ الطَّلاَقُ ‏"‏ ‏.‏</a:t>
            </a:r>
            <a:endParaRPr lang="en-US"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
        <p:nvSpPr>
          <p:cNvPr id="6" name="Rectangle 5"/>
          <p:cNvSpPr/>
          <p:nvPr/>
        </p:nvSpPr>
        <p:spPr>
          <a:xfrm>
            <a:off x="1565753" y="3331924"/>
            <a:ext cx="8843376" cy="27181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latin typeface="Times New Roman" pitchFamily="18" charset="0"/>
                <a:cs typeface="Times New Roman" pitchFamily="18" charset="0"/>
              </a:rPr>
              <a:t>The </a:t>
            </a:r>
            <a:r>
              <a:rPr lang="en-US" sz="2000" dirty="0" smtClean="0">
                <a:solidFill>
                  <a:schemeClr val="tx1"/>
                </a:solidFill>
                <a:latin typeface="Times New Roman" pitchFamily="18" charset="0"/>
                <a:cs typeface="Times New Roman" pitchFamily="18" charset="0"/>
              </a:rPr>
              <a:t>Messenger of Allah said: "The most hated of permissible things to Allah is divorce. “</a:t>
            </a:r>
          </a:p>
          <a:p>
            <a:pPr algn="r"/>
            <a:r>
              <a:rPr lang="en-US" sz="1600" dirty="0" smtClean="0">
                <a:solidFill>
                  <a:schemeClr val="tx1"/>
                </a:solidFill>
                <a:latin typeface="Times New Roman" pitchFamily="18" charset="0"/>
                <a:cs typeface="Times New Roman" pitchFamily="18" charset="0"/>
              </a:rPr>
              <a:t>(</a:t>
            </a:r>
            <a:r>
              <a:rPr lang="en-US" sz="1600" dirty="0" err="1" smtClean="0">
                <a:solidFill>
                  <a:schemeClr val="tx1"/>
                </a:solidFill>
                <a:latin typeface="Times New Roman" pitchFamily="18" charset="0"/>
                <a:cs typeface="Times New Roman" pitchFamily="18" charset="0"/>
              </a:rPr>
              <a:t>Sunan</a:t>
            </a:r>
            <a:r>
              <a:rPr lang="en-US" sz="1600" dirty="0" smtClean="0">
                <a:solidFill>
                  <a:schemeClr val="tx1"/>
                </a:solidFill>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Ibn</a:t>
            </a:r>
            <a:r>
              <a:rPr lang="en-US" sz="1600" dirty="0" smtClean="0">
                <a:solidFill>
                  <a:schemeClr val="tx1"/>
                </a:solidFill>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Majah</a:t>
            </a:r>
            <a:r>
              <a:rPr lang="en-US" sz="1600" dirty="0" smtClean="0">
                <a:solidFill>
                  <a:schemeClr val="tx1"/>
                </a:solidFill>
                <a:latin typeface="Times New Roman" pitchFamily="18" charset="0"/>
                <a:cs typeface="Times New Roman" pitchFamily="18" charset="0"/>
              </a:rPr>
              <a:t> In-book reference : Book 10, </a:t>
            </a:r>
            <a:r>
              <a:rPr lang="en-US" sz="1600" dirty="0" err="1" smtClean="0">
                <a:solidFill>
                  <a:schemeClr val="tx1"/>
                </a:solidFill>
                <a:latin typeface="Times New Roman" pitchFamily="18" charset="0"/>
                <a:cs typeface="Times New Roman" pitchFamily="18" charset="0"/>
              </a:rPr>
              <a:t>Hadith</a:t>
            </a:r>
            <a:r>
              <a:rPr lang="en-US" sz="1600" dirty="0" smtClean="0">
                <a:solidFill>
                  <a:schemeClr val="tx1"/>
                </a:solidFill>
                <a:latin typeface="Times New Roman" pitchFamily="18" charset="0"/>
                <a:cs typeface="Times New Roman" pitchFamily="18" charset="0"/>
              </a:rPr>
              <a:t> 3,English translation : Vol. 3, Book 10)</a:t>
            </a:r>
            <a:r>
              <a:rPr lang="en-US" dirty="0" smtClean="0">
                <a:solidFill>
                  <a:schemeClr val="tx1"/>
                </a:solidFill>
              </a:rPr>
              <a:t/>
            </a:r>
            <a:br>
              <a:rPr lang="en-US" dirty="0" smtClean="0">
                <a:solidFill>
                  <a:schemeClr val="tx1"/>
                </a:solidFill>
              </a:rPr>
            </a:b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3983" y="839243"/>
            <a:ext cx="10634597" cy="5599135"/>
          </a:xfrm>
          <a:solidFill>
            <a:schemeClr val="accent6">
              <a:lumMod val="40000"/>
              <a:lumOff val="60000"/>
            </a:schemeClr>
          </a:solidFill>
        </p:spPr>
        <p:txBody>
          <a:bodyPr>
            <a:normAutofit/>
          </a:bodyPr>
          <a:lstStyle/>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principle marriage should take place publicly. Other members of society should know of this development, preferably in a way that has been adopted by the society. Normally the </a:t>
            </a:r>
            <a:r>
              <a:rPr lang="en-US" dirty="0" err="1" smtClean="0">
                <a:latin typeface="Times New Roman" pitchFamily="18" charset="0"/>
                <a:cs typeface="Times New Roman" pitchFamily="18" charset="0"/>
              </a:rPr>
              <a:t>nikah</a:t>
            </a:r>
            <a:r>
              <a:rPr lang="en-US" dirty="0" smtClean="0">
                <a:latin typeface="Times New Roman" pitchFamily="18" charset="0"/>
                <a:cs typeface="Times New Roman" pitchFamily="18" charset="0"/>
              </a:rPr>
              <a:t>  takes place at a social gathering where members of both the families and other friends and relatives gather. </a:t>
            </a:r>
            <a:r>
              <a:rPr lang="en-US" dirty="0" err="1" smtClean="0">
                <a:latin typeface="Times New Roman" pitchFamily="18" charset="0"/>
                <a:cs typeface="Times New Roman" pitchFamily="18" charset="0"/>
              </a:rPr>
              <a:t>Nikah</a:t>
            </a:r>
            <a:r>
              <a:rPr lang="en-US" dirty="0" smtClean="0">
                <a:latin typeface="Times New Roman" pitchFamily="18" charset="0"/>
                <a:cs typeface="Times New Roman" pitchFamily="18" charset="0"/>
              </a:rPr>
              <a:t> can be performed by one person knows as </a:t>
            </a:r>
            <a:r>
              <a:rPr lang="en-US" dirty="0" err="1" smtClean="0">
                <a:latin typeface="Times New Roman" pitchFamily="18" charset="0"/>
                <a:cs typeface="Times New Roman" pitchFamily="18" charset="0"/>
              </a:rPr>
              <a:t>Qazi</a:t>
            </a:r>
            <a:r>
              <a:rPr lang="en-US" dirty="0" smtClean="0">
                <a:latin typeface="Times New Roman" pitchFamily="18" charset="0"/>
                <a:cs typeface="Times New Roman" pitchFamily="18" charset="0"/>
              </a:rPr>
              <a:t> who discharge this responsibility. In the </a:t>
            </a:r>
            <a:r>
              <a:rPr lang="en-US" dirty="0" err="1" smtClean="0">
                <a:latin typeface="Times New Roman" pitchFamily="18" charset="0"/>
                <a:cs typeface="Times New Roman" pitchFamily="18" charset="0"/>
              </a:rPr>
              <a:t>nikah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cermony</a:t>
            </a:r>
            <a:r>
              <a:rPr lang="en-US" dirty="0" smtClean="0">
                <a:latin typeface="Times New Roman" pitchFamily="18" charset="0"/>
                <a:cs typeface="Times New Roman" pitchFamily="18" charset="0"/>
              </a:rPr>
              <a:t> they recite from the Qur'an and the </a:t>
            </a:r>
            <a:r>
              <a:rPr lang="en-US" dirty="0" err="1" smtClean="0">
                <a:latin typeface="Times New Roman" pitchFamily="18" charset="0"/>
                <a:cs typeface="Times New Roman" pitchFamily="18" charset="0"/>
              </a:rPr>
              <a:t>Sunnah</a:t>
            </a:r>
            <a:r>
              <a:rPr lang="en-US" dirty="0" smtClean="0">
                <a:latin typeface="Times New Roman" pitchFamily="18" charset="0"/>
                <a:cs typeface="Times New Roman" pitchFamily="18" charset="0"/>
              </a:rPr>
              <a:t> and invite the spouses to a life of God consciousness, purity, mutual love and loyalty and social responsibility. Then the marriage is contracted where in </a:t>
            </a:r>
            <a:r>
              <a:rPr lang="en-US" dirty="0" err="1" smtClean="0">
                <a:latin typeface="Times New Roman" pitchFamily="18" charset="0"/>
                <a:cs typeface="Times New Roman" pitchFamily="18" charset="0"/>
              </a:rPr>
              <a:t>Ijab</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Qubul</a:t>
            </a:r>
            <a:r>
              <a:rPr lang="en-US" dirty="0" smtClean="0">
                <a:latin typeface="Times New Roman" pitchFamily="18" charset="0"/>
                <a:cs typeface="Times New Roman" pitchFamily="18" charset="0"/>
              </a:rPr>
              <a:t> are made before the witnesses. The bridegroom holds a feast for the relatives and friends. The real purpose of these gatherings and feasts is to make the events a social function and to let the society know of it and participate in it. The Prophet has recommended the people to hold these celebrations with simplicity and to share each other's joy.</a:t>
            </a:r>
          </a:p>
          <a:p>
            <a:pPr algn="r"/>
            <a:r>
              <a:rPr lang="en-US" sz="2000" dirty="0" smtClean="0">
                <a:latin typeface="Times New Roman" pitchFamily="18" charset="0"/>
                <a:cs typeface="Times New Roman" pitchFamily="18" charset="0"/>
              </a:rPr>
              <a:t>(Ahmed,1974,The Family life in Islam,p.31) </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LIFE AND LIVING </a:t>
            </a:r>
            <a:endParaRPr lang="en-US" dirty="0"/>
          </a:p>
        </p:txBody>
      </p:sp>
      <p:sp>
        <p:nvSpPr>
          <p:cNvPr id="5" name="Rectangle 4"/>
          <p:cNvSpPr/>
          <p:nvPr/>
        </p:nvSpPr>
        <p:spPr>
          <a:xfrm>
            <a:off x="876822" y="964505"/>
            <a:ext cx="4521896" cy="70145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itchFamily="18" charset="0"/>
                <a:cs typeface="Times New Roman" pitchFamily="18" charset="0"/>
              </a:rPr>
              <a:t>The Way Marriage is Contracted </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4087" y="851770"/>
            <a:ext cx="10597019" cy="5210828"/>
          </a:xfrm>
          <a:solidFill>
            <a:schemeClr val="accent6">
              <a:lumMod val="40000"/>
              <a:lumOff val="60000"/>
            </a:schemeClr>
          </a:solidFill>
        </p:spPr>
        <p:txBody>
          <a:bodyPr>
            <a:noAutofit/>
          </a:bodyPr>
          <a:lstStyle/>
          <a:p>
            <a:pPr algn="l">
              <a:lnSpc>
                <a:spcPct val="150000"/>
              </a:lnSpc>
            </a:pPr>
            <a:r>
              <a:rPr lang="en-US" dirty="0" smtClean="0">
                <a:latin typeface="Times New Roman" pitchFamily="18" charset="0"/>
                <a:cs typeface="Times New Roman" pitchFamily="18" charset="0"/>
              </a:rPr>
              <a:t>Prophet </a:t>
            </a:r>
            <a:r>
              <a:rPr lang="en-US" dirty="0" err="1" smtClean="0">
                <a:latin typeface="Times New Roman" pitchFamily="18" charset="0"/>
                <a:cs typeface="Times New Roman" pitchFamily="18" charset="0"/>
              </a:rPr>
              <a:t>muhammad</a:t>
            </a:r>
            <a:r>
              <a:rPr lang="en-US" dirty="0" smtClean="0">
                <a:latin typeface="Times New Roman" pitchFamily="18" charset="0"/>
                <a:cs typeface="Times New Roman" pitchFamily="18" charset="0"/>
              </a:rPr>
              <a:t> </a:t>
            </a:r>
            <a:r>
              <a:rPr lang="ar-AE" dirty="0" smtClean="0">
                <a:latin typeface="Times New Roman" pitchFamily="18" charset="0"/>
                <a:cs typeface="Times New Roman" pitchFamily="18" charset="0"/>
              </a:rPr>
              <a:t>ﷺ</a:t>
            </a:r>
            <a:r>
              <a:rPr lang="en-US" dirty="0" smtClean="0">
                <a:latin typeface="Times New Roman" pitchFamily="18" charset="0"/>
                <a:cs typeface="Times New Roman" pitchFamily="18" charset="0"/>
              </a:rPr>
              <a:t> said; </a:t>
            </a:r>
            <a:endParaRPr lang="en-US" b="1" dirty="0" smtClean="0">
              <a:latin typeface="Times New Roman" pitchFamily="18" charset="0"/>
              <a:cs typeface="Times New Roman" pitchFamily="18" charset="0"/>
            </a:endParaRPr>
          </a:p>
          <a:p>
            <a:pPr>
              <a:lnSpc>
                <a:spcPct val="150000"/>
              </a:lnSpc>
            </a:pPr>
            <a:r>
              <a:rPr lang="ar-AE" dirty="0" smtClean="0">
                <a:latin typeface="Times New Roman" pitchFamily="18" charset="0"/>
                <a:cs typeface="Times New Roman" pitchFamily="18" charset="0"/>
              </a:rPr>
              <a:t>حَدَّثَنَا يَحْيَى بْنُ يَحْيَى، قَالَ قَرَأْتُ عَلَى مَالِكٍ عَنِ ابْنِ شِهَابٍ، عَنِ الأَعْرَجِ، عَنْ أَبِي هُرَيْرَةَ، أَنَّهُ كَانَ يَقُولُ بِئْسَ الطَّعَامُ طَعَامُ الْوَلِيمَةِ يُدْعَى إِلَيْهِ الأَغْنِيَاءُ وَيُتْرَكُ الْمَسَاكِينُ فَمَنْ لَمْ يَأْتِ الدَّعْوَةَ فَقَدْ عَصَى اللَّهَ وَرَسُولَهُ ‏.‏</a:t>
            </a:r>
            <a:endParaRPr lang="en-US" b="1" dirty="0" smtClean="0">
              <a:latin typeface="Times New Roman" pitchFamily="18" charset="0"/>
              <a:cs typeface="Times New Roman" pitchFamily="18" charset="0"/>
            </a:endParaRPr>
          </a:p>
          <a:p>
            <a:pPr>
              <a:lnSpc>
                <a:spcPct val="150000"/>
              </a:lnSpc>
            </a:pPr>
            <a:r>
              <a:rPr lang="en-US" b="1" dirty="0" smtClean="0">
                <a:latin typeface="Times New Roman" pitchFamily="18" charset="0"/>
                <a:cs typeface="Times New Roman" pitchFamily="18" charset="0"/>
              </a:rPr>
              <a:t>Abu </a:t>
            </a:r>
            <a:r>
              <a:rPr lang="en-US" b="1" dirty="0" err="1" smtClean="0">
                <a:latin typeface="Times New Roman" pitchFamily="18" charset="0"/>
                <a:cs typeface="Times New Roman" pitchFamily="18" charset="0"/>
              </a:rPr>
              <a:t>Huraira</a:t>
            </a:r>
            <a:r>
              <a:rPr lang="en-US" b="1" dirty="0" smtClean="0">
                <a:latin typeface="Times New Roman" pitchFamily="18" charset="0"/>
                <a:cs typeface="Times New Roman" pitchFamily="18" charset="0"/>
              </a:rPr>
              <a:t> (Allah be pleased with him) used to say:</a:t>
            </a:r>
          </a:p>
          <a:p>
            <a:pPr>
              <a:lnSpc>
                <a:spcPct val="150000"/>
              </a:lnSpc>
            </a:pPr>
            <a:r>
              <a:rPr lang="en-US" dirty="0" smtClean="0">
                <a:latin typeface="Times New Roman" pitchFamily="18" charset="0"/>
                <a:cs typeface="Times New Roman" pitchFamily="18" charset="0"/>
              </a:rPr>
              <a:t>The worst kind of food is the wedding feast to which the rich are invited and the poor are ignored. He who does not come to the feast, he in fact disobeys Allah and His Messenger </a:t>
            </a:r>
            <a:r>
              <a:rPr lang="ar-AE" dirty="0" smtClean="0">
                <a:latin typeface="Times New Roman" pitchFamily="18" charset="0"/>
                <a:cs typeface="Times New Roman" pitchFamily="18" charset="0"/>
              </a:rPr>
              <a:t>ﷺ).</a:t>
            </a:r>
            <a:r>
              <a:rPr lang="en-US" dirty="0" smtClean="0">
                <a:latin typeface="Times New Roman" pitchFamily="18" charset="0"/>
                <a:cs typeface="Times New Roman" pitchFamily="18" charset="0"/>
              </a:rPr>
              <a:t>)</a:t>
            </a:r>
            <a:endParaRPr lang="ar-AE" dirty="0" smtClean="0">
              <a:latin typeface="Times New Roman" pitchFamily="18" charset="0"/>
              <a:cs typeface="Times New Roman" pitchFamily="18" charset="0"/>
            </a:endParaRPr>
          </a:p>
          <a:p>
            <a:pPr algn="r">
              <a:lnSpc>
                <a:spcPct val="150000"/>
              </a:lnSpc>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Sahih</a:t>
            </a:r>
            <a:r>
              <a:rPr lang="en-US" sz="1800" dirty="0" smtClean="0">
                <a:latin typeface="Times New Roman" pitchFamily="18" charset="0"/>
                <a:cs typeface="Times New Roman" pitchFamily="18" charset="0"/>
              </a:rPr>
              <a:t> Muslim 1432aIn-book reference : Book 16, </a:t>
            </a:r>
            <a:r>
              <a:rPr lang="en-US" sz="1800" dirty="0" err="1" smtClean="0">
                <a:latin typeface="Times New Roman" pitchFamily="18" charset="0"/>
                <a:cs typeface="Times New Roman" pitchFamily="18" charset="0"/>
              </a:rPr>
              <a:t>Hadith</a:t>
            </a:r>
            <a:r>
              <a:rPr lang="en-US" sz="1800" dirty="0" smtClean="0">
                <a:latin typeface="Times New Roman" pitchFamily="18" charset="0"/>
                <a:cs typeface="Times New Roman" pitchFamily="18" charset="0"/>
              </a:rPr>
              <a:t> (English) reference : Book 8, </a:t>
            </a:r>
            <a:r>
              <a:rPr lang="en-US" sz="1800" dirty="0" err="1" smtClean="0">
                <a:latin typeface="Times New Roman" pitchFamily="18" charset="0"/>
                <a:cs typeface="Times New Roman" pitchFamily="18" charset="0"/>
              </a:rPr>
              <a:t>Hadith</a:t>
            </a:r>
            <a:r>
              <a:rPr lang="en-US" sz="1800" dirty="0" smtClean="0">
                <a:latin typeface="Times New Roman" pitchFamily="18" charset="0"/>
                <a:cs typeface="Times New Roman" pitchFamily="18" charset="0"/>
              </a:rPr>
              <a:t> 3349)</a:t>
            </a:r>
            <a:endParaRPr lang="en-US" sz="18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2082"/>
            <a:ext cx="10515600" cy="5174881"/>
          </a:xfrm>
          <a:solidFill>
            <a:schemeClr val="accent6">
              <a:lumMod val="40000"/>
              <a:lumOff val="60000"/>
            </a:schemeClr>
          </a:solidFill>
        </p:spPr>
        <p:txBody>
          <a:bodyPr>
            <a:normAutofit fontScale="92500" lnSpcReduction="20000"/>
          </a:bodyPr>
          <a:lstStyle/>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 man is in the position of the head and the overall supervisor in the internal organization of the family. A man's major responsibilities lie outside the family and support the family economically and materially. He has to look after the relations of the family with the rest of the society, its economy and policy and he has to take care of the demands of internal discipline within the family. </a:t>
            </a:r>
          </a:p>
          <a:p>
            <a:pPr algn="just">
              <a:buNone/>
            </a:pPr>
            <a:r>
              <a:rPr lang="en-US" dirty="0" smtClean="0">
                <a:latin typeface="Times New Roman" pitchFamily="18" charset="0"/>
                <a:cs typeface="Times New Roman" pitchFamily="18" charset="0"/>
              </a:rPr>
              <a:t>                       A woman's major responsibilities lie within the family. And the eldest woman is regarded as the centre of the family organization but within each circle and fold the relative central position is enjoyed by that woman who constitutes its core. A spectrum of mutual rights and responsibilities has been evolved in such a way that balanced relationships are developed between all. </a:t>
            </a:r>
          </a:p>
          <a:p>
            <a:pPr algn="r">
              <a:buNone/>
            </a:pPr>
            <a:r>
              <a:rPr lang="en-US" sz="2600" dirty="0" smtClean="0">
                <a:latin typeface="Times New Roman" pitchFamily="18" charset="0"/>
                <a:cs typeface="Times New Roman" pitchFamily="18" charset="0"/>
              </a:rPr>
              <a:t>(Ahmed,1974,The Family life in Islam,p.31)</a:t>
            </a:r>
          </a:p>
          <a:p>
            <a:pPr algn="just">
              <a:buNone/>
            </a:pPr>
            <a:endParaRPr lang="en-US"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
        <p:nvSpPr>
          <p:cNvPr id="5" name="Rectangle 4"/>
          <p:cNvSpPr/>
          <p:nvPr/>
        </p:nvSpPr>
        <p:spPr>
          <a:xfrm>
            <a:off x="889348" y="1052186"/>
            <a:ext cx="3945699" cy="10271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itchFamily="18" charset="0"/>
                <a:cs typeface="Times New Roman" pitchFamily="18" charset="0"/>
              </a:rPr>
              <a:t> The Position of Man and Woman</a:t>
            </a: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3775" y="939451"/>
            <a:ext cx="10747332" cy="5148197"/>
          </a:xfrm>
          <a:solidFill>
            <a:schemeClr val="accent6">
              <a:lumMod val="40000"/>
              <a:lumOff val="60000"/>
            </a:schemeClr>
          </a:solidFill>
        </p:spPr>
        <p:txBody>
          <a:bodyPr>
            <a:normAutofit/>
          </a:bodyPr>
          <a:lstStyle/>
          <a:p>
            <a:pPr algn="l"/>
            <a:r>
              <a:rPr lang="en-US" dirty="0" smtClean="0">
                <a:latin typeface="Times New Roman" pitchFamily="18" charset="0"/>
                <a:cs typeface="Times New Roman" pitchFamily="18" charset="0"/>
              </a:rPr>
              <a:t>The Qur'an says: </a:t>
            </a:r>
            <a:r>
              <a:rPr lang="ar-AE"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ar-AE" dirty="0" smtClean="0">
                <a:latin typeface="Times New Roman" pitchFamily="18" charset="0"/>
                <a:cs typeface="Times New Roman" pitchFamily="18" charset="0"/>
              </a:rPr>
              <a:t>ٱلرِّجَالُ قَوَّمُونَ عَلَى ٱلنِّسَآءِ بِمَا فَضَّلَ ٱللَّهُ بَعْضَهُمْ عَلَىٰ بَعْضٍۢ وَبِمَآ أَنفَقُوا۟ مِنْ أَمْوَلِهِمْ ۚ فَٱلصَّلِحَتُ قَنِتَتٌ حَفِظَتٌۭ لِّلْغَيْبِ بِمَا حَفِظَ ٱللَّهُ ۚ وَٱلَّتِى تَخَافُونَ نُشُوزَهُنَّ فَعِظُوهُنَّ وَٱهْجُرُوهُنَّ فِى ٱلْمَضَاجِعِ وَٱضْرِبُوهُنَّ ۖ فَإِنْ أَطَعْنَكُمْ فَلَا تَبْغُوا۟ عَلَيْهِنَّ سَبِيلًا ۗ إِنَّ ٱللَّهَ كَانَ عَلِيًّۭا كَبِيرًۭا</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Men are the caretakers of women, as men have been provisioned by Allah over women and tasked with supporting them financially. And righteous women are devoutly obedient and, when alone, protective of what Allah has entrusted them with. And if you sense ill-conduct from your women, advise them ˹first˺, ˹if they persist,˺ do not share their beds, ˹but if they still persist,˺ then discipline them ˹gently˺. But if they change their ways, do not be unjust to them. Surely Allah is Most High, All-Great.</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LIFE AND LIVING </a:t>
            </a:r>
            <a:endParaRPr lang="en-US"/>
          </a:p>
        </p:txBody>
      </p:sp>
    </p:spTree>
  </p:cSld>
  <p:clrMapOvr>
    <a:masterClrMapping/>
  </p:clrMapOvr>
</p:sld>
</file>

<file path=ppt/theme/theme1.xml><?xml version="1.0" encoding="utf-8"?>
<a:theme xmlns:a="http://schemas.openxmlformats.org/drawingml/2006/main" name="RIPHAH theme upd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22222" id="{09B80CBD-2470-42E4-A989-23A2C92E7BF3}" vid="{A1D06009-62D5-49BF-A72A-D7A339C50E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RIPHAH theme update</Template>
  <TotalTime>4497</TotalTime>
  <Words>1592</Words>
  <Application>Microsoft Office PowerPoint</Application>
  <PresentationFormat>Custom</PresentationFormat>
  <Paragraphs>115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RIPHAH theme update</vt:lpstr>
      <vt:lpstr>Slide 1</vt:lpstr>
      <vt:lpstr>Slide 2</vt:lpstr>
      <vt:lpstr>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 sami</dc:creator>
  <cp:lastModifiedBy>HASHMI</cp:lastModifiedBy>
  <cp:revision>231</cp:revision>
  <dcterms:created xsi:type="dcterms:W3CDTF">2020-12-17T06:07:43Z</dcterms:created>
  <dcterms:modified xsi:type="dcterms:W3CDTF">2022-03-20T15:59:31Z</dcterms:modified>
</cp:coreProperties>
</file>