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5/23/2018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5/23/2018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5/23/2018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 Skills</a:t>
            </a:r>
            <a:endParaRPr lang="en-US" dirty="0">
              <a:solidFill>
                <a:schemeClr val="tx1"/>
              </a:solidFill>
            </a:endParaRPr>
          </a:p>
        </p:txBody>
      </p:sp>
      <p:sp>
        <p:nvSpPr>
          <p:cNvPr id="3" name="Subtitle 2"/>
          <p:cNvSpPr>
            <a:spLocks noGrp="1"/>
          </p:cNvSpPr>
          <p:nvPr>
            <p:ph type="subTitle" idx="1"/>
          </p:nvPr>
        </p:nvSpPr>
        <p:spPr/>
        <p:txBody>
          <a:bodyPr/>
          <a:lstStyle/>
          <a:p>
            <a:r>
              <a:rPr lang="en-US" dirty="0"/>
              <a:t>the ability to convey or share ideas and feelings effectively.</a:t>
            </a:r>
            <a:endParaRPr lang="en-US" dirty="0">
              <a:solidFill>
                <a:schemeClr val="tx1"/>
              </a:solidFill>
            </a:endParaRP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3E79-0A53-4B8E-95C1-2735A6F21C70}"/>
              </a:ext>
            </a:extLst>
          </p:cNvPr>
          <p:cNvSpPr>
            <a:spLocks noGrp="1"/>
          </p:cNvSpPr>
          <p:nvPr>
            <p:ph type="title"/>
          </p:nvPr>
        </p:nvSpPr>
        <p:spPr/>
        <p:txBody>
          <a:bodyPr/>
          <a:lstStyle/>
          <a:p>
            <a:r>
              <a:rPr lang="en-US" dirty="0"/>
              <a:t>Communication Barriers</a:t>
            </a:r>
          </a:p>
          <a:p>
            <a:endParaRPr lang="en-US" dirty="0"/>
          </a:p>
        </p:txBody>
      </p:sp>
      <p:sp>
        <p:nvSpPr>
          <p:cNvPr id="3" name="Content Placeholder 2">
            <a:extLst>
              <a:ext uri="{FF2B5EF4-FFF2-40B4-BE49-F238E27FC236}">
                <a16:creationId xmlns:a16="http://schemas.microsoft.com/office/drawing/2014/main" id="{434062BF-4417-446F-9537-922D3E9D7AD2}"/>
              </a:ext>
            </a:extLst>
          </p:cNvPr>
          <p:cNvSpPr>
            <a:spLocks noGrp="1"/>
          </p:cNvSpPr>
          <p:nvPr>
            <p:ph idx="1"/>
          </p:nvPr>
        </p:nvSpPr>
        <p:spPr/>
        <p:txBody>
          <a:bodyPr vert="horz" lIns="91440" tIns="45720" rIns="91440" bIns="45720" rtlCol="0" anchor="t">
            <a:normAutofit/>
          </a:bodyPr>
          <a:lstStyle/>
          <a:p>
            <a:r>
              <a:rPr lang="en-US" sz="2600" b="1" dirty="0"/>
              <a:t>Semantical barriers</a:t>
            </a:r>
          </a:p>
        </p:txBody>
      </p:sp>
      <p:pic>
        <p:nvPicPr>
          <p:cNvPr id="4" name="Picture 4" descr="A screenshot of a cell phone&#10;&#10;Description generated with very high confidence">
            <a:extLst>
              <a:ext uri="{FF2B5EF4-FFF2-40B4-BE49-F238E27FC236}">
                <a16:creationId xmlns:a16="http://schemas.microsoft.com/office/drawing/2014/main" id="{A0B7DB07-D355-4935-93C6-0BDA46046997}"/>
              </a:ext>
            </a:extLst>
          </p:cNvPr>
          <p:cNvPicPr>
            <a:picLocks noChangeAspect="1"/>
          </p:cNvPicPr>
          <p:nvPr/>
        </p:nvPicPr>
        <p:blipFill rotWithShape="1">
          <a:blip r:embed="rId2"/>
          <a:srcRect l="3125" t="22245" r="28125" b="30561"/>
          <a:stretch/>
        </p:blipFill>
        <p:spPr>
          <a:xfrm>
            <a:off x="1906436" y="3291697"/>
            <a:ext cx="6321886" cy="3264349"/>
          </a:xfrm>
          <a:prstGeom prst="rect">
            <a:avLst/>
          </a:prstGeom>
        </p:spPr>
      </p:pic>
    </p:spTree>
    <p:extLst>
      <p:ext uri="{BB962C8B-B14F-4D97-AF65-F5344CB8AC3E}">
        <p14:creationId xmlns:p14="http://schemas.microsoft.com/office/powerpoint/2010/main" val="109587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233F-6746-4B00-9144-28D47EF8A11D}"/>
              </a:ext>
            </a:extLst>
          </p:cNvPr>
          <p:cNvSpPr>
            <a:spLocks noGrp="1"/>
          </p:cNvSpPr>
          <p:nvPr>
            <p:ph type="title"/>
          </p:nvPr>
        </p:nvSpPr>
        <p:spPr/>
        <p:txBody>
          <a:bodyPr/>
          <a:lstStyle/>
          <a:p>
            <a:r>
              <a:rPr lang="en-US" dirty="0"/>
              <a:t>Communication Barriers</a:t>
            </a:r>
          </a:p>
          <a:p>
            <a:endParaRPr lang="en-US" dirty="0"/>
          </a:p>
        </p:txBody>
      </p:sp>
      <p:sp>
        <p:nvSpPr>
          <p:cNvPr id="3" name="Content Placeholder 2">
            <a:extLst>
              <a:ext uri="{FF2B5EF4-FFF2-40B4-BE49-F238E27FC236}">
                <a16:creationId xmlns:a16="http://schemas.microsoft.com/office/drawing/2014/main" id="{47F5EF11-3443-47ED-BF82-45E0F018C24D}"/>
              </a:ext>
            </a:extLst>
          </p:cNvPr>
          <p:cNvSpPr>
            <a:spLocks noGrp="1"/>
          </p:cNvSpPr>
          <p:nvPr>
            <p:ph idx="1"/>
          </p:nvPr>
        </p:nvSpPr>
        <p:spPr>
          <a:xfrm>
            <a:off x="1212463" y="2359085"/>
            <a:ext cx="8825659" cy="3416300"/>
          </a:xfrm>
        </p:spPr>
        <p:txBody>
          <a:bodyPr vert="horz" lIns="91440" tIns="45720" rIns="91440" bIns="45720" rtlCol="0" anchor="t">
            <a:normAutofit/>
          </a:bodyPr>
          <a:lstStyle/>
          <a:p>
            <a:r>
              <a:rPr lang="en-US" sz="2600" b="1" dirty="0"/>
              <a:t>Emotional or Psychological</a:t>
            </a:r>
          </a:p>
        </p:txBody>
      </p:sp>
      <p:pic>
        <p:nvPicPr>
          <p:cNvPr id="4" name="Picture 4" descr="A screenshot of a cell phone&#10;&#10;Description generated with very high confidence">
            <a:extLst>
              <a:ext uri="{FF2B5EF4-FFF2-40B4-BE49-F238E27FC236}">
                <a16:creationId xmlns:a16="http://schemas.microsoft.com/office/drawing/2014/main" id="{F2C1E175-16DA-485D-891F-CA913E25B8D6}"/>
              </a:ext>
            </a:extLst>
          </p:cNvPr>
          <p:cNvPicPr>
            <a:picLocks noChangeAspect="1"/>
          </p:cNvPicPr>
          <p:nvPr/>
        </p:nvPicPr>
        <p:blipFill rotWithShape="1">
          <a:blip r:embed="rId2"/>
          <a:srcRect l="3270" t="22426" r="18417" b="25629"/>
          <a:stretch/>
        </p:blipFill>
        <p:spPr>
          <a:xfrm>
            <a:off x="1791418" y="3032903"/>
            <a:ext cx="6539451" cy="3256947"/>
          </a:xfrm>
          <a:prstGeom prst="rect">
            <a:avLst/>
          </a:prstGeom>
        </p:spPr>
      </p:pic>
    </p:spTree>
    <p:extLst>
      <p:ext uri="{BB962C8B-B14F-4D97-AF65-F5344CB8AC3E}">
        <p14:creationId xmlns:p14="http://schemas.microsoft.com/office/powerpoint/2010/main" val="70823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1DDC-A0C0-46A0-A904-E58B493FE310}"/>
              </a:ext>
            </a:extLst>
          </p:cNvPr>
          <p:cNvSpPr>
            <a:spLocks noGrp="1"/>
          </p:cNvSpPr>
          <p:nvPr>
            <p:ph type="title"/>
          </p:nvPr>
        </p:nvSpPr>
        <p:spPr/>
        <p:txBody>
          <a:bodyPr/>
          <a:lstStyle/>
          <a:p>
            <a:r>
              <a:rPr lang="en-US" sz="4000" dirty="0"/>
              <a:t>Communication Barriers</a:t>
            </a:r>
          </a:p>
          <a:p>
            <a:endParaRPr lang="en-US" sz="4000" dirty="0"/>
          </a:p>
        </p:txBody>
      </p:sp>
      <p:sp>
        <p:nvSpPr>
          <p:cNvPr id="3" name="Content Placeholder 2">
            <a:extLst>
              <a:ext uri="{FF2B5EF4-FFF2-40B4-BE49-F238E27FC236}">
                <a16:creationId xmlns:a16="http://schemas.microsoft.com/office/drawing/2014/main" id="{912D4A25-0EA8-49C5-8BAF-62E6419861F7}"/>
              </a:ext>
            </a:extLst>
          </p:cNvPr>
          <p:cNvSpPr>
            <a:spLocks noGrp="1"/>
          </p:cNvSpPr>
          <p:nvPr>
            <p:ph idx="1"/>
          </p:nvPr>
        </p:nvSpPr>
        <p:spPr/>
        <p:txBody>
          <a:bodyPr vert="horz" lIns="91440" tIns="45720" rIns="91440" bIns="45720" rtlCol="0" anchor="t">
            <a:normAutofit/>
          </a:bodyPr>
          <a:lstStyle/>
          <a:p>
            <a:r>
              <a:rPr lang="en-US" sz="2400" b="1" dirty="0"/>
              <a:t>Organizational </a:t>
            </a:r>
          </a:p>
        </p:txBody>
      </p:sp>
      <p:pic>
        <p:nvPicPr>
          <p:cNvPr id="4" name="Picture 4">
            <a:extLst>
              <a:ext uri="{FF2B5EF4-FFF2-40B4-BE49-F238E27FC236}">
                <a16:creationId xmlns:a16="http://schemas.microsoft.com/office/drawing/2014/main" id="{307E1364-221D-4544-968C-1C2BA2279E1A}"/>
              </a:ext>
            </a:extLst>
          </p:cNvPr>
          <p:cNvPicPr>
            <a:picLocks noChangeAspect="1"/>
          </p:cNvPicPr>
          <p:nvPr/>
        </p:nvPicPr>
        <p:blipFill rotWithShape="1">
          <a:blip r:embed="rId2"/>
          <a:srcRect l="3091" t="22464" r="25852" b="41787"/>
          <a:stretch/>
        </p:blipFill>
        <p:spPr>
          <a:xfrm>
            <a:off x="1532625" y="3248565"/>
            <a:ext cx="5616799" cy="2123232"/>
          </a:xfrm>
          <a:prstGeom prst="rect">
            <a:avLst/>
          </a:prstGeom>
        </p:spPr>
      </p:pic>
    </p:spTree>
    <p:extLst>
      <p:ext uri="{BB962C8B-B14F-4D97-AF65-F5344CB8AC3E}">
        <p14:creationId xmlns:p14="http://schemas.microsoft.com/office/powerpoint/2010/main" val="382404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33F1-0DD1-4521-9562-A1F905C57C37}"/>
              </a:ext>
            </a:extLst>
          </p:cNvPr>
          <p:cNvSpPr>
            <a:spLocks noGrp="1"/>
          </p:cNvSpPr>
          <p:nvPr>
            <p:ph type="title"/>
          </p:nvPr>
        </p:nvSpPr>
        <p:spPr/>
        <p:txBody>
          <a:bodyPr/>
          <a:lstStyle/>
          <a:p>
            <a:r>
              <a:rPr lang="en-US" dirty="0"/>
              <a:t>Communication Barriers</a:t>
            </a:r>
          </a:p>
          <a:p>
            <a:endParaRPr lang="en-US" dirty="0"/>
          </a:p>
        </p:txBody>
      </p:sp>
      <p:sp>
        <p:nvSpPr>
          <p:cNvPr id="3" name="Content Placeholder 2">
            <a:extLst>
              <a:ext uri="{FF2B5EF4-FFF2-40B4-BE49-F238E27FC236}">
                <a16:creationId xmlns:a16="http://schemas.microsoft.com/office/drawing/2014/main" id="{D5C93714-C3FF-467B-A611-57D57573931F}"/>
              </a:ext>
            </a:extLst>
          </p:cNvPr>
          <p:cNvSpPr>
            <a:spLocks noGrp="1"/>
          </p:cNvSpPr>
          <p:nvPr>
            <p:ph idx="1"/>
          </p:nvPr>
        </p:nvSpPr>
        <p:spPr>
          <a:xfrm>
            <a:off x="1154954" y="2344708"/>
            <a:ext cx="8782527" cy="3790111"/>
          </a:xfrm>
        </p:spPr>
        <p:txBody>
          <a:bodyPr vert="horz" lIns="91440" tIns="45720" rIns="91440" bIns="45720" rtlCol="0" anchor="t">
            <a:normAutofit/>
          </a:bodyPr>
          <a:lstStyle/>
          <a:p>
            <a:r>
              <a:rPr lang="en-US" sz="2200" b="1" dirty="0"/>
              <a:t>Personal Barriers</a:t>
            </a:r>
          </a:p>
        </p:txBody>
      </p:sp>
      <p:pic>
        <p:nvPicPr>
          <p:cNvPr id="4" name="Picture 4" descr="A screenshot of a cell phone&#10;&#10;Description generated with very high confidence">
            <a:extLst>
              <a:ext uri="{FF2B5EF4-FFF2-40B4-BE49-F238E27FC236}">
                <a16:creationId xmlns:a16="http://schemas.microsoft.com/office/drawing/2014/main" id="{54B14632-73FF-4EB3-B840-8DBBF89358DB}"/>
              </a:ext>
            </a:extLst>
          </p:cNvPr>
          <p:cNvPicPr>
            <a:picLocks noChangeAspect="1"/>
          </p:cNvPicPr>
          <p:nvPr/>
        </p:nvPicPr>
        <p:blipFill rotWithShape="1">
          <a:blip r:embed="rId2"/>
          <a:srcRect l="3240" t="22583" r="34757" b="11990"/>
          <a:stretch/>
        </p:blipFill>
        <p:spPr>
          <a:xfrm>
            <a:off x="1970794" y="3013751"/>
            <a:ext cx="4430340" cy="3513584"/>
          </a:xfrm>
          <a:prstGeom prst="rect">
            <a:avLst/>
          </a:prstGeom>
        </p:spPr>
      </p:pic>
    </p:spTree>
    <p:extLst>
      <p:ext uri="{BB962C8B-B14F-4D97-AF65-F5344CB8AC3E}">
        <p14:creationId xmlns:p14="http://schemas.microsoft.com/office/powerpoint/2010/main" val="164609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8D6E-1A34-42D4-870B-AF6BACCEB075}"/>
              </a:ext>
            </a:extLst>
          </p:cNvPr>
          <p:cNvSpPr>
            <a:spLocks noGrp="1"/>
          </p:cNvSpPr>
          <p:nvPr>
            <p:ph type="title"/>
          </p:nvPr>
        </p:nvSpPr>
        <p:spPr/>
        <p:txBody>
          <a:bodyPr/>
          <a:lstStyle/>
          <a:p>
            <a:r>
              <a:rPr lang="en-US" dirty="0"/>
              <a:t>Communication Process</a:t>
            </a:r>
          </a:p>
        </p:txBody>
      </p:sp>
      <p:pic>
        <p:nvPicPr>
          <p:cNvPr id="4" name="Picture 4" descr="A screenshot of a cell phone&#10;&#10;Description generated with very high confidence">
            <a:extLst>
              <a:ext uri="{FF2B5EF4-FFF2-40B4-BE49-F238E27FC236}">
                <a16:creationId xmlns:a16="http://schemas.microsoft.com/office/drawing/2014/main" id="{D9F5C938-E172-4551-8A28-A1B952D28A8B}"/>
              </a:ext>
            </a:extLst>
          </p:cNvPr>
          <p:cNvPicPr>
            <a:picLocks noGrp="1" noChangeAspect="1"/>
          </p:cNvPicPr>
          <p:nvPr>
            <p:ph idx="1"/>
          </p:nvPr>
        </p:nvPicPr>
        <p:blipFill rotWithShape="1">
          <a:blip r:embed="rId2"/>
          <a:srcRect l="7269" t="17773" r="4787" b="5213"/>
          <a:stretch/>
        </p:blipFill>
        <p:spPr>
          <a:xfrm>
            <a:off x="2125685" y="2258443"/>
            <a:ext cx="7123361" cy="4674440"/>
          </a:xfrm>
          <a:prstGeom prst="rect">
            <a:avLst/>
          </a:prstGeom>
        </p:spPr>
      </p:pic>
    </p:spTree>
    <p:extLst>
      <p:ext uri="{BB962C8B-B14F-4D97-AF65-F5344CB8AC3E}">
        <p14:creationId xmlns:p14="http://schemas.microsoft.com/office/powerpoint/2010/main" val="53492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D11D-58C3-4199-BFBB-D46F8A2E6C53}"/>
              </a:ext>
            </a:extLst>
          </p:cNvPr>
          <p:cNvSpPr>
            <a:spLocks noGrp="1"/>
          </p:cNvSpPr>
          <p:nvPr>
            <p:ph type="title"/>
          </p:nvPr>
        </p:nvSpPr>
        <p:spPr/>
        <p:txBody>
          <a:bodyPr/>
          <a:lstStyle/>
          <a:p>
            <a:r>
              <a:rPr lang="en-US" dirty="0"/>
              <a:t>Sending Message</a:t>
            </a:r>
          </a:p>
        </p:txBody>
      </p:sp>
      <p:sp>
        <p:nvSpPr>
          <p:cNvPr id="3" name="Content Placeholder 2">
            <a:extLst>
              <a:ext uri="{FF2B5EF4-FFF2-40B4-BE49-F238E27FC236}">
                <a16:creationId xmlns:a16="http://schemas.microsoft.com/office/drawing/2014/main" id="{5DAEB30B-2105-421D-BE33-1339D70A51A8}"/>
              </a:ext>
            </a:extLst>
          </p:cNvPr>
          <p:cNvSpPr>
            <a:spLocks noGrp="1"/>
          </p:cNvSpPr>
          <p:nvPr>
            <p:ph idx="1"/>
          </p:nvPr>
        </p:nvSpPr>
        <p:spPr/>
        <p:txBody>
          <a:bodyPr vert="horz" lIns="91440" tIns="45720" rIns="91440" bIns="45720" rtlCol="0" anchor="t">
            <a:normAutofit/>
          </a:bodyPr>
          <a:lstStyle/>
          <a:p>
            <a:r>
              <a:rPr lang="en-US" sz="2600" b="1" dirty="0"/>
              <a:t>Effective verbal message</a:t>
            </a:r>
          </a:p>
        </p:txBody>
      </p:sp>
      <p:pic>
        <p:nvPicPr>
          <p:cNvPr id="4" name="Picture 4" descr="A screenshot of a cell phone&#10;&#10;Description generated with very high confidence">
            <a:extLst>
              <a:ext uri="{FF2B5EF4-FFF2-40B4-BE49-F238E27FC236}">
                <a16:creationId xmlns:a16="http://schemas.microsoft.com/office/drawing/2014/main" id="{22D763E0-89B1-4E9B-B280-BC49446C9F54}"/>
              </a:ext>
            </a:extLst>
          </p:cNvPr>
          <p:cNvPicPr>
            <a:picLocks noChangeAspect="1"/>
          </p:cNvPicPr>
          <p:nvPr/>
        </p:nvPicPr>
        <p:blipFill rotWithShape="1">
          <a:blip r:embed="rId2"/>
          <a:srcRect l="4902" t="52494" r="12745" b="15835"/>
          <a:stretch/>
        </p:blipFill>
        <p:spPr>
          <a:xfrm>
            <a:off x="1647645" y="3406715"/>
            <a:ext cx="7243834" cy="2095005"/>
          </a:xfrm>
          <a:prstGeom prst="rect">
            <a:avLst/>
          </a:prstGeom>
        </p:spPr>
      </p:pic>
      <p:sp>
        <p:nvSpPr>
          <p:cNvPr id="6" name="Rectangle 5">
            <a:extLst>
              <a:ext uri="{FF2B5EF4-FFF2-40B4-BE49-F238E27FC236}">
                <a16:creationId xmlns:a16="http://schemas.microsoft.com/office/drawing/2014/main" id="{820AFA39-09CA-4218-A2E6-8791A1B64865}"/>
              </a:ext>
            </a:extLst>
          </p:cNvPr>
          <p:cNvSpPr/>
          <p:nvPr/>
        </p:nvSpPr>
        <p:spPr>
          <a:xfrm>
            <a:off x="7867289" y="2950234"/>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56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AD3F-BE5D-4FEC-AF7E-AA9DC276FAE9}"/>
              </a:ext>
            </a:extLst>
          </p:cNvPr>
          <p:cNvSpPr>
            <a:spLocks noGrp="1"/>
          </p:cNvSpPr>
          <p:nvPr>
            <p:ph type="title"/>
          </p:nvPr>
        </p:nvSpPr>
        <p:spPr/>
        <p:txBody>
          <a:bodyPr/>
          <a:lstStyle/>
          <a:p>
            <a:r>
              <a:rPr lang="en-US" dirty="0"/>
              <a:t>Nonverbal Message</a:t>
            </a:r>
          </a:p>
        </p:txBody>
      </p:sp>
      <p:pic>
        <p:nvPicPr>
          <p:cNvPr id="4" name="Picture 4" descr="A close up of text on a white background&#10;&#10;Description generated with high confidence">
            <a:extLst>
              <a:ext uri="{FF2B5EF4-FFF2-40B4-BE49-F238E27FC236}">
                <a16:creationId xmlns:a16="http://schemas.microsoft.com/office/drawing/2014/main" id="{9317FD03-50DE-463B-85DB-81A1B299A382}"/>
              </a:ext>
            </a:extLst>
          </p:cNvPr>
          <p:cNvPicPr>
            <a:picLocks noGrp="1" noChangeAspect="1"/>
          </p:cNvPicPr>
          <p:nvPr>
            <p:ph idx="1"/>
          </p:nvPr>
        </p:nvPicPr>
        <p:blipFill rotWithShape="1">
          <a:blip r:embed="rId2"/>
          <a:srcRect l="4356" t="24337" r="5989" b="4096"/>
          <a:stretch/>
        </p:blipFill>
        <p:spPr>
          <a:xfrm>
            <a:off x="2125684" y="2531613"/>
            <a:ext cx="7105297" cy="4263921"/>
          </a:xfrm>
          <a:prstGeom prst="rect">
            <a:avLst/>
          </a:prstGeom>
        </p:spPr>
      </p:pic>
    </p:spTree>
    <p:extLst>
      <p:ext uri="{BB962C8B-B14F-4D97-AF65-F5344CB8AC3E}">
        <p14:creationId xmlns:p14="http://schemas.microsoft.com/office/powerpoint/2010/main" val="272885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244F-6247-444C-9167-205C11275950}"/>
              </a:ext>
            </a:extLst>
          </p:cNvPr>
          <p:cNvSpPr>
            <a:spLocks noGrp="1"/>
          </p:cNvSpPr>
          <p:nvPr>
            <p:ph type="title"/>
          </p:nvPr>
        </p:nvSpPr>
        <p:spPr/>
        <p:txBody>
          <a:bodyPr/>
          <a:lstStyle/>
          <a:p>
            <a:r>
              <a:rPr lang="en-US" dirty="0" err="1"/>
              <a:t>Paraverbal</a:t>
            </a:r>
            <a:r>
              <a:rPr lang="en-US" dirty="0"/>
              <a:t> Messages</a:t>
            </a:r>
          </a:p>
        </p:txBody>
      </p:sp>
      <p:pic>
        <p:nvPicPr>
          <p:cNvPr id="4" name="Picture 4">
            <a:extLst>
              <a:ext uri="{FF2B5EF4-FFF2-40B4-BE49-F238E27FC236}">
                <a16:creationId xmlns:a16="http://schemas.microsoft.com/office/drawing/2014/main" id="{2925B39C-1105-4B9C-A5A8-37EE519B15BC}"/>
              </a:ext>
            </a:extLst>
          </p:cNvPr>
          <p:cNvPicPr>
            <a:picLocks noGrp="1" noChangeAspect="1"/>
          </p:cNvPicPr>
          <p:nvPr>
            <p:ph idx="1"/>
          </p:nvPr>
        </p:nvPicPr>
        <p:blipFill rotWithShape="1">
          <a:blip r:embed="rId2"/>
          <a:srcRect l="4037" t="21488" r="5901" b="15289"/>
          <a:stretch/>
        </p:blipFill>
        <p:spPr>
          <a:xfrm>
            <a:off x="1667474" y="2518834"/>
            <a:ext cx="8067615" cy="4234227"/>
          </a:xfrm>
          <a:prstGeom prst="rect">
            <a:avLst/>
          </a:prstGeom>
        </p:spPr>
      </p:pic>
    </p:spTree>
    <p:extLst>
      <p:ext uri="{BB962C8B-B14F-4D97-AF65-F5344CB8AC3E}">
        <p14:creationId xmlns:p14="http://schemas.microsoft.com/office/powerpoint/2010/main" val="109516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D1B1-D57F-4376-A371-96B076B02755}"/>
              </a:ext>
            </a:extLst>
          </p:cNvPr>
          <p:cNvSpPr>
            <a:spLocks noGrp="1"/>
          </p:cNvSpPr>
          <p:nvPr>
            <p:ph type="title"/>
          </p:nvPr>
        </p:nvSpPr>
        <p:spPr/>
        <p:txBody>
          <a:bodyPr/>
          <a:lstStyle/>
          <a:p>
            <a:r>
              <a:rPr lang="en-US" dirty="0"/>
              <a:t>Receiving Message</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91398F11-55E4-488F-AC05-CB4D11FE495A}"/>
              </a:ext>
            </a:extLst>
          </p:cNvPr>
          <p:cNvPicPr>
            <a:picLocks noGrp="1" noChangeAspect="1"/>
          </p:cNvPicPr>
          <p:nvPr>
            <p:ph idx="1"/>
          </p:nvPr>
        </p:nvPicPr>
        <p:blipFill rotWithShape="1">
          <a:blip r:embed="rId2"/>
          <a:srcRect l="2612" t="22069" r="513" b="11724"/>
          <a:stretch/>
        </p:blipFill>
        <p:spPr>
          <a:xfrm>
            <a:off x="1087990" y="2353973"/>
            <a:ext cx="8437167" cy="4295124"/>
          </a:xfrm>
          <a:prstGeom prst="rect">
            <a:avLst/>
          </a:prstGeom>
        </p:spPr>
      </p:pic>
      <p:sp>
        <p:nvSpPr>
          <p:cNvPr id="10" name="Rectangle 9">
            <a:extLst>
              <a:ext uri="{FF2B5EF4-FFF2-40B4-BE49-F238E27FC236}">
                <a16:creationId xmlns:a16="http://schemas.microsoft.com/office/drawing/2014/main" id="{8AFE409A-2885-4C5B-BBED-8D26B8C3265A}"/>
              </a:ext>
            </a:extLst>
          </p:cNvPr>
          <p:cNvSpPr/>
          <p:nvPr/>
        </p:nvSpPr>
        <p:spPr>
          <a:xfrm>
            <a:off x="7378459" y="5955102"/>
            <a:ext cx="2812211" cy="18057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82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643A-1AF2-4800-92CB-9A1FEDEBD456}"/>
              </a:ext>
            </a:extLst>
          </p:cNvPr>
          <p:cNvSpPr>
            <a:spLocks noGrp="1"/>
          </p:cNvSpPr>
          <p:nvPr>
            <p:ph type="title"/>
          </p:nvPr>
        </p:nvSpPr>
        <p:spPr/>
        <p:txBody>
          <a:bodyPr/>
          <a:lstStyle/>
          <a:p>
            <a:r>
              <a:rPr lang="en-US" dirty="0"/>
              <a:t>Key Listening Skills</a:t>
            </a:r>
          </a:p>
        </p:txBody>
      </p:sp>
      <p:pic>
        <p:nvPicPr>
          <p:cNvPr id="4" name="Picture 4" descr="A screenshot of a cell phone&#10;&#10;Description generated with very high confidence">
            <a:extLst>
              <a:ext uri="{FF2B5EF4-FFF2-40B4-BE49-F238E27FC236}">
                <a16:creationId xmlns:a16="http://schemas.microsoft.com/office/drawing/2014/main" id="{39C6F2C9-25DE-4496-8E60-7214C872FEEB}"/>
              </a:ext>
            </a:extLst>
          </p:cNvPr>
          <p:cNvPicPr>
            <a:picLocks noGrp="1" noChangeAspect="1"/>
          </p:cNvPicPr>
          <p:nvPr>
            <p:ph idx="1"/>
          </p:nvPr>
        </p:nvPicPr>
        <p:blipFill rotWithShape="1">
          <a:blip r:embed="rId2"/>
          <a:srcRect t="23590" b="18718"/>
          <a:stretch/>
        </p:blipFill>
        <p:spPr>
          <a:xfrm>
            <a:off x="1378062" y="2847916"/>
            <a:ext cx="7531179" cy="3240531"/>
          </a:xfrm>
          <a:prstGeom prst="rect">
            <a:avLst/>
          </a:prstGeom>
        </p:spPr>
      </p:pic>
      <p:sp>
        <p:nvSpPr>
          <p:cNvPr id="6" name="Rectangle 5">
            <a:extLst>
              <a:ext uri="{FF2B5EF4-FFF2-40B4-BE49-F238E27FC236}">
                <a16:creationId xmlns:a16="http://schemas.microsoft.com/office/drawing/2014/main" id="{77236972-5037-4808-9248-BC6AB5057082}"/>
              </a:ext>
            </a:extLst>
          </p:cNvPr>
          <p:cNvSpPr/>
          <p:nvPr/>
        </p:nvSpPr>
        <p:spPr>
          <a:xfrm>
            <a:off x="5710685" y="2389517"/>
            <a:ext cx="2711569"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8D2F-8C93-4850-AB91-A40BAC3720A6}"/>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17BFFCD2-A2B5-4026-BC5D-B1B8BAA4B3E9}"/>
              </a:ext>
            </a:extLst>
          </p:cNvPr>
          <p:cNvSpPr>
            <a:spLocks noGrp="1"/>
          </p:cNvSpPr>
          <p:nvPr>
            <p:ph idx="1"/>
          </p:nvPr>
        </p:nvSpPr>
        <p:spPr/>
        <p:txBody>
          <a:bodyPr vert="horz" lIns="91440" tIns="45720" rIns="91440" bIns="45720" rtlCol="0" anchor="t">
            <a:normAutofit/>
          </a:bodyPr>
          <a:lstStyle/>
          <a:p>
            <a:r>
              <a:rPr lang="en-US" dirty="0"/>
              <a:t>Hamza Sadiq            (BCSF15M008)</a:t>
            </a:r>
          </a:p>
          <a:p>
            <a:r>
              <a:rPr lang="en-US" dirty="0" err="1"/>
              <a:t>Umer</a:t>
            </a:r>
            <a:r>
              <a:rPr lang="en-US" dirty="0"/>
              <a:t> Farooq             (BCSF15M025)</a:t>
            </a:r>
          </a:p>
          <a:p>
            <a:r>
              <a:rPr lang="en-US" dirty="0"/>
              <a:t>Maryam Liaqat         (BCSF15M032)</a:t>
            </a:r>
          </a:p>
          <a:p>
            <a:r>
              <a:rPr lang="en-US" dirty="0"/>
              <a:t>Hira Tahir                    (BCSF15M041)</a:t>
            </a:r>
          </a:p>
          <a:p>
            <a:r>
              <a:rPr lang="en-US" dirty="0" err="1"/>
              <a:t>Sikandar</a:t>
            </a:r>
            <a:r>
              <a:rPr lang="en-US" dirty="0"/>
              <a:t> Nadeem    (BCSF15M043)</a:t>
            </a:r>
          </a:p>
          <a:p>
            <a:r>
              <a:rPr lang="en-US" dirty="0"/>
              <a:t>Maida Tayyab           (BCSF15M051)</a:t>
            </a:r>
          </a:p>
        </p:txBody>
      </p:sp>
    </p:spTree>
    <p:extLst>
      <p:ext uri="{BB962C8B-B14F-4D97-AF65-F5344CB8AC3E}">
        <p14:creationId xmlns:p14="http://schemas.microsoft.com/office/powerpoint/2010/main" val="254560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5DE6-8C6F-4F9E-806F-4BD9E46FC4D4}"/>
              </a:ext>
            </a:extLst>
          </p:cNvPr>
          <p:cNvSpPr>
            <a:spLocks noGrp="1"/>
          </p:cNvSpPr>
          <p:nvPr>
            <p:ph type="title"/>
          </p:nvPr>
        </p:nvSpPr>
        <p:spPr/>
        <p:txBody>
          <a:bodyPr/>
          <a:lstStyle/>
          <a:p>
            <a:r>
              <a:rPr lang="en-US" dirty="0"/>
              <a:t>Good Communication </a:t>
            </a:r>
          </a:p>
        </p:txBody>
      </p:sp>
      <p:pic>
        <p:nvPicPr>
          <p:cNvPr id="4" name="Picture 4" descr="A close up of text on a white background&#10;&#10;Description generated with very high confidence">
            <a:extLst>
              <a:ext uri="{FF2B5EF4-FFF2-40B4-BE49-F238E27FC236}">
                <a16:creationId xmlns:a16="http://schemas.microsoft.com/office/drawing/2014/main" id="{6FDEA582-66EB-445A-A66D-64C68DA2BC35}"/>
              </a:ext>
            </a:extLst>
          </p:cNvPr>
          <p:cNvPicPr>
            <a:picLocks noGrp="1" noChangeAspect="1"/>
          </p:cNvPicPr>
          <p:nvPr>
            <p:ph idx="1"/>
          </p:nvPr>
        </p:nvPicPr>
        <p:blipFill rotWithShape="1">
          <a:blip r:embed="rId2"/>
          <a:srcRect l="18612" t="16034" r="17981" b="10549"/>
          <a:stretch/>
        </p:blipFill>
        <p:spPr>
          <a:xfrm>
            <a:off x="3175232" y="2272820"/>
            <a:ext cx="4958576" cy="4334097"/>
          </a:xfrm>
          <a:prstGeom prst="rect">
            <a:avLst/>
          </a:prstGeom>
        </p:spPr>
      </p:pic>
    </p:spTree>
    <p:extLst>
      <p:ext uri="{BB962C8B-B14F-4D97-AF65-F5344CB8AC3E}">
        <p14:creationId xmlns:p14="http://schemas.microsoft.com/office/powerpoint/2010/main" val="423836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A8C-C096-4E66-A771-EE05C9BB6F6A}"/>
              </a:ext>
            </a:extLst>
          </p:cNvPr>
          <p:cNvSpPr>
            <a:spLocks noGrp="1"/>
          </p:cNvSpPr>
          <p:nvPr>
            <p:ph type="title"/>
          </p:nvPr>
        </p:nvSpPr>
        <p:spPr/>
        <p:txBody>
          <a:bodyPr/>
          <a:lstStyle/>
          <a:p>
            <a:r>
              <a:rPr lang="en-US" dirty="0"/>
              <a:t>How to improve communication skills</a:t>
            </a:r>
            <a:endParaRPr lang="en-US">
              <a:solidFill>
                <a:schemeClr val="tx1"/>
              </a:solidFill>
            </a:endParaRPr>
          </a:p>
        </p:txBody>
      </p:sp>
      <p:pic>
        <p:nvPicPr>
          <p:cNvPr id="4" name="Picture 4" descr="A close up of a logo&#10;&#10;Description generated with high confidence">
            <a:extLst>
              <a:ext uri="{FF2B5EF4-FFF2-40B4-BE49-F238E27FC236}">
                <a16:creationId xmlns:a16="http://schemas.microsoft.com/office/drawing/2014/main" id="{714F9204-DDA6-4379-B676-3B3142E04EDD}"/>
              </a:ext>
            </a:extLst>
          </p:cNvPr>
          <p:cNvPicPr>
            <a:picLocks noGrp="1" noChangeAspect="1"/>
          </p:cNvPicPr>
          <p:nvPr>
            <p:ph idx="1"/>
          </p:nvPr>
        </p:nvPicPr>
        <p:blipFill rotWithShape="1">
          <a:blip r:embed="rId2"/>
          <a:srcRect l="18927" t="18143" r="10726" b="2532"/>
          <a:stretch/>
        </p:blipFill>
        <p:spPr>
          <a:xfrm>
            <a:off x="2844553" y="1683349"/>
            <a:ext cx="5907302" cy="5010357"/>
          </a:xfrm>
          <a:prstGeom prst="rect">
            <a:avLst/>
          </a:prstGeom>
        </p:spPr>
      </p:pic>
    </p:spTree>
    <p:extLst>
      <p:ext uri="{BB962C8B-B14F-4D97-AF65-F5344CB8AC3E}">
        <p14:creationId xmlns:p14="http://schemas.microsoft.com/office/powerpoint/2010/main" val="373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79C7-8FA9-434E-9450-038D3F56C72F}"/>
              </a:ext>
            </a:extLst>
          </p:cNvPr>
          <p:cNvSpPr>
            <a:spLocks noGrp="1"/>
          </p:cNvSpPr>
          <p:nvPr>
            <p:ph type="title"/>
          </p:nvPr>
        </p:nvSpPr>
        <p:spPr/>
        <p:txBody>
          <a:bodyPr/>
          <a:lstStyle/>
          <a:p>
            <a:r>
              <a:rPr lang="en-US" dirty="0"/>
              <a:t>How to improve communication skills</a:t>
            </a:r>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88860783-40DE-4502-B95C-158DB4C8882C}"/>
              </a:ext>
            </a:extLst>
          </p:cNvPr>
          <p:cNvPicPr>
            <a:picLocks noGrp="1" noChangeAspect="1"/>
          </p:cNvPicPr>
          <p:nvPr>
            <p:ph idx="1"/>
          </p:nvPr>
        </p:nvPicPr>
        <p:blipFill rotWithShape="1">
          <a:blip r:embed="rId2"/>
          <a:srcRect l="2425" t="49502" r="8955" b="10697"/>
          <a:stretch/>
        </p:blipFill>
        <p:spPr>
          <a:xfrm>
            <a:off x="2513873" y="3624293"/>
            <a:ext cx="6825175" cy="2296500"/>
          </a:xfrm>
          <a:prstGeom prst="rect">
            <a:avLst/>
          </a:prstGeom>
        </p:spPr>
      </p:pic>
      <p:sp>
        <p:nvSpPr>
          <p:cNvPr id="6" name="TextBox 5">
            <a:extLst>
              <a:ext uri="{FF2B5EF4-FFF2-40B4-BE49-F238E27FC236}">
                <a16:creationId xmlns:a16="http://schemas.microsoft.com/office/drawing/2014/main" id="{F1B6ADBE-A2AB-4759-BC93-A9B75D6398E3}"/>
              </a:ext>
            </a:extLst>
          </p:cNvPr>
          <p:cNvSpPr txBox="1"/>
          <p:nvPr/>
        </p:nvSpPr>
        <p:spPr>
          <a:xfrm>
            <a:off x="1158814" y="3035060"/>
            <a:ext cx="6653841"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Tips for effective communication</a:t>
            </a:r>
          </a:p>
        </p:txBody>
      </p:sp>
    </p:spTree>
    <p:extLst>
      <p:ext uri="{BB962C8B-B14F-4D97-AF65-F5344CB8AC3E}">
        <p14:creationId xmlns:p14="http://schemas.microsoft.com/office/powerpoint/2010/main" val="2492638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5EF2-A350-4490-8CE9-F376F166A174}"/>
              </a:ext>
            </a:extLst>
          </p:cNvPr>
          <p:cNvSpPr>
            <a:spLocks noGrp="1"/>
          </p:cNvSpPr>
          <p:nvPr>
            <p:ph type="title"/>
          </p:nvPr>
        </p:nvSpPr>
        <p:spPr/>
        <p:txBody>
          <a:bodyPr/>
          <a:lstStyle/>
          <a:p>
            <a:r>
              <a:rPr lang="en-US" dirty="0"/>
              <a:t>Effective communication</a:t>
            </a:r>
          </a:p>
        </p:txBody>
      </p:sp>
      <p:pic>
        <p:nvPicPr>
          <p:cNvPr id="4" name="Picture 4">
            <a:extLst>
              <a:ext uri="{FF2B5EF4-FFF2-40B4-BE49-F238E27FC236}">
                <a16:creationId xmlns:a16="http://schemas.microsoft.com/office/drawing/2014/main" id="{EC35AE8C-AAB6-47BB-BBBD-92B2D8D0F75D}"/>
              </a:ext>
            </a:extLst>
          </p:cNvPr>
          <p:cNvPicPr>
            <a:picLocks noGrp="1" noChangeAspect="1"/>
          </p:cNvPicPr>
          <p:nvPr>
            <p:ph idx="1"/>
          </p:nvPr>
        </p:nvPicPr>
        <p:blipFill rotWithShape="1">
          <a:blip r:embed="rId2"/>
          <a:srcRect l="6625" t="20675" r="6940" b="17299"/>
          <a:stretch/>
        </p:blipFill>
        <p:spPr>
          <a:xfrm>
            <a:off x="1493082" y="2330329"/>
            <a:ext cx="8092247" cy="4333087"/>
          </a:xfrm>
          <a:prstGeom prst="rect">
            <a:avLst/>
          </a:prstGeom>
        </p:spPr>
      </p:pic>
    </p:spTree>
    <p:extLst>
      <p:ext uri="{BB962C8B-B14F-4D97-AF65-F5344CB8AC3E}">
        <p14:creationId xmlns:p14="http://schemas.microsoft.com/office/powerpoint/2010/main" val="65680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FD88-C7DF-444D-ABCB-239BAC72D134}"/>
              </a:ext>
            </a:extLst>
          </p:cNvPr>
          <p:cNvSpPr>
            <a:spLocks noGrp="1"/>
          </p:cNvSpPr>
          <p:nvPr>
            <p:ph type="title"/>
          </p:nvPr>
        </p:nvSpPr>
        <p:spPr/>
        <p:txBody>
          <a:bodyPr/>
          <a:lstStyle/>
          <a:p>
            <a:r>
              <a:rPr lang="en-US" dirty="0"/>
              <a:t>Why Communication Skills?</a:t>
            </a:r>
          </a:p>
        </p:txBody>
      </p:sp>
      <p:sp>
        <p:nvSpPr>
          <p:cNvPr id="3" name="Content Placeholder 2">
            <a:extLst>
              <a:ext uri="{FF2B5EF4-FFF2-40B4-BE49-F238E27FC236}">
                <a16:creationId xmlns:a16="http://schemas.microsoft.com/office/drawing/2014/main" id="{EA6F4906-8C09-4200-A177-63436B1E440B}"/>
              </a:ext>
            </a:extLst>
          </p:cNvPr>
          <p:cNvSpPr>
            <a:spLocks noGrp="1"/>
          </p:cNvSpPr>
          <p:nvPr>
            <p:ph idx="1"/>
          </p:nvPr>
        </p:nvSpPr>
        <p:spPr/>
        <p:txBody>
          <a:bodyPr vert="horz" lIns="91440" tIns="45720" rIns="91440" bIns="45720" rtlCol="0" anchor="t">
            <a:normAutofit/>
          </a:bodyPr>
          <a:lstStyle/>
          <a:p>
            <a:r>
              <a:rPr lang="en-US" dirty="0"/>
              <a:t>Being able to communicate effectively is the most important of all life </a:t>
            </a:r>
            <a:r>
              <a:rPr lang="en-US" dirty="0" err="1"/>
              <a:t>skills.Communication</a:t>
            </a:r>
            <a:r>
              <a:rPr lang="en-US" dirty="0"/>
              <a:t> is simply the act of transferring information from one place to another and express emotions.</a:t>
            </a:r>
          </a:p>
          <a:p>
            <a:r>
              <a:rPr lang="en-US" dirty="0"/>
              <a:t>An essential life skill. The importance of having good communication skills cannot be stressed enough. It is the key to a person's happiness and success both as a child and ultimately as an adult. The ability to communicate well is not only an essential life skill, but arguably the most </a:t>
            </a:r>
            <a:r>
              <a:rPr lang="en-US" dirty="0" err="1"/>
              <a:t>importantone</a:t>
            </a:r>
            <a:r>
              <a:rPr lang="en-US" dirty="0"/>
              <a:t>.</a:t>
            </a:r>
            <a:endParaRPr lang="en-US">
              <a:solidFill>
                <a:schemeClr val="tx1"/>
              </a:solidFill>
            </a:endParaRPr>
          </a:p>
        </p:txBody>
      </p:sp>
    </p:spTree>
    <p:extLst>
      <p:ext uri="{BB962C8B-B14F-4D97-AF65-F5344CB8AC3E}">
        <p14:creationId xmlns:p14="http://schemas.microsoft.com/office/powerpoint/2010/main" val="300626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2940-D0B9-4169-A022-CC990BB25CEA}"/>
              </a:ext>
            </a:extLst>
          </p:cNvPr>
          <p:cNvSpPr>
            <a:spLocks noGrp="1"/>
          </p:cNvSpPr>
          <p:nvPr>
            <p:ph type="title"/>
          </p:nvPr>
        </p:nvSpPr>
        <p:spPr/>
        <p:txBody>
          <a:bodyPr/>
          <a:lstStyle/>
          <a:p>
            <a:r>
              <a:rPr lang="en-US" dirty="0"/>
              <a:t>Why Communication Skills?</a:t>
            </a:r>
            <a:endParaRPr lang="en-US" dirty="0">
              <a:solidFill>
                <a:schemeClr val="tx1"/>
              </a:solidFill>
            </a:endParaRPr>
          </a:p>
        </p:txBody>
      </p:sp>
      <p:sp>
        <p:nvSpPr>
          <p:cNvPr id="3" name="Content Placeholder 2">
            <a:extLst>
              <a:ext uri="{FF2B5EF4-FFF2-40B4-BE49-F238E27FC236}">
                <a16:creationId xmlns:a16="http://schemas.microsoft.com/office/drawing/2014/main" id="{A74EE7CD-0BAB-44CE-ADC2-D1EC5F6E147A}"/>
              </a:ext>
            </a:extLst>
          </p:cNvPr>
          <p:cNvSpPr>
            <a:spLocks noGrp="1"/>
          </p:cNvSpPr>
          <p:nvPr>
            <p:ph idx="1"/>
          </p:nvPr>
        </p:nvSpPr>
        <p:spPr/>
        <p:txBody>
          <a:bodyPr vert="horz" lIns="91440" tIns="45720" rIns="91440" bIns="45720" rtlCol="0" anchor="t">
            <a:normAutofit/>
          </a:bodyPr>
          <a:lstStyle/>
          <a:p>
            <a:r>
              <a:rPr lang="en-US" b="1" dirty="0"/>
              <a:t>Workplace communication</a:t>
            </a:r>
            <a:r>
              <a:rPr lang="en-US" dirty="0"/>
              <a:t> is very important to companies because it allows companies to be productive and operate effectively. Employees can experience an increase in morale, productivity and commitment if they are able to communicate up and down the communication chain in an organization.</a:t>
            </a:r>
          </a:p>
          <a:p>
            <a:r>
              <a:rPr lang="en-US" b="1" dirty="0"/>
              <a:t>Communication in a relationship </a:t>
            </a:r>
            <a:r>
              <a:rPr lang="en-US" dirty="0"/>
              <a:t>is extremely important because it acts as the judge, jury and executioner who has the final say on whether any relationship lives or dies. Being able to communicate effectively can also stop needless arguments which occur regularly in your relationships.</a:t>
            </a:r>
          </a:p>
        </p:txBody>
      </p:sp>
    </p:spTree>
    <p:extLst>
      <p:ext uri="{BB962C8B-B14F-4D97-AF65-F5344CB8AC3E}">
        <p14:creationId xmlns:p14="http://schemas.microsoft.com/office/powerpoint/2010/main" val="208782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9412-6A3D-430D-B146-B0E0BE1F6B7B}"/>
              </a:ext>
            </a:extLst>
          </p:cNvPr>
          <p:cNvSpPr>
            <a:spLocks noGrp="1"/>
          </p:cNvSpPr>
          <p:nvPr>
            <p:ph type="title"/>
          </p:nvPr>
        </p:nvSpPr>
        <p:spPr/>
        <p:txBody>
          <a:bodyPr/>
          <a:lstStyle/>
          <a:p>
            <a:r>
              <a:rPr lang="en-US" dirty="0"/>
              <a:t>Goals of Communication Skills</a:t>
            </a:r>
          </a:p>
        </p:txBody>
      </p:sp>
      <p:sp>
        <p:nvSpPr>
          <p:cNvPr id="3" name="Content Placeholder 2">
            <a:extLst>
              <a:ext uri="{FF2B5EF4-FFF2-40B4-BE49-F238E27FC236}">
                <a16:creationId xmlns:a16="http://schemas.microsoft.com/office/drawing/2014/main" id="{4E314A65-94C2-4AEA-8D03-A7BEF3326B06}"/>
              </a:ext>
            </a:extLst>
          </p:cNvPr>
          <p:cNvSpPr>
            <a:spLocks noGrp="1"/>
          </p:cNvSpPr>
          <p:nvPr>
            <p:ph idx="1"/>
          </p:nvPr>
        </p:nvSpPr>
        <p:spPr/>
        <p:txBody>
          <a:bodyPr vert="horz" lIns="91440" tIns="45720" rIns="91440" bIns="45720" rtlCol="0" anchor="t">
            <a:normAutofit/>
          </a:bodyPr>
          <a:lstStyle/>
          <a:p>
            <a:r>
              <a:rPr lang="en-US" dirty="0"/>
              <a:t>To get and give information</a:t>
            </a:r>
          </a:p>
          <a:p>
            <a:r>
              <a:rPr lang="en-US" dirty="0"/>
              <a:t>To persuade </a:t>
            </a:r>
          </a:p>
          <a:p>
            <a:r>
              <a:rPr lang="en-US" dirty="0"/>
              <a:t>To ensure understanding</a:t>
            </a:r>
          </a:p>
          <a:p>
            <a:r>
              <a:rPr lang="en-US" dirty="0"/>
              <a:t>To get action</a:t>
            </a:r>
          </a:p>
          <a:p>
            <a:r>
              <a:rPr lang="en-US" dirty="0"/>
              <a:t>To change behavior</a:t>
            </a:r>
          </a:p>
        </p:txBody>
      </p:sp>
    </p:spTree>
    <p:extLst>
      <p:ext uri="{BB962C8B-B14F-4D97-AF65-F5344CB8AC3E}">
        <p14:creationId xmlns:p14="http://schemas.microsoft.com/office/powerpoint/2010/main" val="411802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4CFD-9B3D-4D92-BDB9-6709A2391ADD}"/>
              </a:ext>
            </a:extLst>
          </p:cNvPr>
          <p:cNvSpPr>
            <a:spLocks noGrp="1"/>
          </p:cNvSpPr>
          <p:nvPr>
            <p:ph type="title"/>
          </p:nvPr>
        </p:nvSpPr>
        <p:spPr/>
        <p:txBody>
          <a:bodyPr/>
          <a:lstStyle/>
          <a:p>
            <a:r>
              <a:rPr lang="en-US" dirty="0">
                <a:solidFill>
                  <a:srgbClr val="FFFFFF"/>
                </a:solidFill>
              </a:rPr>
              <a:t>Ways of Communications </a:t>
            </a:r>
            <a:endParaRPr lang="en-US">
              <a:solidFill>
                <a:srgbClr val="FFFFFF"/>
              </a:solidFill>
            </a:endParaRPr>
          </a:p>
        </p:txBody>
      </p:sp>
      <p:sp>
        <p:nvSpPr>
          <p:cNvPr id="3" name="Content Placeholder 2">
            <a:extLst>
              <a:ext uri="{FF2B5EF4-FFF2-40B4-BE49-F238E27FC236}">
                <a16:creationId xmlns:a16="http://schemas.microsoft.com/office/drawing/2014/main" id="{8579EB5C-4E10-491C-B5AA-D8CB957763E9}"/>
              </a:ext>
            </a:extLst>
          </p:cNvPr>
          <p:cNvSpPr>
            <a:spLocks noGrp="1"/>
          </p:cNvSpPr>
          <p:nvPr>
            <p:ph idx="1"/>
          </p:nvPr>
        </p:nvSpPr>
        <p:spPr/>
        <p:txBody>
          <a:bodyPr vert="horz" lIns="91440" tIns="45720" rIns="91440" bIns="45720" rtlCol="0" anchor="t">
            <a:normAutofit/>
          </a:bodyPr>
          <a:lstStyle/>
          <a:p>
            <a:r>
              <a:rPr lang="en-US" b="1" dirty="0">
                <a:solidFill>
                  <a:schemeClr val="tx1"/>
                </a:solidFill>
              </a:rPr>
              <a:t>Verbal Communication</a:t>
            </a:r>
            <a:r>
              <a:rPr lang="en-US" b="1" dirty="0">
                <a:solidFill>
                  <a:srgbClr val="000000"/>
                </a:solidFill>
              </a:rPr>
              <a:t> </a:t>
            </a:r>
            <a:r>
              <a:rPr lang="en-US" dirty="0">
                <a:solidFill>
                  <a:srgbClr val="000000"/>
                </a:solidFill>
              </a:rPr>
              <a:t>is the use of sounds and words to express yourself, especially in contrast to using gestures or mannerisms (non-verbal communication). An example of verbal communication is saying “No” when someone asks you to do something you don't want to do.</a:t>
            </a:r>
            <a:endParaRPr lang="en-US"/>
          </a:p>
          <a:p>
            <a:r>
              <a:rPr lang="en-US" b="1" dirty="0">
                <a:solidFill>
                  <a:schemeClr val="tx1"/>
                </a:solidFill>
              </a:rPr>
              <a:t>Written </a:t>
            </a:r>
            <a:r>
              <a:rPr lang="en-US" b="1" dirty="0">
                <a:solidFill>
                  <a:srgbClr val="000000"/>
                </a:solidFill>
              </a:rPr>
              <a:t>communication</a:t>
            </a:r>
            <a:r>
              <a:rPr lang="en-US" dirty="0">
                <a:solidFill>
                  <a:srgbClr val="000000"/>
                </a:solidFill>
              </a:rPr>
              <a:t> involves any type of message that makes use of the written word. Written communication is the most important and the most effective of any mode of business communication. Some of the various forms of written communications that are used internally for business operations include: ... Instant messages.</a:t>
            </a:r>
          </a:p>
          <a:p>
            <a:endParaRPr lang="en-US" b="1" dirty="0">
              <a:solidFill>
                <a:srgbClr val="000000"/>
              </a:solidFill>
            </a:endParaRPr>
          </a:p>
          <a:p>
            <a:endParaRPr lang="en-US" b="1" dirty="0">
              <a:solidFill>
                <a:srgbClr val="000000"/>
              </a:solidFill>
            </a:endParaRPr>
          </a:p>
          <a:p>
            <a:endParaRPr lang="en-US" b="1" dirty="0">
              <a:solidFill>
                <a:srgbClr val="000000"/>
              </a:solidFill>
            </a:endParaRPr>
          </a:p>
          <a:p>
            <a:endParaRPr lang="en-US" dirty="0"/>
          </a:p>
        </p:txBody>
      </p:sp>
    </p:spTree>
    <p:extLst>
      <p:ext uri="{BB962C8B-B14F-4D97-AF65-F5344CB8AC3E}">
        <p14:creationId xmlns:p14="http://schemas.microsoft.com/office/powerpoint/2010/main" val="24173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CB5-7E41-4B89-A4EB-55A44558EC28}"/>
              </a:ext>
            </a:extLst>
          </p:cNvPr>
          <p:cNvSpPr>
            <a:spLocks noGrp="1"/>
          </p:cNvSpPr>
          <p:nvPr>
            <p:ph type="title"/>
          </p:nvPr>
        </p:nvSpPr>
        <p:spPr/>
        <p:txBody>
          <a:bodyPr/>
          <a:lstStyle/>
          <a:p>
            <a:r>
              <a:rPr lang="en-US" dirty="0"/>
              <a:t>Ways of Communication</a:t>
            </a:r>
          </a:p>
        </p:txBody>
      </p:sp>
      <p:sp>
        <p:nvSpPr>
          <p:cNvPr id="3" name="Content Placeholder 2">
            <a:extLst>
              <a:ext uri="{FF2B5EF4-FFF2-40B4-BE49-F238E27FC236}">
                <a16:creationId xmlns:a16="http://schemas.microsoft.com/office/drawing/2014/main" id="{3AE2A9D3-98ED-4953-939C-9475AEDB09CF}"/>
              </a:ext>
            </a:extLst>
          </p:cNvPr>
          <p:cNvSpPr>
            <a:spLocks noGrp="1"/>
          </p:cNvSpPr>
          <p:nvPr>
            <p:ph idx="1"/>
          </p:nvPr>
        </p:nvSpPr>
        <p:spPr/>
        <p:txBody>
          <a:bodyPr vert="horz" lIns="91440" tIns="45720" rIns="91440" bIns="45720" rtlCol="0" anchor="t">
            <a:normAutofit/>
          </a:bodyPr>
          <a:lstStyle/>
          <a:p>
            <a:r>
              <a:rPr lang="en-US" sz="2000" b="1" dirty="0"/>
              <a:t>Nonverbal communication</a:t>
            </a:r>
            <a:r>
              <a:rPr lang="en-US" sz="2000" dirty="0"/>
              <a:t> includes gestures, facial expressions, and body positions (known collectively as “body language”), as well as unspoken understandings and presuppositions, and cultural and environmental conditions that may affect any encounter between people.</a:t>
            </a:r>
          </a:p>
        </p:txBody>
      </p:sp>
    </p:spTree>
    <p:extLst>
      <p:ext uri="{BB962C8B-B14F-4D97-AF65-F5344CB8AC3E}">
        <p14:creationId xmlns:p14="http://schemas.microsoft.com/office/powerpoint/2010/main" val="223156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A close up of a logo&#10;&#10;Description generated with high confidence">
            <a:extLst>
              <a:ext uri="{FF2B5EF4-FFF2-40B4-BE49-F238E27FC236}">
                <a16:creationId xmlns:a16="http://schemas.microsoft.com/office/drawing/2014/main" id="{E61E3825-70D7-468F-8DF3-48E1F7D9989E}"/>
              </a:ext>
            </a:extLst>
          </p:cNvPr>
          <p:cNvPicPr>
            <a:picLocks noGrp="1" noChangeAspect="1"/>
          </p:cNvPicPr>
          <p:nvPr>
            <p:ph idx="1"/>
          </p:nvPr>
        </p:nvPicPr>
        <p:blipFill rotWithShape="1">
          <a:blip r:embed="rId2"/>
          <a:srcRect r="17107" b="-343"/>
          <a:stretch/>
        </p:blipFill>
        <p:spPr>
          <a:xfrm>
            <a:off x="2535181" y="2244065"/>
            <a:ext cx="6755681" cy="4221464"/>
          </a:xfrm>
          <a:prstGeom prst="rect">
            <a:avLst/>
          </a:prstGeom>
        </p:spPr>
      </p:pic>
      <p:sp>
        <p:nvSpPr>
          <p:cNvPr id="2" name="Title 1">
            <a:extLst>
              <a:ext uri="{FF2B5EF4-FFF2-40B4-BE49-F238E27FC236}">
                <a16:creationId xmlns:a16="http://schemas.microsoft.com/office/drawing/2014/main" id="{784BED2A-513D-4E09-8512-FD931561612B}"/>
              </a:ext>
            </a:extLst>
          </p:cNvPr>
          <p:cNvSpPr>
            <a:spLocks noGrp="1"/>
          </p:cNvSpPr>
          <p:nvPr>
            <p:ph type="title"/>
          </p:nvPr>
        </p:nvSpPr>
        <p:spPr/>
        <p:txBody>
          <a:bodyPr/>
          <a:lstStyle/>
          <a:p>
            <a:r>
              <a:rPr lang="en-US" sz="3400" dirty="0"/>
              <a:t>Most Common Ways of Communication</a:t>
            </a:r>
          </a:p>
        </p:txBody>
      </p:sp>
    </p:spTree>
    <p:extLst>
      <p:ext uri="{BB962C8B-B14F-4D97-AF65-F5344CB8AC3E}">
        <p14:creationId xmlns:p14="http://schemas.microsoft.com/office/powerpoint/2010/main" val="394422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02F7-0F36-4CBE-B314-9932D9BE5D94}"/>
              </a:ext>
            </a:extLst>
          </p:cNvPr>
          <p:cNvSpPr>
            <a:spLocks noGrp="1"/>
          </p:cNvSpPr>
          <p:nvPr>
            <p:ph type="title"/>
          </p:nvPr>
        </p:nvSpPr>
        <p:spPr/>
        <p:txBody>
          <a:bodyPr/>
          <a:lstStyle/>
          <a:p>
            <a:r>
              <a:rPr lang="en-US" dirty="0"/>
              <a:t>Communication Barriers</a:t>
            </a:r>
          </a:p>
        </p:txBody>
      </p:sp>
      <p:sp>
        <p:nvSpPr>
          <p:cNvPr id="3" name="Content Placeholder 2">
            <a:extLst>
              <a:ext uri="{FF2B5EF4-FFF2-40B4-BE49-F238E27FC236}">
                <a16:creationId xmlns:a16="http://schemas.microsoft.com/office/drawing/2014/main" id="{198155C4-4310-4DCA-B6E5-909A9F0AB54E}"/>
              </a:ext>
            </a:extLst>
          </p:cNvPr>
          <p:cNvSpPr>
            <a:spLocks noGrp="1"/>
          </p:cNvSpPr>
          <p:nvPr>
            <p:ph idx="1"/>
          </p:nvPr>
        </p:nvSpPr>
        <p:spPr/>
        <p:txBody>
          <a:bodyPr vert="horz" lIns="91440" tIns="45720" rIns="91440" bIns="45720" rtlCol="0" anchor="t">
            <a:normAutofit/>
          </a:bodyPr>
          <a:lstStyle/>
          <a:p>
            <a:r>
              <a:rPr lang="en-US" sz="2000" dirty="0"/>
              <a:t>Semantic</a:t>
            </a:r>
          </a:p>
          <a:p>
            <a:r>
              <a:rPr lang="en-US" sz="2000" dirty="0"/>
              <a:t>Emotional and psychological</a:t>
            </a:r>
          </a:p>
          <a:p>
            <a:r>
              <a:rPr lang="en-US" sz="2000" dirty="0"/>
              <a:t>Organizational</a:t>
            </a:r>
          </a:p>
          <a:p>
            <a:r>
              <a:rPr lang="en-US" sz="2000" dirty="0"/>
              <a:t>Superior</a:t>
            </a:r>
          </a:p>
          <a:p>
            <a:endParaRPr lang="en-US" sz="2000" dirty="0"/>
          </a:p>
        </p:txBody>
      </p:sp>
    </p:spTree>
    <p:extLst>
      <p:ext uri="{BB962C8B-B14F-4D97-AF65-F5344CB8AC3E}">
        <p14:creationId xmlns:p14="http://schemas.microsoft.com/office/powerpoint/2010/main" val="3475038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Communication Skills</vt:lpstr>
      <vt:lpstr>Group Members</vt:lpstr>
      <vt:lpstr>Why Communication Skills?</vt:lpstr>
      <vt:lpstr>Why Communication Skills?</vt:lpstr>
      <vt:lpstr>Goals of Communication Skills</vt:lpstr>
      <vt:lpstr>Ways of Communications </vt:lpstr>
      <vt:lpstr>Ways of Communication</vt:lpstr>
      <vt:lpstr>Most Common Ways of Communication</vt:lpstr>
      <vt:lpstr>Communication Barriers</vt:lpstr>
      <vt:lpstr>Communication Barriers </vt:lpstr>
      <vt:lpstr>Communication Barriers </vt:lpstr>
      <vt:lpstr>Communication Barriers </vt:lpstr>
      <vt:lpstr>Communication Barriers </vt:lpstr>
      <vt:lpstr>Communication Process</vt:lpstr>
      <vt:lpstr>Sending Message</vt:lpstr>
      <vt:lpstr>Nonverbal Message</vt:lpstr>
      <vt:lpstr>Paraverbal Messages</vt:lpstr>
      <vt:lpstr>Receiving Message</vt:lpstr>
      <vt:lpstr>Key Listening Skills</vt:lpstr>
      <vt:lpstr>Good Communication </vt:lpstr>
      <vt:lpstr>How to improve communication skills</vt:lpstr>
      <vt:lpstr>How to improve communication skills </vt:lpstr>
      <vt:lpstr>Effective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cp:revision>
  <dcterms:created xsi:type="dcterms:W3CDTF">2015-09-22T16:57:55Z</dcterms:created>
  <dcterms:modified xsi:type="dcterms:W3CDTF">2018-05-23T18:37:19Z</dcterms:modified>
</cp:coreProperties>
</file>