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sldIdLst>
    <p:sldId id="284" r:id="rId2"/>
    <p:sldId id="278" r:id="rId3"/>
    <p:sldId id="285" r:id="rId4"/>
    <p:sldId id="296" r:id="rId5"/>
    <p:sldId id="287" r:id="rId6"/>
    <p:sldId id="288" r:id="rId7"/>
    <p:sldId id="291" r:id="rId8"/>
    <p:sldId id="306" r:id="rId9"/>
    <p:sldId id="307" r:id="rId10"/>
    <p:sldId id="289" r:id="rId11"/>
    <p:sldId id="308" r:id="rId12"/>
    <p:sldId id="309" r:id="rId13"/>
    <p:sldId id="310" r:id="rId14"/>
    <p:sldId id="312" r:id="rId15"/>
    <p:sldId id="311" r:id="rId16"/>
    <p:sldId id="314" r:id="rId17"/>
    <p:sldId id="316" r:id="rId18"/>
    <p:sldId id="320" r:id="rId19"/>
    <p:sldId id="321" r:id="rId20"/>
    <p:sldId id="322" r:id="rId21"/>
    <p:sldId id="294" r:id="rId22"/>
    <p:sldId id="318" r:id="rId23"/>
    <p:sldId id="315" r:id="rId24"/>
    <p:sldId id="30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p:scale>
          <a:sx n="66" d="100"/>
          <a:sy n="66" d="100"/>
        </p:scale>
        <p:origin x="1300" y="-124"/>
      </p:cViewPr>
      <p:guideLst>
        <p:guide orient="horz" pos="2160"/>
        <p:guide pos="29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0-07-14T19:34:50"/>
    </inkml:context>
    <inkml:brush xml:id="br0">
      <inkml:brushProperty name="width" value="0.05" units="cm"/>
      <inkml:brushProperty name="height" value="0.05" units="cm"/>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0-07-14T19:34:51"/>
    </inkml:context>
    <inkml:brush xml:id="br0">
      <inkml:brushProperty name="width" value="0.05" units="cm"/>
      <inkml:brushProperty name="height" value="0.05" units="cm"/>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0-07-14T19:34:52"/>
    </inkml:context>
    <inkml:brush xml:id="br0">
      <inkml:brushProperty name="width" value="0.05" units="cm"/>
      <inkml:brushProperty name="height" value="0.05" units="cm"/>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0-07-14T19:34:53"/>
    </inkml:context>
    <inkml:brush xml:id="br0">
      <inkml:brushProperty name="width" value="0.05" units="cm"/>
      <inkml:brushProperty name="height" value="0.05" units="cm"/>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0-07-14T19:35:21"/>
    </inkml:context>
    <inkml:brush xml:id="br0">
      <inkml:brushProperty name="width" value="0.05" units="cm"/>
      <inkml:brushProperty name="height" value="0.05" units="cm"/>
    </inkml:brush>
  </inkml:definitions>
  <inkml:trace contextRef="#ctx0" brushRef="#br0">1 1</inkml:trace>
</inkml:ink>
</file>

<file path=ppt/ink/ink6.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0-07-14T19:35:23"/>
    </inkml:context>
    <inkml:brush xml:id="br0">
      <inkml:brushProperty name="width" value="0.05" units="cm"/>
      <inkml:brushProperty name="height" value="0.05" units="cm"/>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t>7/31/2023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92B56E-D8E5-4B49-9B90-446C9760997F}" type="datetime1">
              <a:rPr lang="en-US" smtClean="0"/>
              <a:t>7/31/2023</a:t>
            </a:fld>
            <a:endParaRPr lang="en-US"/>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73959B-477F-48F1-99F2-A7621AA399AC}" type="datetime1">
              <a:rPr lang="en-US" smtClean="0"/>
              <a:t>7/31/2023</a:t>
            </a:fld>
            <a:endParaRPr lang="en-US"/>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DB3A2-062F-404E-A8E7-231779DB4F1C}" type="datetime1">
              <a:rPr lang="en-US" smtClean="0"/>
              <a:t>7/31/2023</a:t>
            </a:fld>
            <a:endParaRPr lang="en-US"/>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23E7F9-DDE9-43CD-8005-5D930E02F7BD}" type="datetime1">
              <a:rPr lang="en-US" smtClean="0"/>
              <a:t>7/31/2023</a:t>
            </a:fld>
            <a:endParaRPr lang="en-US"/>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90EC1-5C6F-46E1-AC2F-BE29F0F5BC24}" type="datetime1">
              <a:rPr lang="en-US" smtClean="0"/>
              <a:t>7/31/2023</a:t>
            </a:fld>
            <a:endParaRPr lang="en-US"/>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A99AF3-E45A-4505-A6D0-AB6FAD3FE4D9}" type="datetime1">
              <a:rPr lang="en-US" smtClean="0"/>
              <a:t>7/31/2023</a:t>
            </a:fld>
            <a:endParaRPr lang="en-US"/>
          </a:p>
        </p:txBody>
      </p:sp>
      <p:sp>
        <p:nvSpPr>
          <p:cNvPr id="6" name="Footer Placeholder 5"/>
          <p:cNvSpPr>
            <a:spLocks noGrp="1"/>
          </p:cNvSpPr>
          <p:nvPr>
            <p:ph type="ftr" sz="quarter" idx="11"/>
          </p:nvPr>
        </p:nvSpPr>
        <p:spPr/>
        <p:txBody>
          <a:bodyPr/>
          <a:lstStyle/>
          <a:p>
            <a:r>
              <a:rPr lang="en-US"/>
              <a:t>FYP Presentation</a:t>
            </a:r>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395551-ACEA-454D-BC15-91B036C513DE}" type="datetime1">
              <a:rPr lang="en-US" smtClean="0"/>
              <a:t>7/31/2023</a:t>
            </a:fld>
            <a:endParaRPr lang="en-US"/>
          </a:p>
        </p:txBody>
      </p:sp>
      <p:sp>
        <p:nvSpPr>
          <p:cNvPr id="8" name="Footer Placeholder 7"/>
          <p:cNvSpPr>
            <a:spLocks noGrp="1"/>
          </p:cNvSpPr>
          <p:nvPr>
            <p:ph type="ftr" sz="quarter" idx="11"/>
          </p:nvPr>
        </p:nvSpPr>
        <p:spPr/>
        <p:txBody>
          <a:bodyPr/>
          <a:lstStyle/>
          <a:p>
            <a:r>
              <a:rPr lang="en-US"/>
              <a:t>FYP Presentation</a:t>
            </a:r>
          </a:p>
        </p:txBody>
      </p:sp>
      <p:sp>
        <p:nvSpPr>
          <p:cNvPr id="9" name="Slide Number Placeholder 8"/>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FF3DED-AC1D-4901-A62A-25A9692408E3}" type="datetime1">
              <a:rPr lang="en-US" smtClean="0"/>
              <a:t>7/31/2023</a:t>
            </a:fld>
            <a:endParaRPr lang="en-US"/>
          </a:p>
        </p:txBody>
      </p:sp>
      <p:sp>
        <p:nvSpPr>
          <p:cNvPr id="4" name="Footer Placeholder 3"/>
          <p:cNvSpPr>
            <a:spLocks noGrp="1"/>
          </p:cNvSpPr>
          <p:nvPr>
            <p:ph type="ftr" sz="quarter" idx="11"/>
          </p:nvPr>
        </p:nvSpPr>
        <p:spPr/>
        <p:txBody>
          <a:bodyPr/>
          <a:lstStyle/>
          <a:p>
            <a:r>
              <a:rPr lang="en-US"/>
              <a:t>FYP Presentation</a:t>
            </a:r>
          </a:p>
        </p:txBody>
      </p:sp>
      <p:sp>
        <p:nvSpPr>
          <p:cNvPr id="5" name="Slide Number Placeholder 4"/>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3A2A0-1AA9-4220-8447-2D83AE3036BB}" type="datetime1">
              <a:rPr lang="en-US" smtClean="0"/>
              <a:t>7/31/2023</a:t>
            </a:fld>
            <a:endParaRPr lang="en-US"/>
          </a:p>
        </p:txBody>
      </p:sp>
      <p:sp>
        <p:nvSpPr>
          <p:cNvPr id="3" name="Footer Placeholder 2"/>
          <p:cNvSpPr>
            <a:spLocks noGrp="1"/>
          </p:cNvSpPr>
          <p:nvPr>
            <p:ph type="ftr" sz="quarter" idx="11"/>
          </p:nvPr>
        </p:nvSpPr>
        <p:spPr/>
        <p:txBody>
          <a:bodyPr/>
          <a:lstStyle/>
          <a:p>
            <a:r>
              <a:rPr lang="en-US"/>
              <a:t>FYP Presentation</a:t>
            </a:r>
          </a:p>
        </p:txBody>
      </p:sp>
      <p:sp>
        <p:nvSpPr>
          <p:cNvPr id="4" name="Slide Number Placeholder 3"/>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019023-76A2-4237-84BC-78C457625B29}" type="datetime1">
              <a:rPr lang="en-US" smtClean="0"/>
              <a:t>7/31/2023</a:t>
            </a:fld>
            <a:endParaRPr lang="en-US"/>
          </a:p>
        </p:txBody>
      </p:sp>
      <p:sp>
        <p:nvSpPr>
          <p:cNvPr id="6" name="Footer Placeholder 5"/>
          <p:cNvSpPr>
            <a:spLocks noGrp="1"/>
          </p:cNvSpPr>
          <p:nvPr>
            <p:ph type="ftr" sz="quarter" idx="11"/>
          </p:nvPr>
        </p:nvSpPr>
        <p:spPr/>
        <p:txBody>
          <a:bodyPr/>
          <a:lstStyle/>
          <a:p>
            <a:r>
              <a:rPr lang="en-US"/>
              <a:t>FYP Presentation</a:t>
            </a:r>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C41A09-369A-4B95-80D7-2F1811A20AF9}" type="datetime1">
              <a:rPr lang="en-US" smtClean="0"/>
              <a:t>7/31/2023</a:t>
            </a:fld>
            <a:endParaRPr lang="en-US"/>
          </a:p>
        </p:txBody>
      </p:sp>
      <p:sp>
        <p:nvSpPr>
          <p:cNvPr id="6" name="Footer Placeholder 5"/>
          <p:cNvSpPr>
            <a:spLocks noGrp="1"/>
          </p:cNvSpPr>
          <p:nvPr>
            <p:ph type="ftr" sz="quarter" idx="11"/>
          </p:nvPr>
        </p:nvSpPr>
        <p:spPr/>
        <p:txBody>
          <a:bodyPr/>
          <a:lstStyle/>
          <a:p>
            <a:r>
              <a:rPr lang="en-US"/>
              <a:t>FYP Presentation</a:t>
            </a:r>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EF21A-0374-401D-B157-F454BB66285E}" type="datetime1">
              <a:rPr lang="en-US" smtClean="0"/>
              <a:t>7/31/2023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FYP Presentation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AB6EE-EAEA-4561-8880-8DF9D3AB28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0.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6.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datasets/paultimothymooney/chest-xray-pneumonia" TargetMode="External"/><Relationship Id="rId2" Type="http://schemas.openxmlformats.org/officeDocument/2006/relationships/hyperlink" Target="https://www.kaggle.com/preetviradiya/covid19-radiography-dataset" TargetMode="External"/><Relationship Id="rId1" Type="http://schemas.openxmlformats.org/officeDocument/2006/relationships/slideLayout" Target="../slideLayouts/slideLayout2.xml"/><Relationship Id="rId5" Type="http://schemas.openxmlformats.org/officeDocument/2006/relationships/hyperlink" Target="https://www.who.int/news-room/fact-sheets/detail/pneumonia" TargetMode="External"/><Relationship Id="rId4" Type="http://schemas.openxmlformats.org/officeDocument/2006/relationships/hyperlink" Target="https://www.kaggle.com/datasets/imdevskp/corona-virus-repor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Autofit/>
          </a:bodyPr>
          <a:lstStyle/>
          <a:p>
            <a:r>
              <a:rPr lang="en-US" sz="3200" b="1" dirty="0">
                <a:latin typeface="Times New Roman" panose="02020603050405020304" pitchFamily="18" charset="0"/>
                <a:cs typeface="Times New Roman" panose="02020603050405020304" pitchFamily="18" charset="0"/>
              </a:rPr>
              <a:t>Deep learning assisted framework for chest infection detection</a:t>
            </a:r>
            <a:endParaRPr lang="en-US" sz="3200" dirty="0">
              <a:latin typeface="Times New Roman" panose="02020603050405020304" pitchFamily="18" charset="0"/>
              <a:cs typeface="Times New Roman" panose="02020603050405020304" pitchFamily="18" charset="0"/>
            </a:endParaRPr>
          </a:p>
        </p:txBody>
      </p:sp>
      <p:sp>
        <p:nvSpPr>
          <p:cNvPr id="5" name="Rectangle 4"/>
          <p:cNvSpPr/>
          <p:nvPr/>
        </p:nvSpPr>
        <p:spPr>
          <a:xfrm>
            <a:off x="330958" y="2057401"/>
            <a:ext cx="8508242" cy="2554545"/>
          </a:xfrm>
          <a:prstGeom prst="rect">
            <a:avLst/>
          </a:prstGeom>
        </p:spPr>
        <p:txBody>
          <a:bodyPr wrap="square">
            <a:spAutoFit/>
          </a:bodyPr>
          <a:lstStyle/>
          <a:p>
            <a:pPr algn="ctr"/>
            <a:r>
              <a:rPr lang="en-US" sz="2000" b="1" u="sng" dirty="0">
                <a:solidFill>
                  <a:schemeClr val="tx1"/>
                </a:solidFill>
                <a:latin typeface="Times New Roman" panose="02020603050405020304" pitchFamily="18" charset="0"/>
                <a:cs typeface="Times New Roman" panose="02020603050405020304" pitchFamily="18" charset="0"/>
              </a:rPr>
              <a:t>By:</a:t>
            </a:r>
          </a:p>
          <a:p>
            <a:pPr algn="ct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Mian Muhammad Umer Hassan Khan Qureshi</a:t>
            </a:r>
          </a:p>
          <a:p>
            <a:pPr algn="ctr"/>
            <a:endParaRPr lang="en-US" sz="2000" b="1" u="sng" dirty="0">
              <a:solidFill>
                <a:schemeClr val="tx1"/>
              </a:solidFill>
              <a:latin typeface="Times New Roman" panose="02020603050405020304" pitchFamily="18" charset="0"/>
              <a:cs typeface="Times New Roman" panose="02020603050405020304" pitchFamily="18" charset="0"/>
            </a:endParaRPr>
          </a:p>
          <a:p>
            <a:pPr algn="ct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by</a:t>
            </a:r>
            <a:r>
              <a:rPr lang="en-US" sz="2000" b="1" u="sng" dirty="0">
                <a:latin typeface="Times New Roman" panose="02020603050405020304" pitchFamily="18" charset="0"/>
                <a:cs typeface="Times New Roman" panose="02020603050405020304" pitchFamily="18" charset="0"/>
              </a:rPr>
              <a:t>:</a:t>
            </a:r>
          </a:p>
          <a:p>
            <a:pPr algn="ctr"/>
            <a:endParaRPr lang="en-US" sz="2000" b="1" u="sng"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Dr. Eva Navarro Lopez</a:t>
            </a:r>
            <a:endParaRPr lang="en-US" sz="2000" b="1" u="sng"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t>FYP Presentation</a:t>
            </a:r>
            <a:endParaRPr lang="en-US" dirty="0"/>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9"/>
          <p:cNvSpPr>
            <a:spLocks noGrp="1"/>
          </p:cNvSpPr>
          <p:nvPr>
            <p:ph type="sldNum" sz="quarter" idx="12"/>
          </p:nvPr>
        </p:nvSpPr>
        <p:spPr/>
        <p:txBody>
          <a:bodyPr/>
          <a:lstStyle/>
          <a:p>
            <a:fld id="{21BAB6EE-EAEA-4561-8880-8DF9D3AB286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Methodology </a:t>
            </a:r>
            <a:br>
              <a:rPr lang="en-US" dirty="0"/>
            </a:br>
            <a:endParaRPr lang="en-US" dirty="0"/>
          </a:p>
        </p:txBody>
      </p:sp>
      <p:sp>
        <p:nvSpPr>
          <p:cNvPr id="3" name="Content Placeholder 2"/>
          <p:cNvSpPr>
            <a:spLocks noGrp="1"/>
          </p:cNvSpPr>
          <p:nvPr>
            <p:ph idx="1"/>
          </p:nvPr>
        </p:nvSpPr>
        <p:spPr/>
        <p:txBody>
          <a:bodyPr>
            <a:normAutofit/>
          </a:bodyPr>
          <a:lstStyle/>
          <a:p>
            <a:r>
              <a:rPr lang="en-US" sz="2800" dirty="0">
                <a:cs typeface="Times New Roman" panose="02020603050405020304" pitchFamily="18" charset="0"/>
              </a:rPr>
              <a:t>We have analyzed all  past techniques of machine learning and after reviewing their drawbacks we proposed “Convolution Neural Network” classifier that will yield maximum accuracy according to research.</a:t>
            </a:r>
          </a:p>
          <a:p>
            <a:endParaRPr lang="en-US" sz="2500" dirty="0"/>
          </a:p>
        </p:txBody>
      </p:sp>
      <p:sp>
        <p:nvSpPr>
          <p:cNvPr id="5" name="Footer Placeholder 4"/>
          <p:cNvSpPr>
            <a:spLocks noGrp="1"/>
          </p:cNvSpPr>
          <p:nvPr>
            <p:ph type="ftr" sz="quarter" idx="11"/>
          </p:nvPr>
        </p:nvSpPr>
        <p:spPr/>
        <p:txBody>
          <a:bodyPr/>
          <a:lstStyle/>
          <a:p>
            <a:r>
              <a:rPr lang="en-US" dirty="0"/>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10</a:t>
            </a:fld>
            <a:endParaRPr lang="en-US" dirty="0"/>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3"/>
          <p:cNvSpPr/>
          <p:nvPr/>
        </p:nvSpPr>
        <p:spPr>
          <a:xfrm>
            <a:off x="852589" y="4058479"/>
            <a:ext cx="1552074" cy="387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Image input</a:t>
            </a:r>
            <a:endParaRPr lang="x-none" dirty="0"/>
          </a:p>
        </p:txBody>
      </p:sp>
      <p:sp>
        <p:nvSpPr>
          <p:cNvPr id="10" name="Arrow: Bent-Up 4"/>
          <p:cNvSpPr/>
          <p:nvPr/>
        </p:nvSpPr>
        <p:spPr>
          <a:xfrm rot="5400000">
            <a:off x="1861983" y="4207083"/>
            <a:ext cx="316750" cy="852830"/>
          </a:xfrm>
          <a:prstGeom prst="bentUpArrow">
            <a:avLst>
              <a:gd name="adj1" fmla="val 25000"/>
              <a:gd name="adj2" fmla="val 25000"/>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1" name="Rectangle: Rounded Corners 7"/>
          <p:cNvSpPr/>
          <p:nvPr/>
        </p:nvSpPr>
        <p:spPr>
          <a:xfrm>
            <a:off x="2472862" y="4446388"/>
            <a:ext cx="1641938" cy="473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Pre-Processing</a:t>
            </a:r>
            <a:endParaRPr lang="x-none" dirty="0"/>
          </a:p>
        </p:txBody>
      </p:sp>
      <p:sp>
        <p:nvSpPr>
          <p:cNvPr id="12" name="Rectangle: Rounded Corners 9"/>
          <p:cNvSpPr/>
          <p:nvPr/>
        </p:nvSpPr>
        <p:spPr>
          <a:xfrm>
            <a:off x="4114800" y="4919555"/>
            <a:ext cx="1752600" cy="462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Features Extraction</a:t>
            </a:r>
            <a:endParaRPr lang="x-none" dirty="0"/>
          </a:p>
        </p:txBody>
      </p:sp>
      <p:sp>
        <p:nvSpPr>
          <p:cNvPr id="13" name="Rectangle: Rounded Corners 10"/>
          <p:cNvSpPr/>
          <p:nvPr/>
        </p:nvSpPr>
        <p:spPr>
          <a:xfrm>
            <a:off x="5784220" y="5526170"/>
            <a:ext cx="1530980" cy="373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Classification</a:t>
            </a:r>
            <a:endParaRPr lang="x-none" dirty="0"/>
          </a:p>
        </p:txBody>
      </p:sp>
      <p:sp>
        <p:nvSpPr>
          <p:cNvPr id="14" name="Arrow: Bent-Up 12"/>
          <p:cNvSpPr/>
          <p:nvPr/>
        </p:nvSpPr>
        <p:spPr>
          <a:xfrm rot="5400000">
            <a:off x="3500908" y="4706208"/>
            <a:ext cx="372361" cy="7907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5" name="Arrow: Bent-Up 14"/>
          <p:cNvSpPr/>
          <p:nvPr/>
        </p:nvSpPr>
        <p:spPr>
          <a:xfrm rot="5400000">
            <a:off x="5168209" y="5201499"/>
            <a:ext cx="385724" cy="80411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6" name="Arrow: Bent-Up 28"/>
          <p:cNvSpPr/>
          <p:nvPr/>
        </p:nvSpPr>
        <p:spPr>
          <a:xfrm rot="5400000">
            <a:off x="6535456" y="5739166"/>
            <a:ext cx="302188" cy="64469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Rectangle: Rounded Corners 29"/>
          <p:cNvSpPr/>
          <p:nvPr/>
        </p:nvSpPr>
        <p:spPr>
          <a:xfrm>
            <a:off x="7008897" y="5948680"/>
            <a:ext cx="1449303"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Result</a:t>
            </a:r>
            <a:endParaRPr lang="x-non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Design</a:t>
            </a:r>
            <a:br>
              <a:rPr lang="en-US" dirty="0"/>
            </a:br>
            <a:r>
              <a:rPr lang="en-US" dirty="0"/>
              <a:t>(Data Flow Diagram Level 0)</a:t>
            </a:r>
            <a:br>
              <a:rPr lang="en-US" dirty="0"/>
            </a:br>
            <a:endParaRPr lang="en-US" dirty="0"/>
          </a:p>
        </p:txBody>
      </p:sp>
      <p:sp>
        <p:nvSpPr>
          <p:cNvPr id="5" name="Footer Placeholder 4"/>
          <p:cNvSpPr>
            <a:spLocks noGrp="1"/>
          </p:cNvSpPr>
          <p:nvPr>
            <p:ph type="ftr" sz="quarter" idx="11"/>
          </p:nvPr>
        </p:nvSpPr>
        <p:spPr/>
        <p:txBody>
          <a:bodyPr/>
          <a:lstStyle/>
          <a:p>
            <a:r>
              <a:rPr lang="en-US" dirty="0"/>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11</a:t>
            </a:fld>
            <a:endParaRPr lang="en-US" dirty="0"/>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Content Placeholder 2" descr="dfd"/>
          <p:cNvPicPr>
            <a:picLocks noGrp="1" noChangeAspect="1"/>
          </p:cNvPicPr>
          <p:nvPr>
            <p:ph idx="1"/>
          </p:nvPr>
        </p:nvPicPr>
        <p:blipFill>
          <a:blip r:embed="rId2"/>
          <a:stretch>
            <a:fillRect/>
          </a:stretch>
        </p:blipFill>
        <p:spPr>
          <a:xfrm>
            <a:off x="1676400" y="2694940"/>
            <a:ext cx="5993765" cy="23647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Design</a:t>
            </a:r>
            <a:br>
              <a:rPr lang="en-US" dirty="0"/>
            </a:br>
            <a:r>
              <a:rPr lang="en-US" dirty="0"/>
              <a:t>(Data Flow Diagram Level 1)</a:t>
            </a:r>
            <a:br>
              <a:rPr lang="en-US" dirty="0"/>
            </a:br>
            <a:endParaRPr lang="en-US" dirty="0"/>
          </a:p>
        </p:txBody>
      </p:sp>
      <p:sp>
        <p:nvSpPr>
          <p:cNvPr id="5" name="Footer Placeholder 4"/>
          <p:cNvSpPr>
            <a:spLocks noGrp="1"/>
          </p:cNvSpPr>
          <p:nvPr>
            <p:ph type="ftr" sz="quarter" idx="11"/>
          </p:nvPr>
        </p:nvSpPr>
        <p:spPr/>
        <p:txBody>
          <a:bodyPr/>
          <a:lstStyle/>
          <a:p>
            <a:r>
              <a:rPr lang="en-US" dirty="0"/>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12</a:t>
            </a:fld>
            <a:endParaRPr lang="en-US" dirty="0"/>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586" y="1851501"/>
            <a:ext cx="4867275" cy="4010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Design</a:t>
            </a:r>
            <a:br>
              <a:rPr lang="en-US" dirty="0"/>
            </a:br>
            <a:r>
              <a:rPr lang="en-US" dirty="0"/>
              <a:t>(Use Case Diagram)</a:t>
            </a:r>
            <a:br>
              <a:rPr lang="en-US" dirty="0"/>
            </a:br>
            <a:endParaRPr lang="en-US" dirty="0"/>
          </a:p>
        </p:txBody>
      </p:sp>
      <p:sp>
        <p:nvSpPr>
          <p:cNvPr id="5" name="Footer Placeholder 4"/>
          <p:cNvSpPr>
            <a:spLocks noGrp="1"/>
          </p:cNvSpPr>
          <p:nvPr>
            <p:ph type="ftr" sz="quarter" idx="11"/>
          </p:nvPr>
        </p:nvSpPr>
        <p:spPr/>
        <p:txBody>
          <a:bodyPr/>
          <a:lstStyle/>
          <a:p>
            <a:r>
              <a:rPr lang="en-US" dirty="0"/>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13</a:t>
            </a:fld>
            <a:endParaRPr lang="en-US" dirty="0"/>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Content Placeholder 2" descr="use case.drawio"/>
          <p:cNvPicPr>
            <a:picLocks noGrp="1" noChangeAspect="1"/>
          </p:cNvPicPr>
          <p:nvPr>
            <p:ph idx="1"/>
          </p:nvPr>
        </p:nvPicPr>
        <p:blipFill>
          <a:blip r:embed="rId2"/>
          <a:stretch>
            <a:fillRect/>
          </a:stretch>
        </p:blipFill>
        <p:spPr>
          <a:xfrm>
            <a:off x="1454150" y="1717040"/>
            <a:ext cx="6625590" cy="40297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Design</a:t>
            </a:r>
            <a:br>
              <a:rPr lang="en-US" dirty="0"/>
            </a:br>
            <a:r>
              <a:rPr lang="en-US" dirty="0"/>
              <a:t>(Sequence Diagram)</a:t>
            </a:r>
            <a:br>
              <a:rPr lang="en-US" dirty="0"/>
            </a:br>
            <a:endParaRPr lang="en-US" dirty="0"/>
          </a:p>
        </p:txBody>
      </p:sp>
      <p:sp>
        <p:nvSpPr>
          <p:cNvPr id="5" name="Footer Placeholder 4"/>
          <p:cNvSpPr>
            <a:spLocks noGrp="1"/>
          </p:cNvSpPr>
          <p:nvPr>
            <p:ph type="ftr" sz="quarter" idx="11"/>
          </p:nvPr>
        </p:nvSpPr>
        <p:spPr/>
        <p:txBody>
          <a:bodyPr/>
          <a:lstStyle/>
          <a:p>
            <a:r>
              <a:rPr lang="en-US" dirty="0"/>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14</a:t>
            </a:fld>
            <a:endParaRPr lang="en-US" dirty="0"/>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Content Placeholder 2" descr="sequence fyp."/>
          <p:cNvPicPr>
            <a:picLocks noGrp="1" noChangeAspect="1"/>
          </p:cNvPicPr>
          <p:nvPr>
            <p:ph idx="1"/>
          </p:nvPr>
        </p:nvPicPr>
        <p:blipFill>
          <a:blip r:embed="rId2"/>
          <a:stretch>
            <a:fillRect/>
          </a:stretch>
        </p:blipFill>
        <p:spPr>
          <a:xfrm>
            <a:off x="1336675" y="1600200"/>
            <a:ext cx="6470015" cy="45262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Design</a:t>
            </a:r>
            <a:br>
              <a:rPr lang="en-US" dirty="0"/>
            </a:br>
            <a:r>
              <a:rPr lang="en-US" dirty="0"/>
              <a:t>(Activity Diagram)</a:t>
            </a:r>
            <a:br>
              <a:rPr lang="en-US" dirty="0"/>
            </a:br>
            <a:endParaRPr lang="en-US" dirty="0"/>
          </a:p>
        </p:txBody>
      </p:sp>
      <p:sp>
        <p:nvSpPr>
          <p:cNvPr id="5" name="Footer Placeholder 4"/>
          <p:cNvSpPr>
            <a:spLocks noGrp="1"/>
          </p:cNvSpPr>
          <p:nvPr>
            <p:ph type="ftr" sz="quarter" idx="11"/>
          </p:nvPr>
        </p:nvSpPr>
        <p:spPr/>
        <p:txBody>
          <a:bodyPr/>
          <a:lstStyle/>
          <a:p>
            <a:r>
              <a:rPr lang="en-US" dirty="0"/>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15</a:t>
            </a:fld>
            <a:endParaRPr lang="en-US" dirty="0"/>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Content Placeholder 2" descr="activity fyp"/>
          <p:cNvPicPr>
            <a:picLocks noGrp="1" noChangeAspect="1"/>
          </p:cNvPicPr>
          <p:nvPr>
            <p:ph idx="1"/>
          </p:nvPr>
        </p:nvPicPr>
        <p:blipFill>
          <a:blip r:embed="rId2"/>
          <a:stretch>
            <a:fillRect/>
          </a:stretch>
        </p:blipFill>
        <p:spPr>
          <a:xfrm>
            <a:off x="2329815" y="1600200"/>
            <a:ext cx="4281805" cy="45262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p>
        </p:txBody>
      </p:sp>
      <p:sp>
        <p:nvSpPr>
          <p:cNvPr id="5" name="Footer Placeholder 4"/>
          <p:cNvSpPr>
            <a:spLocks noGrp="1"/>
          </p:cNvSpPr>
          <p:nvPr>
            <p:ph type="ftr" sz="quarter" idx="11"/>
          </p:nvPr>
        </p:nvSpPr>
        <p:spPr/>
        <p:txBody>
          <a:bodyPr/>
          <a:lstStyle/>
          <a:p>
            <a:r>
              <a:rPr lang="en-US" dirty="0"/>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16</a:t>
            </a:fld>
            <a:endParaRPr lang="en-US" dirty="0"/>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p:nvGrpSpPr>
        <p:grpSpPr>
          <a:xfrm>
            <a:off x="7715748" y="5113073"/>
            <a:ext cx="360" cy="360"/>
            <a:chOff x="7715748" y="5113073"/>
            <a:chExt cx="360" cy="360"/>
          </a:xfrm>
        </p:grpSpPr>
        <mc:AlternateContent xmlns:mc="http://schemas.openxmlformats.org/markup-compatibility/2006" xmlns:p14="http://schemas.microsoft.com/office/powerpoint/2010/main">
          <mc:Choice Requires="p14">
            <p:contentPart p14:bwMode="auto" r:id="rId2">
              <p14:nvContentPartPr>
                <p14:cNvPr id="19" name="Ink 18"/>
                <p14:cNvContentPartPr/>
                <p14:nvPr/>
              </p14:nvContentPartPr>
              <p14:xfrm>
                <a:off x="7715748" y="5113073"/>
                <a:ext cx="360" cy="360"/>
              </p14:xfrm>
            </p:contentPart>
          </mc:Choice>
          <mc:Fallback xmlns="">
            <p:pic>
              <p:nvPicPr>
                <p:cNvPr id="19" name="Ink 18"/>
              </p:nvPicPr>
              <p:blipFill>
                <a:blip r:embed="rId3"/>
              </p:blipFill>
              <p:spPr>
                <a:xfrm>
                  <a:off x="7715748" y="5113073"/>
                  <a:ext cx="360" cy="36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20" name="Ink 19"/>
                <p14:cNvContentPartPr/>
                <p14:nvPr/>
              </p14:nvContentPartPr>
              <p14:xfrm>
                <a:off x="7715748" y="5113073"/>
                <a:ext cx="360" cy="360"/>
              </p14:xfrm>
            </p:contentPart>
          </mc:Choice>
          <mc:Fallback xmlns="">
            <p:pic>
              <p:nvPicPr>
                <p:cNvPr id="20" name="Ink 19"/>
              </p:nvPicPr>
              <p:blipFill>
                <a:blip r:embed="rId3"/>
              </p:blipFill>
              <p:spPr>
                <a:xfrm>
                  <a:off x="7715748" y="5113073"/>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21" name="Ink 20"/>
                <p14:cNvContentPartPr/>
                <p14:nvPr/>
              </p14:nvContentPartPr>
              <p14:xfrm>
                <a:off x="7715748" y="5113073"/>
                <a:ext cx="360" cy="360"/>
              </p14:xfrm>
            </p:contentPart>
          </mc:Choice>
          <mc:Fallback xmlns="">
            <p:pic>
              <p:nvPicPr>
                <p:cNvPr id="21" name="Ink 20"/>
              </p:nvPicPr>
              <p:blipFill>
                <a:blip r:embed="rId3"/>
              </p:blipFill>
              <p:spPr>
                <a:xfrm>
                  <a:off x="7715748" y="5113073"/>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23" name="Ink 22"/>
                <p14:cNvContentPartPr/>
                <p14:nvPr/>
              </p14:nvContentPartPr>
              <p14:xfrm>
                <a:off x="7715748" y="5113073"/>
                <a:ext cx="360" cy="360"/>
              </p14:xfrm>
            </p:contentPart>
          </mc:Choice>
          <mc:Fallback xmlns="">
            <p:pic>
              <p:nvPicPr>
                <p:cNvPr id="23" name="Ink 22"/>
              </p:nvPicPr>
              <p:blipFill>
                <a:blip r:embed="rId3"/>
              </p:blipFill>
              <p:spPr>
                <a:xfrm>
                  <a:off x="7715748" y="5113073"/>
                  <a:ext cx="360" cy="360"/>
                </a:xfrm>
                <a:prstGeom prst="rect"/>
              </p:spPr>
            </p:pic>
          </mc:Fallback>
        </mc:AlternateContent>
      </p:grpSp>
      <mc:AlternateContent xmlns:mc="http://schemas.openxmlformats.org/markup-compatibility/2006" xmlns:p14="http://schemas.microsoft.com/office/powerpoint/2010/main">
        <mc:Choice Requires="p14">
          <p:contentPart p14:bwMode="auto" r:id="rId7">
            <p14:nvContentPartPr>
              <p14:cNvPr id="25" name="Ink 24"/>
              <p14:cNvContentPartPr/>
              <p14:nvPr/>
            </p14:nvContentPartPr>
            <p14:xfrm>
              <a:off x="7725468" y="4832993"/>
              <a:ext cx="360" cy="360"/>
            </p14:xfrm>
          </p:contentPart>
        </mc:Choice>
        <mc:Fallback xmlns="">
          <p:pic>
            <p:nvPicPr>
              <p:cNvPr id="25" name="Ink 24"/>
            </p:nvPicPr>
            <p:blipFill>
              <a:blip r:embed="rId3"/>
            </p:blipFill>
            <p:spPr>
              <a:xfrm>
                <a:off x="7725468" y="4832993"/>
                <a:ext cx="360" cy="360"/>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26" name="Ink 25"/>
              <p14:cNvContentPartPr/>
              <p14:nvPr/>
            </p14:nvContentPartPr>
            <p14:xfrm>
              <a:off x="8126868" y="5113073"/>
              <a:ext cx="360" cy="360"/>
            </p14:xfrm>
          </p:contentPart>
        </mc:Choice>
        <mc:Fallback xmlns="">
          <p:pic>
            <p:nvPicPr>
              <p:cNvPr id="26" name="Ink 25"/>
            </p:nvPicPr>
            <p:blipFill>
              <a:blip r:embed="rId3"/>
            </p:blipFill>
            <p:spPr>
              <a:xfrm>
                <a:off x="8126868" y="5113073"/>
                <a:ext cx="360" cy="360"/>
              </a:xfrm>
              <a:prstGeom prst="rect"/>
            </p:spPr>
          </p:pic>
        </mc:Fallback>
      </mc:AlternateContent>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86759" y="1828800"/>
            <a:ext cx="3448050" cy="3829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 Interface</a:t>
            </a:r>
          </a:p>
        </p:txBody>
      </p:sp>
      <p:sp>
        <p:nvSpPr>
          <p:cNvPr id="5" name="Footer Placeholder 4"/>
          <p:cNvSpPr>
            <a:spLocks noGrp="1"/>
          </p:cNvSpPr>
          <p:nvPr>
            <p:ph type="ftr" sz="quarter" idx="11"/>
          </p:nvPr>
        </p:nvSpPr>
        <p:spPr/>
        <p:txBody>
          <a:bodyPr/>
          <a:lstStyle/>
          <a:p>
            <a:r>
              <a:rPr lang="en-US" dirty="0"/>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17</a:t>
            </a:fld>
            <a:endParaRPr lang="en-US" dirty="0"/>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564" y="1292672"/>
            <a:ext cx="5227320" cy="50281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 Interface</a:t>
            </a:r>
          </a:p>
        </p:txBody>
      </p:sp>
      <p:sp>
        <p:nvSpPr>
          <p:cNvPr id="5" name="Footer Placeholder 4"/>
          <p:cNvSpPr>
            <a:spLocks noGrp="1"/>
          </p:cNvSpPr>
          <p:nvPr>
            <p:ph type="ftr" sz="quarter" idx="11"/>
          </p:nvPr>
        </p:nvSpPr>
        <p:spPr/>
        <p:txBody>
          <a:bodyPr/>
          <a:lstStyle/>
          <a:p>
            <a:r>
              <a:rPr lang="en-US" dirty="0"/>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18</a:t>
            </a:fld>
            <a:endParaRPr lang="en-US" dirty="0"/>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Content Placeholder 2" descr="pre"/>
          <p:cNvPicPr>
            <a:picLocks noGrp="1" noChangeAspect="1"/>
          </p:cNvPicPr>
          <p:nvPr>
            <p:ph idx="1"/>
          </p:nvPr>
        </p:nvPicPr>
        <p:blipFill>
          <a:blip r:embed="rId2"/>
          <a:stretch>
            <a:fillRect/>
          </a:stretch>
        </p:blipFill>
        <p:spPr>
          <a:xfrm>
            <a:off x="1943100" y="1348740"/>
            <a:ext cx="5276215" cy="48831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 Interface</a:t>
            </a:r>
          </a:p>
        </p:txBody>
      </p:sp>
      <p:sp>
        <p:nvSpPr>
          <p:cNvPr id="5" name="Footer Placeholder 4"/>
          <p:cNvSpPr>
            <a:spLocks noGrp="1"/>
          </p:cNvSpPr>
          <p:nvPr>
            <p:ph type="ftr" sz="quarter" idx="11"/>
          </p:nvPr>
        </p:nvSpPr>
        <p:spPr/>
        <p:txBody>
          <a:bodyPr/>
          <a:lstStyle/>
          <a:p>
            <a:r>
              <a:rPr lang="en-US" dirty="0"/>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19</a:t>
            </a:fld>
            <a:endParaRPr lang="en-US" dirty="0"/>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018" y="1143000"/>
            <a:ext cx="5481382" cy="525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a:t>
            </a:r>
          </a:p>
        </p:txBody>
      </p:sp>
      <p:sp>
        <p:nvSpPr>
          <p:cNvPr id="3" name="Content Placeholder 2"/>
          <p:cNvSpPr>
            <a:spLocks noGrp="1"/>
          </p:cNvSpPr>
          <p:nvPr>
            <p:ph idx="1"/>
          </p:nvPr>
        </p:nvSpPr>
        <p:spPr>
          <a:xfrm>
            <a:off x="457200" y="1600200"/>
            <a:ext cx="7848600" cy="4525963"/>
          </a:xfrm>
        </p:spPr>
        <p:txBody>
          <a:bodyPr>
            <a:normAutofit lnSpcReduction="10000"/>
          </a:bodyPr>
          <a:lstStyle/>
          <a:p>
            <a:r>
              <a:rPr lang="en-US" sz="2400" dirty="0"/>
              <a:t>Introduction</a:t>
            </a:r>
          </a:p>
          <a:p>
            <a:r>
              <a:rPr lang="en-US" sz="2400" dirty="0"/>
              <a:t>Objectives </a:t>
            </a:r>
          </a:p>
          <a:p>
            <a:r>
              <a:rPr lang="en-US" sz="2400" dirty="0"/>
              <a:t>Benefits</a:t>
            </a:r>
          </a:p>
          <a:p>
            <a:r>
              <a:rPr lang="en-US" sz="2400" dirty="0"/>
              <a:t>Requirement Specification</a:t>
            </a:r>
          </a:p>
          <a:p>
            <a:r>
              <a:rPr lang="en-US" sz="2400" dirty="0"/>
              <a:t>Methodology </a:t>
            </a:r>
          </a:p>
          <a:p>
            <a:r>
              <a:rPr lang="en-US" sz="2400" dirty="0"/>
              <a:t>Project Design</a:t>
            </a:r>
          </a:p>
          <a:p>
            <a:r>
              <a:rPr lang="en-US" sz="2400" dirty="0"/>
              <a:t>Implementation</a:t>
            </a:r>
          </a:p>
          <a:p>
            <a:r>
              <a:rPr lang="en-US" sz="2400" dirty="0"/>
              <a:t>Modern tools </a:t>
            </a:r>
          </a:p>
          <a:p>
            <a:r>
              <a:rPr lang="en-US" sz="2400" dirty="0"/>
              <a:t>Conclusion</a:t>
            </a:r>
          </a:p>
          <a:p>
            <a:r>
              <a:rPr lang="en-US" sz="2400" dirty="0"/>
              <a:t>Future Work</a:t>
            </a:r>
          </a:p>
          <a:p>
            <a:r>
              <a:rPr lang="en-US" sz="2400" dirty="0"/>
              <a:t>References</a:t>
            </a:r>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5" name="Footer Placeholder 14"/>
          <p:cNvSpPr>
            <a:spLocks noGrp="1"/>
          </p:cNvSpPr>
          <p:nvPr>
            <p:ph type="ftr" sz="quarter" idx="11"/>
          </p:nvPr>
        </p:nvSpPr>
        <p:spPr/>
        <p:txBody>
          <a:bodyPr/>
          <a:lstStyle/>
          <a:p>
            <a:r>
              <a:rPr lang="en-US"/>
              <a:t>FYP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C65B3ED-5150-B8D6-EA1D-EF444F33C632}"/>
              </a:ext>
            </a:extLst>
          </p:cNvPr>
          <p:cNvSpPr>
            <a:spLocks noGrp="1"/>
          </p:cNvSpPr>
          <p:nvPr>
            <p:ph type="title"/>
          </p:nvPr>
        </p:nvSpPr>
        <p:spPr/>
        <p:txBody>
          <a:bodyPr>
            <a:normAutofit fontScale="90000"/>
          </a:bodyPr>
          <a:lstStyle/>
          <a:p>
            <a:r>
              <a:rPr lang="en-US" dirty="0"/>
              <a:t>Training Result</a:t>
            </a:r>
            <a:br>
              <a:rPr lang="en-US" dirty="0"/>
            </a:br>
            <a:endParaRPr lang="en-US" dirty="0"/>
          </a:p>
        </p:txBody>
      </p:sp>
      <p:sp>
        <p:nvSpPr>
          <p:cNvPr id="2" name="Footer Placeholder 1">
            <a:extLst>
              <a:ext uri="{FF2B5EF4-FFF2-40B4-BE49-F238E27FC236}">
                <a16:creationId xmlns:a16="http://schemas.microsoft.com/office/drawing/2014/main" id="{FCBA2468-DD73-76AB-D535-CF7E7935E4D2}"/>
              </a:ext>
            </a:extLst>
          </p:cNvPr>
          <p:cNvSpPr>
            <a:spLocks noGrp="1"/>
          </p:cNvSpPr>
          <p:nvPr>
            <p:ph type="ftr" sz="quarter" idx="11"/>
          </p:nvPr>
        </p:nvSpPr>
        <p:spPr/>
        <p:txBody>
          <a:bodyPr/>
          <a:lstStyle/>
          <a:p>
            <a:r>
              <a:rPr lang="en-US"/>
              <a:t>FYP Presentation</a:t>
            </a:r>
          </a:p>
        </p:txBody>
      </p:sp>
      <p:sp>
        <p:nvSpPr>
          <p:cNvPr id="3" name="Slide Number Placeholder 2">
            <a:extLst>
              <a:ext uri="{FF2B5EF4-FFF2-40B4-BE49-F238E27FC236}">
                <a16:creationId xmlns:a16="http://schemas.microsoft.com/office/drawing/2014/main" id="{AFDCA686-4485-1571-EE35-707AFC54E3C7}"/>
              </a:ext>
            </a:extLst>
          </p:cNvPr>
          <p:cNvSpPr>
            <a:spLocks noGrp="1"/>
          </p:cNvSpPr>
          <p:nvPr>
            <p:ph type="sldNum" sz="quarter" idx="12"/>
          </p:nvPr>
        </p:nvSpPr>
        <p:spPr/>
        <p:txBody>
          <a:bodyPr/>
          <a:lstStyle/>
          <a:p>
            <a:fld id="{21BAB6EE-EAEA-4561-8880-8DF9D3AB286A}" type="slidenum">
              <a:rPr lang="en-US" smtClean="0"/>
              <a:t>20</a:t>
            </a:fld>
            <a:endParaRPr lang="en-US"/>
          </a:p>
        </p:txBody>
      </p:sp>
      <p:pic>
        <p:nvPicPr>
          <p:cNvPr id="5" name="Picture 4" descr="A screenshot of a computer screen&#10;&#10;Description automatically generated">
            <a:extLst>
              <a:ext uri="{FF2B5EF4-FFF2-40B4-BE49-F238E27FC236}">
                <a16:creationId xmlns:a16="http://schemas.microsoft.com/office/drawing/2014/main" id="{9595C7B6-3B33-48A7-E441-8D736AF73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435" y="2999696"/>
            <a:ext cx="2856625" cy="966994"/>
          </a:xfrm>
          <a:prstGeom prst="rect">
            <a:avLst/>
          </a:prstGeom>
        </p:spPr>
      </p:pic>
      <p:pic>
        <p:nvPicPr>
          <p:cNvPr id="7" name="Picture 6" descr="A graph with red green and blue lines&#10;&#10;Description automatically generated">
            <a:extLst>
              <a:ext uri="{FF2B5EF4-FFF2-40B4-BE49-F238E27FC236}">
                <a16:creationId xmlns:a16="http://schemas.microsoft.com/office/drawing/2014/main" id="{E7ADF888-7262-D46C-46B8-F0B34463F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395" y="1143000"/>
            <a:ext cx="4089610" cy="4120437"/>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003489CC-2152-3493-1001-7224FED8E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52475"/>
            <a:ext cx="4089610" cy="3200400"/>
          </a:xfrm>
          <a:prstGeom prst="rect">
            <a:avLst/>
          </a:prstGeom>
        </p:spPr>
      </p:pic>
    </p:spTree>
    <p:extLst>
      <p:ext uri="{BB962C8B-B14F-4D97-AF65-F5344CB8AC3E}">
        <p14:creationId xmlns:p14="http://schemas.microsoft.com/office/powerpoint/2010/main" val="532591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Modern Tools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Development Tool:</a:t>
            </a:r>
          </a:p>
          <a:p>
            <a:pPr lvl="0"/>
            <a:r>
              <a:rPr lang="en-US" sz="2500" dirty="0"/>
              <a:t>Python–IDE</a:t>
            </a:r>
          </a:p>
          <a:p>
            <a:pPr lvl="0"/>
            <a:r>
              <a:rPr lang="en-US" sz="2500" dirty="0"/>
              <a:t>Anaconda : Libraries support</a:t>
            </a:r>
          </a:p>
          <a:p>
            <a:pPr lvl="0"/>
            <a:r>
              <a:rPr lang="en-US" sz="2500" dirty="0"/>
              <a:t>PyTorch : Python library module</a:t>
            </a:r>
          </a:p>
          <a:p>
            <a:pPr lvl="0"/>
            <a:r>
              <a:rPr lang="en-US" sz="2500" dirty="0"/>
              <a:t>PyQt Designer : Interface</a:t>
            </a:r>
          </a:p>
          <a:p>
            <a:pPr lvl="0"/>
            <a:r>
              <a:rPr lang="en-US" sz="2500" dirty="0"/>
              <a:t>PyCharm : Editor</a:t>
            </a:r>
          </a:p>
          <a:p>
            <a:pPr lvl="0"/>
            <a:r>
              <a:rPr lang="en-US" sz="2500" dirty="0"/>
              <a:t>MS Word :Documentation</a:t>
            </a:r>
          </a:p>
          <a:p>
            <a:pPr lvl="0"/>
            <a:r>
              <a:rPr lang="en-US" sz="2500" dirty="0"/>
              <a:t>MS PowerPoint : Slides</a:t>
            </a:r>
          </a:p>
          <a:p>
            <a:pPr marL="0" indent="0">
              <a:buNone/>
            </a:pPr>
            <a:r>
              <a:rPr lang="en-US" b="1" dirty="0"/>
              <a:t>Programming Language:</a:t>
            </a:r>
          </a:p>
          <a:p>
            <a:pPr lvl="0"/>
            <a:r>
              <a:rPr lang="en-US" sz="2500" dirty="0"/>
              <a:t>Python</a:t>
            </a:r>
          </a:p>
          <a:p>
            <a:pPr lvl="0"/>
            <a:endParaRPr lang="en-US" sz="2500" dirty="0"/>
          </a:p>
          <a:p>
            <a:pPr marL="0" indent="0">
              <a:buNone/>
            </a:pPr>
            <a:endParaRPr lang="en-US" dirty="0"/>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21</a:t>
            </a:fld>
            <a:endParaRPr lang="en-US"/>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Conclusion</a:t>
            </a:r>
          </a:p>
        </p:txBody>
      </p:sp>
      <p:sp>
        <p:nvSpPr>
          <p:cNvPr id="3" name="Content Placeholder 2"/>
          <p:cNvSpPr>
            <a:spLocks noGrp="1"/>
          </p:cNvSpPr>
          <p:nvPr>
            <p:ph idx="1"/>
          </p:nvPr>
        </p:nvSpPr>
        <p:spPr/>
        <p:txBody>
          <a:bodyPr>
            <a:normAutofit/>
          </a:bodyPr>
          <a:lstStyle/>
          <a:p>
            <a:r>
              <a:rPr lang="en-US" sz="2800" dirty="0">
                <a:effectLst/>
                <a:ea typeface="Times New Roman" panose="02020603050405020304" pitchFamily="18" charset="0"/>
              </a:rPr>
              <a:t>After study and implementation of deep learning in the field of chest infection diseases it is concluded that deep leaning while using Convolutional Neural Network (CNN) provide very competitive results. </a:t>
            </a:r>
          </a:p>
          <a:p>
            <a:r>
              <a:rPr lang="en-US" sz="2800" dirty="0">
                <a:effectLst/>
                <a:ea typeface="Times New Roman" panose="02020603050405020304" pitchFamily="18" charset="0"/>
              </a:rPr>
              <a:t>For this current work </a:t>
            </a:r>
            <a:r>
              <a:rPr lang="en-IN" altLang="en-US" sz="2800" dirty="0">
                <a:effectLst/>
                <a:ea typeface="Times New Roman" panose="02020603050405020304" pitchFamily="18" charset="0"/>
              </a:rPr>
              <a:t>96</a:t>
            </a:r>
            <a:r>
              <a:rPr lang="en-US" sz="2800" dirty="0">
                <a:solidFill>
                  <a:srgbClr val="000000"/>
                </a:solidFill>
                <a:effectLst/>
                <a:ea typeface="Times New Roman" panose="02020603050405020304" pitchFamily="18" charset="0"/>
              </a:rPr>
              <a:t>%</a:t>
            </a:r>
            <a:r>
              <a:rPr lang="en-US" sz="2800" dirty="0">
                <a:effectLst/>
                <a:ea typeface="Times New Roman" panose="02020603050405020304" pitchFamily="18" charset="0"/>
              </a:rPr>
              <a:t> accuracy was achieved due to the usage of CNN and epoch.</a:t>
            </a:r>
          </a:p>
          <a:p>
            <a:r>
              <a:rPr lang="en-US" sz="2800" dirty="0">
                <a:ea typeface="Times New Roman" panose="02020603050405020304" pitchFamily="18" charset="0"/>
              </a:rPr>
              <a:t>T</a:t>
            </a:r>
            <a:r>
              <a:rPr lang="en-US" sz="2800" dirty="0">
                <a:effectLst/>
                <a:ea typeface="Times New Roman" panose="02020603050405020304" pitchFamily="18" charset="0"/>
              </a:rPr>
              <a:t>his work uses a greater number of images to achieve better performance.</a:t>
            </a:r>
            <a:endParaRPr lang="en-US" sz="2800" dirty="0"/>
          </a:p>
          <a:p>
            <a:pPr marL="0" indent="0">
              <a:buNone/>
            </a:pPr>
            <a:endParaRPr lang="en-US" dirty="0"/>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22</a:t>
            </a:fld>
            <a:endParaRPr lang="en-US"/>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normAutofit/>
          </a:bodyPr>
          <a:lstStyle/>
          <a:p>
            <a:r>
              <a:rPr lang="en-US" sz="2800" dirty="0">
                <a:effectLst/>
                <a:ea typeface="Times New Roman" panose="02020603050405020304" pitchFamily="18" charset="0"/>
              </a:rPr>
              <a:t>In the future, CNN for chest disease would help medical stakeholders to avoid the conventional lab and tests.</a:t>
            </a:r>
          </a:p>
          <a:p>
            <a:r>
              <a:rPr lang="en-US" sz="2800" dirty="0">
                <a:ea typeface="Times New Roman" panose="02020603050405020304" pitchFamily="18" charset="0"/>
              </a:rPr>
              <a:t>W</a:t>
            </a:r>
            <a:r>
              <a:rPr lang="en-US" sz="2800" dirty="0">
                <a:effectLst/>
                <a:ea typeface="Times New Roman" panose="02020603050405020304" pitchFamily="18" charset="0"/>
              </a:rPr>
              <a:t>e aim to extend the proposed model by including additional subtypes of pneumonia and different chest diseases.</a:t>
            </a:r>
          </a:p>
          <a:p>
            <a:r>
              <a:rPr lang="en-US" sz="2800" dirty="0">
                <a:ea typeface="Calibri" panose="020F0502020204030204" charset="0"/>
              </a:rPr>
              <a:t>T</a:t>
            </a:r>
            <a:r>
              <a:rPr lang="en-US" sz="2800" dirty="0">
                <a:effectLst/>
                <a:ea typeface="Calibri" panose="020F0502020204030204" charset="0"/>
              </a:rPr>
              <a:t>he system's general accuracy could be enhanced. the overall classification accuracy can be increased with a larger data collection.</a:t>
            </a:r>
            <a:endParaRPr lang="en-US" sz="2800" dirty="0"/>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23</a:t>
            </a:fld>
            <a:endParaRPr lang="en-US"/>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lnSpcReduction="10000"/>
          </a:bodyPr>
          <a:lstStyle/>
          <a:p>
            <a:r>
              <a:rPr lang="en-US" sz="1800" dirty="0">
                <a:hlinkClick r:id="rId2"/>
              </a:rPr>
              <a:t>Dataset links: </a:t>
            </a:r>
            <a:endParaRPr lang="en-US" sz="1800" dirty="0"/>
          </a:p>
          <a:p>
            <a:r>
              <a:rPr lang="en-US" sz="1800" dirty="0">
                <a:solidFill>
                  <a:srgbClr val="0000FF"/>
                </a:solidFill>
                <a:hlinkClick r:id="rId2"/>
              </a:rPr>
              <a:t>https://www.kaggle.com/preetviradiya/covid19-radiography-dataset</a:t>
            </a:r>
            <a:endParaRPr lang="en-US" sz="1800" dirty="0"/>
          </a:p>
          <a:p>
            <a:r>
              <a:rPr lang="en-US" sz="1800" dirty="0">
                <a:hlinkClick r:id="rId3"/>
              </a:rPr>
              <a:t>https://www.kaggle.com/datasets/paultimothymooney/chest-xray-pneumonia</a:t>
            </a:r>
            <a:endParaRPr lang="en-US" sz="1800" dirty="0"/>
          </a:p>
          <a:p>
            <a:r>
              <a:rPr lang="en-US" sz="1800" dirty="0">
                <a:hlinkClick r:id="rId4"/>
              </a:rPr>
              <a:t>https://www.kaggle.com/datasets/imdevskp/corona-virus-report</a:t>
            </a:r>
            <a:endParaRPr lang="en-US" sz="1800" dirty="0"/>
          </a:p>
          <a:p>
            <a:endParaRPr lang="en-US" sz="1700" dirty="0"/>
          </a:p>
          <a:p>
            <a:r>
              <a:rPr lang="en-US" sz="1700" dirty="0"/>
              <a:t>Q. Li, X. Guan, P. Wu et al., “Early transmission dynamics in Wuhan, China, of novel coronavirus-infected pneumonia,” New England Journal of Medicine, vol. 382, no. 13, pp. 1199–1207, 2020.View at: Publisher Site | Google Scholar </a:t>
            </a:r>
          </a:p>
          <a:p>
            <a:r>
              <a:rPr lang="en-US" sz="1700" dirty="0"/>
              <a:t>L. Li, L. Qin, Z. Xu et al., “Using artificial intelligence to detect COVID-19 and community-acquired pneumonia based on pulmonary CT: evaluation of the diagnostic accuracy,” Radiology, vol. 296, no. 2, pp. E65–E71, 2020.View at: Publisher Site | Google Scholar</a:t>
            </a:r>
          </a:p>
          <a:p>
            <a:r>
              <a:rPr lang="en-US" sz="1700" dirty="0"/>
              <a:t>Pneumonia Home CDC, </a:t>
            </a:r>
            <a:r>
              <a:rPr lang="en-US" sz="1700" dirty="0">
                <a:hlinkClick r:id="rId5"/>
              </a:rPr>
              <a:t>https://www.who.int/news-room/fact-sheets/detail/pneumonia</a:t>
            </a:r>
            <a:r>
              <a:rPr lang="en-US" sz="1700" dirty="0"/>
              <a:t>.</a:t>
            </a:r>
          </a:p>
          <a:p>
            <a:r>
              <a:rPr lang="en-US" sz="1700" dirty="0"/>
              <a:t>World Health Organization, Standardization of Interpretation of Chest Radiographs for the Diagnosis of Pneumonia in Children/World Health Organization Pneumonia Vaccine Trial Investigators’ Group, WHO, Geneva, Switzerland, 2001.</a:t>
            </a:r>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24</a:t>
            </a:fld>
            <a:endParaRPr lang="en-US"/>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20443"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3</a:t>
            </a:fld>
            <a:endParaRPr lang="en-US"/>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Google Shape;125;p4"/>
          <p:cNvSpPr txBox="1"/>
          <p:nvPr/>
        </p:nvSpPr>
        <p:spPr>
          <a:xfrm>
            <a:off x="381000" y="1200150"/>
            <a:ext cx="8305800" cy="5181600"/>
          </a:xfrm>
          <a:prstGeom prst="rect">
            <a:avLst/>
          </a:prstGeom>
          <a:noFill/>
          <a:ln>
            <a:noFill/>
          </a:ln>
        </p:spPr>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342900">
              <a:spcBef>
                <a:spcPts val="0"/>
              </a:spcBef>
              <a:buSzPct val="100000"/>
            </a:pPr>
            <a:r>
              <a:rPr lang="en-US" sz="2400" dirty="0">
                <a:latin typeface="Times New Roman" panose="02020603050405020304" pitchFamily="18" charset="0"/>
                <a:cs typeface="Times New Roman" panose="02020603050405020304" pitchFamily="18" charset="0"/>
              </a:rPr>
              <a:t>A chest infection is an infection of the lungs. Some chest infections are mild and clear up on their own, but others can be severe and life threatening.</a:t>
            </a:r>
          </a:p>
          <a:p>
            <a:pPr indent="-342900">
              <a:spcBef>
                <a:spcPts val="0"/>
              </a:spcBef>
              <a:buSzPct val="100000"/>
            </a:pPr>
            <a:r>
              <a:rPr lang="en-US" sz="2400" dirty="0">
                <a:latin typeface="Times New Roman" panose="02020603050405020304" pitchFamily="18" charset="0"/>
                <a:cs typeface="Times New Roman" panose="02020603050405020304" pitchFamily="18" charset="0"/>
              </a:rPr>
              <a:t>Pneumonia is an infection that inflames the air sacs in one or both lungs. The air sacs may fill with fluid or pus (purulent material), causing cough with phlegm or pus, fever, chills, and difficulty breathing. A variety of organisms, including bacteria, viruses and fungi, can cause pneumonia.</a:t>
            </a:r>
          </a:p>
          <a:p>
            <a:pPr indent="-342900">
              <a:spcBef>
                <a:spcPts val="0"/>
              </a:spcBef>
              <a:buSzPct val="100000"/>
            </a:pPr>
            <a:r>
              <a:rPr lang="en-US" sz="2400" dirty="0" err="1">
                <a:latin typeface="Times New Roman" panose="02020603050405020304" pitchFamily="18" charset="0"/>
                <a:cs typeface="Times New Roman" panose="02020603050405020304" pitchFamily="18" charset="0"/>
              </a:rPr>
              <a:t>Coronaviruse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CoV</a:t>
            </a:r>
            <a:r>
              <a:rPr lang="en-US" sz="2400" dirty="0">
                <a:latin typeface="Times New Roman" panose="02020603050405020304" pitchFamily="18" charset="0"/>
                <a:cs typeface="Times New Roman" panose="02020603050405020304" pitchFamily="18" charset="0"/>
              </a:rPr>
              <a:t>) are a large family of viruses that cause illness ranging from the common cold to more severe diseases such as Middle East Respiratory Syndrome (MERS-</a:t>
            </a:r>
            <a:r>
              <a:rPr lang="en-US" sz="2400" dirty="0" err="1">
                <a:latin typeface="Times New Roman" panose="02020603050405020304" pitchFamily="18" charset="0"/>
                <a:cs typeface="Times New Roman" panose="02020603050405020304" pitchFamily="18" charset="0"/>
              </a:rPr>
              <a:t>CoV</a:t>
            </a:r>
            <a:r>
              <a:rPr lang="en-US" sz="2400" dirty="0">
                <a:latin typeface="Times New Roman" panose="02020603050405020304" pitchFamily="18" charset="0"/>
                <a:cs typeface="Times New Roman" panose="02020603050405020304" pitchFamily="18" charset="0"/>
              </a:rPr>
              <a:t>) and Severe Acute Respiratory Syndrome (SARS-</a:t>
            </a:r>
            <a:r>
              <a:rPr lang="en-US" sz="2400" dirty="0" err="1">
                <a:latin typeface="Times New Roman" panose="02020603050405020304" pitchFamily="18" charset="0"/>
                <a:cs typeface="Times New Roman" panose="02020603050405020304" pitchFamily="18" charset="0"/>
              </a:rPr>
              <a:t>CoV</a:t>
            </a:r>
            <a:r>
              <a:rPr lang="en-US" sz="2400" dirty="0">
                <a:latin typeface="Times New Roman" panose="02020603050405020304" pitchFamily="18" charset="0"/>
                <a:cs typeface="Times New Roman" panose="02020603050405020304" pitchFamily="18" charset="0"/>
              </a:rPr>
              <a:t>). A novel corona virus (</a:t>
            </a:r>
            <a:r>
              <a:rPr lang="en-US" sz="2400" dirty="0" err="1">
                <a:latin typeface="Times New Roman" panose="02020603050405020304" pitchFamily="18" charset="0"/>
                <a:cs typeface="Times New Roman" panose="02020603050405020304" pitchFamily="18" charset="0"/>
              </a:rPr>
              <a:t>nCoV</a:t>
            </a:r>
            <a:r>
              <a:rPr lang="en-US" sz="2400" dirty="0">
                <a:latin typeface="Times New Roman" panose="02020603050405020304" pitchFamily="18" charset="0"/>
                <a:cs typeface="Times New Roman" panose="02020603050405020304" pitchFamily="18" charset="0"/>
              </a:rPr>
              <a:t>) is a new strain that has not been previously identified in humans.</a:t>
            </a:r>
            <a:endPar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endParaRPr lang="en-US" sz="3500" dirty="0"/>
          </a:p>
          <a:p>
            <a:endParaRPr lang="en-US" sz="3500" dirty="0"/>
          </a:p>
          <a:p>
            <a:endParaRPr lang="en-US" sz="3500" dirty="0"/>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4</a:t>
            </a:fld>
            <a:endParaRPr lang="en-US"/>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p:nvPr/>
        </p:nvPicPr>
        <p:blipFill>
          <a:blip r:embed="rId2">
            <a:extLst>
              <a:ext uri="{28A0092B-C50C-407E-A947-70E740481C1C}">
                <a14:useLocalDpi xmlns:a14="http://schemas.microsoft.com/office/drawing/2010/main" val="0"/>
              </a:ext>
            </a:extLst>
          </a:blip>
          <a:srcRect t="3720" b="3720"/>
          <a:stretch>
            <a:fillRect/>
          </a:stretch>
        </p:blipFill>
        <p:spPr bwMode="auto">
          <a:xfrm>
            <a:off x="457200" y="1370012"/>
            <a:ext cx="8229600" cy="4756151"/>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lnSpcReduction="10000"/>
          </a:bodyPr>
          <a:lstStyle/>
          <a:p>
            <a:pPr marL="0" indent="0"/>
            <a:r>
              <a:rPr lang="en-US" sz="3200" dirty="0"/>
              <a:t>Conventional methods consume high computational power and show less accuracy.</a:t>
            </a:r>
          </a:p>
          <a:p>
            <a:pPr marL="0" indent="0"/>
            <a:r>
              <a:rPr lang="en-US" dirty="0"/>
              <a:t>Early d</a:t>
            </a:r>
            <a:r>
              <a:rPr lang="en-US" sz="3200" dirty="0"/>
              <a:t>iagnosis of Covid/Pneumonia is essential.</a:t>
            </a:r>
          </a:p>
          <a:p>
            <a:pPr marL="0" indent="0"/>
            <a:r>
              <a:rPr lang="en-US" sz="3200" dirty="0"/>
              <a:t>Expand the different types of visual characteristics such as shape, </a:t>
            </a:r>
            <a:r>
              <a:rPr lang="en-US" dirty="0"/>
              <a:t>edges</a:t>
            </a:r>
            <a:r>
              <a:rPr lang="en-US" sz="3200" dirty="0"/>
              <a:t> features </a:t>
            </a:r>
            <a:r>
              <a:rPr lang="en-US" sz="3200" dirty="0" err="1"/>
              <a:t>etc</a:t>
            </a:r>
            <a:r>
              <a:rPr lang="en-US" sz="3200" dirty="0"/>
              <a:t> to differentiate the chest infection type.</a:t>
            </a:r>
          </a:p>
          <a:p>
            <a:pPr marL="0" indent="0"/>
            <a:r>
              <a:rPr lang="en-US" sz="3200" dirty="0"/>
              <a:t> Limited research done in multi classification  of chest infection. </a:t>
            </a:r>
          </a:p>
          <a:p>
            <a:pPr marL="0" indent="0"/>
            <a:endParaRPr lang="en-US" sz="3200" b="1" dirty="0">
              <a:solidFill>
                <a:schemeClr val="tx1">
                  <a:lumMod val="95000"/>
                  <a:lumOff val="5000"/>
                </a:schemeClr>
              </a:solidFill>
            </a:endParaRPr>
          </a:p>
          <a:p>
            <a:pPr marL="0" indent="0">
              <a:buNone/>
            </a:pPr>
            <a:endParaRPr lang="en-US" sz="3200" b="1" dirty="0"/>
          </a:p>
          <a:p>
            <a:pPr marL="0" indent="0">
              <a:buNone/>
            </a:pPr>
            <a:endParaRPr lang="en-US" sz="3200" b="1" dirty="0"/>
          </a:p>
          <a:p>
            <a:pPr marL="0" indent="0">
              <a:buNone/>
            </a:pPr>
            <a:endParaRPr lang="en-US" sz="3200" dirty="0"/>
          </a:p>
          <a:p>
            <a:pPr marL="0" indent="0">
              <a:buNone/>
            </a:pPr>
            <a:endParaRPr lang="en-US" sz="3200" dirty="0"/>
          </a:p>
          <a:p>
            <a:pPr marL="0" indent="0">
              <a:buNone/>
            </a:pPr>
            <a:endParaRPr lang="en-US" dirty="0"/>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5</a:t>
            </a:fld>
            <a:endParaRPr lang="en-US"/>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Objectives </a:t>
            </a:r>
            <a:br>
              <a:rPr lang="en-US" dirty="0"/>
            </a:br>
            <a:endParaRPr lang="en-US" dirty="0"/>
          </a:p>
        </p:txBody>
      </p:sp>
      <p:sp>
        <p:nvSpPr>
          <p:cNvPr id="3" name="Content Placeholder 2"/>
          <p:cNvSpPr>
            <a:spLocks noGrp="1"/>
          </p:cNvSpPr>
          <p:nvPr>
            <p:ph idx="1"/>
          </p:nvPr>
        </p:nvSpPr>
        <p:spPr>
          <a:xfrm>
            <a:off x="533400" y="1600200"/>
            <a:ext cx="8153400" cy="4525963"/>
          </a:xfrm>
        </p:spPr>
        <p:txBody>
          <a:bodyPr>
            <a:normAutofit/>
          </a:bodyPr>
          <a:lstStyle/>
          <a:p>
            <a:pPr marL="0" indent="0">
              <a:buNone/>
            </a:pPr>
            <a:endParaRPr lang="en-US" sz="2800" b="1" dirty="0">
              <a:solidFill>
                <a:schemeClr val="tx1">
                  <a:lumMod val="95000"/>
                  <a:lumOff val="5000"/>
                </a:schemeClr>
              </a:solidFill>
            </a:endParaRPr>
          </a:p>
          <a:p>
            <a:pPr marL="0" indent="0"/>
            <a:r>
              <a:rPr lang="en-GB" sz="2800" dirty="0"/>
              <a:t> Develop well organized automatic chest infection classification system which has high accuracy, low complexity  and performance.</a:t>
            </a:r>
          </a:p>
          <a:p>
            <a:pPr marL="0" indent="0"/>
            <a:r>
              <a:rPr lang="en-GB" sz="2800" dirty="0"/>
              <a:t> Reduce the number of false detections.</a:t>
            </a:r>
          </a:p>
          <a:p>
            <a:pPr marL="0" indent="0"/>
            <a:r>
              <a:rPr lang="en-GB" sz="2800" dirty="0"/>
              <a:t> System will automate the analysis and help physicians to do fewer tasks and achieve reliable results,</a:t>
            </a:r>
          </a:p>
          <a:p>
            <a:pPr marL="0" indent="0"/>
            <a:endParaRPr lang="en-US" sz="2800" b="1" dirty="0"/>
          </a:p>
          <a:p>
            <a:pPr marL="0" indent="0">
              <a:buNone/>
            </a:pPr>
            <a:endParaRPr lang="en-US" sz="2800" b="1" dirty="0"/>
          </a:p>
          <a:p>
            <a:pPr marL="0" indent="0">
              <a:buNone/>
            </a:pPr>
            <a:endParaRPr lang="en-US" sz="2800" dirty="0"/>
          </a:p>
          <a:p>
            <a:pPr marL="0" indent="0">
              <a:buNone/>
            </a:pPr>
            <a:endParaRPr lang="en-US" sz="2800" dirty="0"/>
          </a:p>
          <a:p>
            <a:endParaRPr lang="en-US" sz="2500" dirty="0"/>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6</a:t>
            </a:fld>
            <a:endParaRPr lang="en-US"/>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Benefits </a:t>
            </a:r>
            <a:br>
              <a:rPr lang="en-US" dirty="0"/>
            </a:b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a:t>This system provides a platform by the help of which physicians can classify the types of chest infection (Covid/pneumonia) in less time by going through automatic processes.</a:t>
            </a:r>
          </a:p>
          <a:p>
            <a:pPr algn="just"/>
            <a:r>
              <a:rPr lang="en-US" dirty="0"/>
              <a:t>There is less chance of human error and saves time of physicians.</a:t>
            </a:r>
          </a:p>
          <a:p>
            <a:pPr algn="just"/>
            <a:r>
              <a:rPr lang="en-US" dirty="0"/>
              <a:t>This is helpful in saving the life of patient at early stage.</a:t>
            </a:r>
          </a:p>
          <a:p>
            <a:endParaRPr lang="en-US" dirty="0"/>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t>7</a:t>
            </a:fld>
            <a:endParaRPr lang="en-US"/>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 Specifications </a:t>
            </a:r>
            <a:br>
              <a:rPr lang="en-US" dirty="0"/>
            </a:br>
            <a:r>
              <a:rPr lang="en-US" dirty="0"/>
              <a:t>(Functional Requirements)</a:t>
            </a:r>
          </a:p>
        </p:txBody>
      </p:sp>
      <p:sp>
        <p:nvSpPr>
          <p:cNvPr id="3" name="Content Placeholder 2"/>
          <p:cNvSpPr>
            <a:spLocks noGrp="1"/>
          </p:cNvSpPr>
          <p:nvPr>
            <p:ph idx="1"/>
          </p:nvPr>
        </p:nvSpPr>
        <p:spPr>
          <a:xfrm>
            <a:off x="463648" y="2332037"/>
            <a:ext cx="8229600" cy="4525963"/>
          </a:xfrm>
        </p:spPr>
        <p:txBody>
          <a:bodyPr/>
          <a:lstStyle/>
          <a:p>
            <a:r>
              <a:rPr lang="en-US" dirty="0"/>
              <a:t>Image upload.</a:t>
            </a:r>
          </a:p>
          <a:p>
            <a:r>
              <a:rPr lang="en-US" dirty="0"/>
              <a:t>Preprocessing</a:t>
            </a:r>
            <a:r>
              <a:rPr lang="en-IN" altLang="en-US" dirty="0"/>
              <a:t>(Image Resize,Image enhancement,Apply Gaussian filter)</a:t>
            </a:r>
            <a:endParaRPr lang="en-US" dirty="0"/>
          </a:p>
          <a:p>
            <a:r>
              <a:rPr lang="en-US" dirty="0"/>
              <a:t>Feature extraction</a:t>
            </a:r>
          </a:p>
          <a:p>
            <a:r>
              <a:rPr lang="en-US" dirty="0"/>
              <a:t>Classification.</a:t>
            </a:r>
            <a:r>
              <a:rPr lang="en-IN" altLang="en-US" dirty="0">
                <a:sym typeface="+mn-ea"/>
              </a:rPr>
              <a:t>(CNN Model)</a:t>
            </a:r>
            <a:endParaRPr lang="en-US" dirty="0"/>
          </a:p>
          <a:p>
            <a:r>
              <a:rPr lang="en-US" dirty="0"/>
              <a:t>Classify chest infection class.</a:t>
            </a:r>
          </a:p>
          <a:p>
            <a:endParaRPr lang="en-US" dirty="0"/>
          </a:p>
          <a:p>
            <a:endParaRPr lang="en-US" dirty="0"/>
          </a:p>
        </p:txBody>
      </p:sp>
      <p:sp>
        <p:nvSpPr>
          <p:cNvPr id="4" name="Footer Placeholder 3"/>
          <p:cNvSpPr>
            <a:spLocks noGrp="1"/>
          </p:cNvSpPr>
          <p:nvPr>
            <p:ph type="ftr" sz="quarter" idx="11"/>
          </p:nvPr>
        </p:nvSpPr>
        <p:spPr/>
        <p:txBody>
          <a:bodyPr/>
          <a:lstStyle/>
          <a:p>
            <a:r>
              <a:rPr lang="en-US"/>
              <a:t>FYP Presentation</a:t>
            </a:r>
          </a:p>
        </p:txBody>
      </p:sp>
      <p:sp>
        <p:nvSpPr>
          <p:cNvPr id="9" name="Slide Number Placeholder 5"/>
          <p:cNvSpPr txBox="1"/>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AB6EE-EAEA-4561-8880-8DF9D3AB286A}" type="slidenum">
              <a:rPr lang="en-US" smtClean="0"/>
              <a:t>8</a:t>
            </a:fld>
            <a:endParaRPr lang="en-US" dirty="0"/>
          </a:p>
        </p:txBody>
      </p:sp>
      <p:sp>
        <p:nvSpPr>
          <p:cNvPr id="10" name="Rectangle 9"/>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 Specifications </a:t>
            </a:r>
            <a:br>
              <a:rPr lang="en-US" dirty="0"/>
            </a:br>
            <a:r>
              <a:rPr lang="en-US" dirty="0"/>
              <a:t>(Non-Functional Requirements)</a:t>
            </a:r>
          </a:p>
        </p:txBody>
      </p:sp>
      <p:sp>
        <p:nvSpPr>
          <p:cNvPr id="3" name="Content Placeholder 2"/>
          <p:cNvSpPr>
            <a:spLocks noGrp="1"/>
          </p:cNvSpPr>
          <p:nvPr>
            <p:ph idx="1"/>
          </p:nvPr>
        </p:nvSpPr>
        <p:spPr/>
        <p:txBody>
          <a:bodyPr>
            <a:normAutofit fontScale="85000" lnSpcReduction="20000"/>
          </a:bodyPr>
          <a:lstStyle/>
          <a:p>
            <a:r>
              <a:rPr lang="en-US" dirty="0"/>
              <a:t>Usability</a:t>
            </a:r>
          </a:p>
          <a:p>
            <a:r>
              <a:rPr lang="en-US" dirty="0"/>
              <a:t>Reliability</a:t>
            </a:r>
          </a:p>
          <a:p>
            <a:r>
              <a:rPr lang="en-US" dirty="0"/>
              <a:t>Performance</a:t>
            </a:r>
          </a:p>
          <a:p>
            <a:r>
              <a:rPr lang="en-US" dirty="0"/>
              <a:t>Flexibility</a:t>
            </a:r>
          </a:p>
          <a:p>
            <a:r>
              <a:rPr lang="en-US" dirty="0"/>
              <a:t>Maintainability</a:t>
            </a:r>
          </a:p>
          <a:p>
            <a:r>
              <a:rPr lang="en-US" dirty="0"/>
              <a:t>Accuracy</a:t>
            </a:r>
          </a:p>
          <a:p>
            <a:r>
              <a:rPr lang="en-US" dirty="0"/>
              <a:t>Robustness</a:t>
            </a:r>
          </a:p>
          <a:p>
            <a:r>
              <a:rPr lang="en-US" dirty="0"/>
              <a:t>Capacity</a:t>
            </a:r>
          </a:p>
          <a:p>
            <a:r>
              <a:rPr lang="en-US" dirty="0"/>
              <a:t>Efficiency</a:t>
            </a:r>
          </a:p>
          <a:p>
            <a:r>
              <a:rPr lang="en-US" dirty="0"/>
              <a:t>Human Factors</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FYP Presentation</a:t>
            </a:r>
          </a:p>
        </p:txBody>
      </p:sp>
      <p:sp>
        <p:nvSpPr>
          <p:cNvPr id="9" name="Slide Number Placeholder 5"/>
          <p:cNvSpPr txBox="1"/>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AB6EE-EAEA-4561-8880-8DF9D3AB286A}" type="slidenum">
              <a:rPr lang="en-US" smtClean="0"/>
              <a:t>9</a:t>
            </a:fld>
            <a:endParaRPr lang="en-US" dirty="0"/>
          </a:p>
        </p:txBody>
      </p:sp>
      <p:sp>
        <p:nvSpPr>
          <p:cNvPr id="10" name="Rectangle 9"/>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960</Words>
  <Application>Microsoft Office PowerPoint</Application>
  <PresentationFormat>On-screen Show (4:3)</PresentationFormat>
  <Paragraphs>162</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Deep learning assisted framework for chest infection detection</vt:lpstr>
      <vt:lpstr>Outline</vt:lpstr>
      <vt:lpstr>Introduction</vt:lpstr>
      <vt:lpstr>Dataset</vt:lpstr>
      <vt:lpstr>Problem Statement</vt:lpstr>
      <vt:lpstr>Objectives  </vt:lpstr>
      <vt:lpstr>  Benefits   </vt:lpstr>
      <vt:lpstr>Requirements Specifications  (Functional Requirements)</vt:lpstr>
      <vt:lpstr>Requirements Specifications  (Non-Functional Requirements)</vt:lpstr>
      <vt:lpstr>Methodology  </vt:lpstr>
      <vt:lpstr>Project Design (Data Flow Diagram Level 0) </vt:lpstr>
      <vt:lpstr>Project Design (Data Flow Diagram Level 1) </vt:lpstr>
      <vt:lpstr>Project Design (Use Case Diagram) </vt:lpstr>
      <vt:lpstr>Project Design (Sequence Diagram) </vt:lpstr>
      <vt:lpstr>Project Design (Activity Diagram) </vt:lpstr>
      <vt:lpstr>Implementation</vt:lpstr>
      <vt:lpstr>User Interface</vt:lpstr>
      <vt:lpstr>User Interface</vt:lpstr>
      <vt:lpstr>User Interface</vt:lpstr>
      <vt:lpstr>Training Result </vt:lpstr>
      <vt:lpstr> Modern Tools  </vt:lpstr>
      <vt:lpstr> 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Qureshi, Mian Muhammad U.</cp:lastModifiedBy>
  <cp:revision>301</cp:revision>
  <dcterms:created xsi:type="dcterms:W3CDTF">2014-09-12T06:08:00Z</dcterms:created>
  <dcterms:modified xsi:type="dcterms:W3CDTF">2023-07-31T12:57:17Z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7C2ECEE35D074118A19EF973CA2A440F</vt:lpwstr>
  </property>
  <property fmtid="{D5CDD505-2E9C-101B-9397-08002B2CF9AE}" pid="3" name="KSOProductBuildVer">
    <vt:lpwstr>1033-11.2.0.11156</vt:lpwstr>
  </property>
</Properties>
</file>