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11309350" cx="20104100"/>
  <p:notesSz cx="20104100" cy="11309350"/>
  <p:embeddedFontLst>
    <p:embeddedFont>
      <p:font typeface="Play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iG92cVw3nbcO0TmmpeRKqDFE1W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3AE534-2C64-4008-A665-A943D0968F7C}">
  <a:tblStyle styleId="{AA3AE534-2C64-4008-A665-A943D0968F7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974A8E4-CA09-4F0A-AB2F-203886E5F40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lay-bold.fntdata"/><Relationship Id="rId21" Type="http://schemas.openxmlformats.org/officeDocument/2006/relationships/slide" Target="slides/slide15.xml"/><Relationship Id="rId43" Type="http://schemas.openxmlformats.org/officeDocument/2006/relationships/font" Target="fonts/Play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/>
          <p:nvPr>
            <p:ph type="title"/>
          </p:nvPr>
        </p:nvSpPr>
        <p:spPr>
          <a:xfrm>
            <a:off x="1421811" y="395664"/>
            <a:ext cx="14585315" cy="1506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ctrTitle"/>
          </p:nvPr>
        </p:nvSpPr>
        <p:spPr>
          <a:xfrm>
            <a:off x="13997344" y="1924413"/>
            <a:ext cx="3689984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1421811" y="395664"/>
            <a:ext cx="14585315" cy="1506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" type="body"/>
          </p:nvPr>
        </p:nvSpPr>
        <p:spPr>
          <a:xfrm>
            <a:off x="2145079" y="2518248"/>
            <a:ext cx="15820390" cy="780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1421811" y="395664"/>
            <a:ext cx="14585315" cy="1506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37"/>
          <p:cNvSpPr txBox="1"/>
          <p:nvPr>
            <p:ph type="title"/>
          </p:nvPr>
        </p:nvSpPr>
        <p:spPr>
          <a:xfrm>
            <a:off x="1421811" y="395664"/>
            <a:ext cx="14585315" cy="1506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7"/>
          <p:cNvSpPr txBox="1"/>
          <p:nvPr>
            <p:ph idx="1" type="body"/>
          </p:nvPr>
        </p:nvSpPr>
        <p:spPr>
          <a:xfrm>
            <a:off x="2145079" y="2518248"/>
            <a:ext cx="15820390" cy="780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3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ogle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title"/>
          </p:nvPr>
        </p:nvSpPr>
        <p:spPr>
          <a:xfrm>
            <a:off x="4426955" y="4311775"/>
            <a:ext cx="11253470" cy="143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Programming</a:t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13352470" y="5744970"/>
            <a:ext cx="23246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Lecture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Anchor Tag</a:t>
            </a:r>
            <a:endParaRPr/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2145079" y="2518248"/>
            <a:ext cx="1582039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Used to add Links to your page</a:t>
            </a:r>
            <a:endParaRPr sz="4400">
              <a:solidFill>
                <a:srgbClr val="8CB3E3"/>
              </a:solidFill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410628" y="5654675"/>
            <a:ext cx="1928284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</a:rPr>
              <a:t>&lt;a </a:t>
            </a:r>
            <a:r>
              <a:rPr lang="en-US" sz="6600">
                <a:solidFill>
                  <a:schemeClr val="lt1"/>
                </a:solidFill>
              </a:rPr>
              <a:t>href=</a:t>
            </a:r>
            <a:r>
              <a:rPr lang="en-US" sz="6600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“mailto:</a:t>
            </a:r>
            <a:r>
              <a:rPr lang="en-US" sz="6600">
                <a:solidFill>
                  <a:srgbClr val="76923C"/>
                </a:solidFill>
              </a:rPr>
              <a:t>talha@example.com</a:t>
            </a:r>
            <a:r>
              <a:rPr lang="en-US" sz="6600">
                <a:solidFill>
                  <a:schemeClr val="lt1"/>
                </a:solidFill>
              </a:rPr>
              <a:t>”</a:t>
            </a:r>
            <a:r>
              <a:rPr lang="en-US" sz="6600">
                <a:solidFill>
                  <a:srgbClr val="FF0000"/>
                </a:solidFill>
              </a:rPr>
              <a:t>&gt;</a:t>
            </a:r>
            <a:r>
              <a:rPr lang="en-US" sz="6600">
                <a:solidFill>
                  <a:schemeClr val="lt1"/>
                </a:solidFill>
              </a:rPr>
              <a:t>Mail Me</a:t>
            </a:r>
            <a:r>
              <a:rPr lang="en-US" sz="6600">
                <a:solidFill>
                  <a:srgbClr val="FF0000"/>
                </a:solidFill>
              </a:rPr>
              <a:t>&lt;/a&gt;</a:t>
            </a:r>
            <a:endParaRPr sz="6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</a:t>
            </a:r>
            <a:endParaRPr/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831850" y="3808016"/>
            <a:ext cx="185928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_self				- Opens the document in the same window/tab as it was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_blank				- Opens the document in a new window or tab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8953"/>
                </a:solidFill>
              </a:rPr>
              <a:t>IMAGE</a:t>
            </a:r>
            <a:r>
              <a:rPr lang="en-US"/>
              <a:t> Element/Tag</a:t>
            </a:r>
            <a:endParaRPr/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1391512" y="2225675"/>
            <a:ext cx="1582039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Used to add images to your web page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1398044" y="4499268"/>
            <a:ext cx="17240839" cy="3845743"/>
          </a:xfrm>
          <a:custGeom>
            <a:rect b="b" l="l" r="r" t="t"/>
            <a:pathLst>
              <a:path extrusionOk="0" fill="none" h="3845743" w="17240839">
                <a:moveTo>
                  <a:pt x="0" y="640970"/>
                </a:moveTo>
                <a:cubicBezTo>
                  <a:pt x="2414" y="352310"/>
                  <a:pt x="297931" y="18393"/>
                  <a:pt x="640970" y="0"/>
                </a:cubicBezTo>
                <a:cubicBezTo>
                  <a:pt x="3894406" y="72427"/>
                  <a:pt x="9880749" y="61419"/>
                  <a:pt x="16599869" y="0"/>
                </a:cubicBezTo>
                <a:cubicBezTo>
                  <a:pt x="16952961" y="-6234"/>
                  <a:pt x="17216933" y="279741"/>
                  <a:pt x="17240839" y="640970"/>
                </a:cubicBezTo>
                <a:cubicBezTo>
                  <a:pt x="17341715" y="1553775"/>
                  <a:pt x="17133526" y="2734038"/>
                  <a:pt x="17240839" y="3204773"/>
                </a:cubicBezTo>
                <a:cubicBezTo>
                  <a:pt x="17243600" y="3544757"/>
                  <a:pt x="16915891" y="3803171"/>
                  <a:pt x="16599869" y="3845743"/>
                </a:cubicBezTo>
                <a:cubicBezTo>
                  <a:pt x="13090987" y="3875570"/>
                  <a:pt x="5348756" y="3766437"/>
                  <a:pt x="640970" y="3845743"/>
                </a:cubicBezTo>
                <a:cubicBezTo>
                  <a:pt x="353157" y="3838261"/>
                  <a:pt x="-40569" y="3566793"/>
                  <a:pt x="0" y="3204773"/>
                </a:cubicBezTo>
                <a:cubicBezTo>
                  <a:pt x="50037" y="1965825"/>
                  <a:pt x="770" y="1253653"/>
                  <a:pt x="0" y="640970"/>
                </a:cubicBezTo>
                <a:close/>
              </a:path>
              <a:path extrusionOk="0" h="3845743" w="17240839">
                <a:moveTo>
                  <a:pt x="0" y="640970"/>
                </a:moveTo>
                <a:cubicBezTo>
                  <a:pt x="25790" y="294002"/>
                  <a:pt x="300798" y="28805"/>
                  <a:pt x="640970" y="0"/>
                </a:cubicBezTo>
                <a:cubicBezTo>
                  <a:pt x="6050772" y="123000"/>
                  <a:pt x="11960384" y="-96860"/>
                  <a:pt x="16599869" y="0"/>
                </a:cubicBezTo>
                <a:cubicBezTo>
                  <a:pt x="16933239" y="-15722"/>
                  <a:pt x="17250382" y="267733"/>
                  <a:pt x="17240839" y="640970"/>
                </a:cubicBezTo>
                <a:cubicBezTo>
                  <a:pt x="17244012" y="1180862"/>
                  <a:pt x="17335106" y="2081013"/>
                  <a:pt x="17240839" y="3204773"/>
                </a:cubicBezTo>
                <a:cubicBezTo>
                  <a:pt x="17218273" y="3566946"/>
                  <a:pt x="16904884" y="3837726"/>
                  <a:pt x="16599869" y="3845743"/>
                </a:cubicBezTo>
                <a:cubicBezTo>
                  <a:pt x="11908934" y="3685036"/>
                  <a:pt x="3139506" y="3885410"/>
                  <a:pt x="640970" y="3845743"/>
                </a:cubicBezTo>
                <a:cubicBezTo>
                  <a:pt x="269134" y="3842140"/>
                  <a:pt x="-34403" y="3543185"/>
                  <a:pt x="0" y="3204773"/>
                </a:cubicBezTo>
                <a:cubicBezTo>
                  <a:pt x="32216" y="2699946"/>
                  <a:pt x="57206" y="1568362"/>
                  <a:pt x="0" y="640970"/>
                </a:cubicBez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&lt;img src=“www.google.com/image.png” alt=“This is Notebook Image”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width=“100” height=“50” &gt;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Unordered Lists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975345" y="3902075"/>
            <a:ext cx="8946787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7200"/>
            </a:br>
            <a:r>
              <a:rPr b="0" i="0" lang="en-US" sz="7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7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7200"/>
            </a:br>
            <a:r>
              <a:rPr b="0" i="0" lang="en-US" sz="7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7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7200"/>
            </a:br>
            <a:r>
              <a:rPr b="0" i="0" lang="en-US" sz="7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7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7200"/>
            </a:b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/ul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12947650" y="5349875"/>
            <a:ext cx="2590800" cy="1846659"/>
          </a:xfrm>
          <a:custGeom>
            <a:rect b="b" l="l" r="r" t="t"/>
            <a:pathLst>
              <a:path extrusionOk="0" fill="none" h="1846659" w="2590800">
                <a:moveTo>
                  <a:pt x="0" y="0"/>
                </a:moveTo>
                <a:cubicBezTo>
                  <a:pt x="1038423" y="-68961"/>
                  <a:pt x="2294922" y="-127796"/>
                  <a:pt x="2590800" y="0"/>
                </a:cubicBezTo>
                <a:cubicBezTo>
                  <a:pt x="2640357" y="782052"/>
                  <a:pt x="2504167" y="1637612"/>
                  <a:pt x="2590800" y="1846659"/>
                </a:cubicBezTo>
                <a:cubicBezTo>
                  <a:pt x="2165720" y="1683052"/>
                  <a:pt x="495193" y="1915203"/>
                  <a:pt x="0" y="1846659"/>
                </a:cubicBezTo>
                <a:cubicBezTo>
                  <a:pt x="92974" y="955846"/>
                  <a:pt x="71113" y="413645"/>
                  <a:pt x="0" y="0"/>
                </a:cubicBezTo>
                <a:close/>
              </a:path>
              <a:path extrusionOk="0" h="1846659" w="2590800">
                <a:moveTo>
                  <a:pt x="0" y="0"/>
                </a:moveTo>
                <a:cubicBezTo>
                  <a:pt x="1227788" y="-146645"/>
                  <a:pt x="1496419" y="-74864"/>
                  <a:pt x="2590800" y="0"/>
                </a:cubicBezTo>
                <a:cubicBezTo>
                  <a:pt x="2655204" y="899924"/>
                  <a:pt x="2653520" y="1038514"/>
                  <a:pt x="2590800" y="1846659"/>
                </a:cubicBezTo>
                <a:cubicBezTo>
                  <a:pt x="1702607" y="1801105"/>
                  <a:pt x="1011188" y="1681369"/>
                  <a:pt x="0" y="1846659"/>
                </a:cubicBezTo>
                <a:cubicBezTo>
                  <a:pt x="43723" y="1427663"/>
                  <a:pt x="164919" y="482305"/>
                  <a:pt x="0" y="0"/>
                </a:cubicBezTo>
                <a:close/>
              </a:path>
            </a:pathLst>
          </a:custGeom>
          <a:solidFill>
            <a:srgbClr val="63242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urier New"/>
              <a:buChar char="o"/>
            </a:pPr>
            <a:r>
              <a:rPr b="0" i="0"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Coffee</a:t>
            </a:r>
            <a:endParaRPr/>
          </a:p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urier New"/>
              <a:buChar char="o"/>
            </a:pPr>
            <a:r>
              <a:rPr b="0" i="0"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Tea</a:t>
            </a:r>
            <a:endParaRPr/>
          </a:p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urier New"/>
              <a:buChar char="o"/>
            </a:pPr>
            <a:r>
              <a:rPr b="0" i="0"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Milk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Ordered Lists -start</a:t>
            </a:r>
            <a:endParaRPr/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679450" y="3825875"/>
            <a:ext cx="11887200" cy="66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b="0" i="0" lang="en-US" sz="7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start</a:t>
            </a:r>
            <a:r>
              <a:rPr b="0" i="0" lang="en-US" sz="7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="5" </a:t>
            </a:r>
            <a:r>
              <a:rPr b="0" i="0" lang="en-US" sz="7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7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=‘i’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7200"/>
            </a:br>
            <a:r>
              <a:rPr b="0" i="0" lang="en-US" sz="7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7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7200"/>
            </a:br>
            <a:r>
              <a:rPr b="0" i="0" lang="en-US" sz="7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7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7200"/>
            </a:br>
            <a:r>
              <a:rPr b="0" i="0" lang="en-US" sz="7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7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7200"/>
            </a:b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7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/ol</a:t>
            </a:r>
            <a:r>
              <a:rPr b="0" i="0" lang="en-US" sz="7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12947650" y="5349875"/>
            <a:ext cx="3352800" cy="1846659"/>
          </a:xfrm>
          <a:custGeom>
            <a:rect b="b" l="l" r="r" t="t"/>
            <a:pathLst>
              <a:path extrusionOk="0" fill="none" h="1846659" w="3352800">
                <a:moveTo>
                  <a:pt x="0" y="0"/>
                </a:moveTo>
                <a:cubicBezTo>
                  <a:pt x="444480" y="-68961"/>
                  <a:pt x="2493243" y="-127796"/>
                  <a:pt x="3352800" y="0"/>
                </a:cubicBezTo>
                <a:cubicBezTo>
                  <a:pt x="3402357" y="782052"/>
                  <a:pt x="3266167" y="1637612"/>
                  <a:pt x="3352800" y="1846659"/>
                </a:cubicBezTo>
                <a:cubicBezTo>
                  <a:pt x="1693048" y="1683052"/>
                  <a:pt x="388354" y="1915203"/>
                  <a:pt x="0" y="1846659"/>
                </a:cubicBezTo>
                <a:cubicBezTo>
                  <a:pt x="92974" y="955846"/>
                  <a:pt x="71113" y="413645"/>
                  <a:pt x="0" y="0"/>
                </a:cubicBezTo>
                <a:close/>
              </a:path>
              <a:path extrusionOk="0" h="1846659" w="3352800">
                <a:moveTo>
                  <a:pt x="0" y="0"/>
                </a:moveTo>
                <a:cubicBezTo>
                  <a:pt x="1548220" y="-146645"/>
                  <a:pt x="2426221" y="-74864"/>
                  <a:pt x="3352800" y="0"/>
                </a:cubicBezTo>
                <a:cubicBezTo>
                  <a:pt x="3417204" y="899924"/>
                  <a:pt x="3415520" y="1038514"/>
                  <a:pt x="3352800" y="1846659"/>
                </a:cubicBezTo>
                <a:cubicBezTo>
                  <a:pt x="2448725" y="1801105"/>
                  <a:pt x="538516" y="1681369"/>
                  <a:pt x="0" y="1846659"/>
                </a:cubicBezTo>
                <a:cubicBezTo>
                  <a:pt x="43723" y="1427663"/>
                  <a:pt x="164919" y="482305"/>
                  <a:pt x="0" y="0"/>
                </a:cubicBezTo>
                <a:close/>
              </a:path>
            </a:pathLst>
          </a:custGeom>
          <a:solidFill>
            <a:srgbClr val="63242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AutoNum type="romanLcPeriod" startAt="5"/>
            </a:pPr>
            <a:r>
              <a:rPr b="0" i="0"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Coffee</a:t>
            </a:r>
            <a:endParaRPr/>
          </a:p>
          <a:p>
            <a:pPr indent="-7429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AutoNum type="romanLcPeriod" startAt="5"/>
            </a:pPr>
            <a:r>
              <a:rPr b="0" i="0"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Tea</a:t>
            </a:r>
            <a:endParaRPr/>
          </a:p>
          <a:p>
            <a:pPr indent="-7429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AutoNum type="romanLcPeriod" startAt="5"/>
            </a:pPr>
            <a:r>
              <a:rPr b="0" i="0"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Milk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>
                <a:solidFill>
                  <a:srgbClr val="E36C09"/>
                </a:solidFill>
              </a:rPr>
              <a:t>Description</a:t>
            </a:r>
            <a:r>
              <a:rPr lang="en-US"/>
              <a:t> List</a:t>
            </a:r>
            <a:endParaRPr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209981" y="3140075"/>
            <a:ext cx="12519366" cy="5632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6000"/>
              <a:buFont typeface="Consolas"/>
              <a:buNone/>
            </a:pP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6000"/>
            </a:br>
            <a:r>
              <a:rPr b="0" i="0" lang="en-US" sz="6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dt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6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/dt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6000"/>
            </a:br>
            <a:r>
              <a:rPr b="0" i="0" lang="en-US" sz="6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6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 black hot drink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/dd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6000"/>
            </a:br>
            <a:r>
              <a:rPr b="0" i="0" lang="en-US" sz="6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dt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6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/dt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6000"/>
            </a:br>
            <a:r>
              <a:rPr b="0" i="0" lang="en-US" sz="6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6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 white cold drink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/dd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6000"/>
            </a:b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/dl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6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408930" y="1817146"/>
            <a:ext cx="156760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 description list is a </a:t>
            </a:r>
            <a:r>
              <a:rPr b="0" i="0" lang="en-US" sz="36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list of terms</a:t>
            </a:r>
            <a:r>
              <a:rPr b="0" i="0" lang="en-US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with a </a:t>
            </a:r>
            <a:r>
              <a:rPr b="0" i="0" lang="en-US" sz="3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description</a:t>
            </a:r>
            <a:r>
              <a:rPr b="0" i="0" lang="en-US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b="0" i="0" lang="en-US" sz="36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each term</a:t>
            </a:r>
            <a:r>
              <a:rPr b="0" i="0" lang="en-US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2949450" y="6879560"/>
            <a:ext cx="6934200" cy="3785652"/>
          </a:xfrm>
          <a:custGeom>
            <a:rect b="b" l="l" r="r" t="t"/>
            <a:pathLst>
              <a:path extrusionOk="0" fill="none" h="3785652" w="6934200">
                <a:moveTo>
                  <a:pt x="0" y="0"/>
                </a:moveTo>
                <a:cubicBezTo>
                  <a:pt x="1046549" y="-12053"/>
                  <a:pt x="6143005" y="-114852"/>
                  <a:pt x="6934200" y="0"/>
                </a:cubicBezTo>
                <a:cubicBezTo>
                  <a:pt x="7025879" y="1649625"/>
                  <a:pt x="6837109" y="2415016"/>
                  <a:pt x="6934200" y="3785652"/>
                </a:cubicBezTo>
                <a:cubicBezTo>
                  <a:pt x="3498665" y="3911751"/>
                  <a:pt x="2870258" y="3753728"/>
                  <a:pt x="0" y="3785652"/>
                </a:cubicBezTo>
                <a:cubicBezTo>
                  <a:pt x="83776" y="3341543"/>
                  <a:pt x="-78109" y="1064293"/>
                  <a:pt x="0" y="0"/>
                </a:cubicBezTo>
                <a:close/>
              </a:path>
              <a:path extrusionOk="0" h="3785652" w="6934200">
                <a:moveTo>
                  <a:pt x="0" y="0"/>
                </a:moveTo>
                <a:cubicBezTo>
                  <a:pt x="2843945" y="-139979"/>
                  <a:pt x="4215562" y="79138"/>
                  <a:pt x="6934200" y="0"/>
                </a:cubicBezTo>
                <a:cubicBezTo>
                  <a:pt x="7057758" y="1265682"/>
                  <a:pt x="7095326" y="2176063"/>
                  <a:pt x="6934200" y="3785652"/>
                </a:cubicBezTo>
                <a:cubicBezTo>
                  <a:pt x="4147778" y="3627188"/>
                  <a:pt x="1542074" y="3669792"/>
                  <a:pt x="0" y="3785652"/>
                </a:cubicBezTo>
                <a:cubicBezTo>
                  <a:pt x="-128239" y="3112760"/>
                  <a:pt x="141582" y="1430196"/>
                  <a:pt x="0" y="0"/>
                </a:cubicBezTo>
                <a:close/>
              </a:path>
            </a:pathLst>
          </a:custGeom>
          <a:solidFill>
            <a:srgbClr val="63242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</a:t>
            </a:r>
            <a:endParaRPr/>
          </a:p>
          <a:p>
            <a:pPr indent="-45720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black hot drink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Milk</a:t>
            </a:r>
            <a:endParaRPr/>
          </a:p>
          <a:p>
            <a:pPr indent="-45720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white cold drink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</a:t>
            </a:r>
            <a:r>
              <a:rPr lang="en-US">
                <a:solidFill>
                  <a:srgbClr val="D99593"/>
                </a:solidFill>
              </a:rPr>
              <a:t>&lt;table&gt;</a:t>
            </a:r>
            <a:r>
              <a:rPr lang="en-US"/>
              <a:t> Tag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1454591" y="3216275"/>
            <a:ext cx="7602171" cy="7386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&lt;table&gt;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br>
              <a:rPr lang="en-US" sz="4800">
                <a:solidFill>
                  <a:srgbClr val="FF0000"/>
                </a:solidFill>
              </a:rPr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Savings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January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$100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br>
              <a:rPr lang="en-US" sz="4800"/>
            </a:b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1421811" y="1818786"/>
            <a:ext cx="99822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BFBFBF"/>
                </a:solidFill>
              </a:rPr>
              <a:t>Tables are used to represent real life table data.</a:t>
            </a:r>
            <a:endParaRPr sz="3600">
              <a:solidFill>
                <a:srgbClr val="BFBFBF"/>
              </a:solidFill>
            </a:endParaRPr>
          </a:p>
        </p:txBody>
      </p:sp>
      <p:graphicFrame>
        <p:nvGraphicFramePr>
          <p:cNvPr id="175" name="Google Shape;175;p16"/>
          <p:cNvGraphicFramePr/>
          <p:nvPr/>
        </p:nvGraphicFramePr>
        <p:xfrm>
          <a:off x="11434751" y="4587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{AA3AE534-2C64-4008-A665-A943D0968F7C}</a:tableStyleId>
              </a:tblPr>
              <a:tblGrid>
                <a:gridCol w="3657600"/>
                <a:gridCol w="3657600"/>
              </a:tblGrid>
              <a:tr h="120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cap="none" strike="noStrike"/>
                        <a:t>Month</a:t>
                      </a:r>
                      <a:endParaRPr sz="5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cap="none" strike="noStrike"/>
                        <a:t>Savings</a:t>
                      </a:r>
                      <a:endParaRPr sz="4800" u="none" cap="none" strike="noStrike"/>
                    </a:p>
                  </a:txBody>
                  <a:tcPr marT="45725" marB="45725" marR="91450" marL="91450"/>
                </a:tc>
              </a:tr>
              <a:tr h="120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/>
                        <a:t>January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$100</a:t>
                      </a:r>
                      <a:endParaRPr sz="3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5347850" y="39300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- </a:t>
            </a:r>
            <a:r>
              <a:rPr lang="en-US">
                <a:solidFill>
                  <a:srgbClr val="538CD5"/>
                </a:solidFill>
              </a:rPr>
              <a:t>colspan</a:t>
            </a:r>
            <a:endParaRPr>
              <a:solidFill>
                <a:srgbClr val="538CD5"/>
              </a:solidFill>
            </a:endParaRPr>
          </a:p>
        </p:txBody>
      </p:sp>
      <p:graphicFrame>
        <p:nvGraphicFramePr>
          <p:cNvPr id="181" name="Google Shape;181;p17"/>
          <p:cNvGraphicFramePr/>
          <p:nvPr/>
        </p:nvGraphicFramePr>
        <p:xfrm>
          <a:off x="13129995" y="3292475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{AA3AE534-2C64-4008-A665-A943D0968F7C}</a:tableStyleId>
              </a:tblPr>
              <a:tblGrid>
                <a:gridCol w="2997200"/>
                <a:gridCol w="2997200"/>
              </a:tblGrid>
              <a:tr h="9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Month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Savings</a:t>
                      </a:r>
                      <a:endParaRPr sz="4400"/>
                    </a:p>
                  </a:txBody>
                  <a:tcPr marT="45725" marB="45725" marR="91450" marL="91450"/>
                </a:tc>
              </a:tr>
              <a:tr h="9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January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$100</a:t>
                      </a:r>
                      <a:endParaRPr sz="4400"/>
                    </a:p>
                  </a:txBody>
                  <a:tcPr marT="45725" marB="45725" marR="91450" marL="91450"/>
                </a:tc>
              </a:tr>
              <a:tr h="9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February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$80</a:t>
                      </a:r>
                      <a:endParaRPr sz="4400"/>
                    </a:p>
                  </a:txBody>
                  <a:tcPr marT="45725" marB="45725" marR="91450" marL="91450"/>
                </a:tc>
              </a:tr>
              <a:tr h="914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Sum: $180</a:t>
                      </a:r>
                      <a:endParaRPr sz="4400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677107" y="1412385"/>
            <a:ext cx="11963400" cy="9602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&lt;table&gt;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br>
              <a:rPr lang="en-US" sz="4800">
                <a:solidFill>
                  <a:srgbClr val="FF0000"/>
                </a:solidFill>
              </a:rPr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Savings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January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$100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  &lt;tr&gt;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&lt;td </a:t>
            </a:r>
            <a:r>
              <a:rPr b="0" i="0" lang="en-US" sz="480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colspan=“</a:t>
            </a:r>
            <a:r>
              <a:rPr b="0" i="0" lang="en-US" sz="4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480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”&gt;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Sum: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$180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br>
              <a:rPr lang="en-US" sz="4800"/>
            </a:b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1060450" y="2059418"/>
            <a:ext cx="8610600" cy="8863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/th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Savings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/th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Savings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holiday</a:t>
            </a:r>
            <a:r>
              <a:rPr b="0" i="0" lang="en-US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/th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January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$100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rowspan="2"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$50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February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$80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600"/>
            </a:b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3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b="0" i="0" lang="en-US" sz="3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/>
          </a:p>
        </p:txBody>
      </p:sp>
      <p:sp>
        <p:nvSpPr>
          <p:cNvPr id="188" name="Google Shape;188;p18"/>
          <p:cNvSpPr txBox="1"/>
          <p:nvPr>
            <p:ph type="title"/>
          </p:nvPr>
        </p:nvSpPr>
        <p:spPr>
          <a:xfrm>
            <a:off x="5347850" y="39300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- </a:t>
            </a:r>
            <a:r>
              <a:rPr lang="en-US">
                <a:solidFill>
                  <a:srgbClr val="538CD5"/>
                </a:solidFill>
              </a:rPr>
              <a:t>rowspan</a:t>
            </a:r>
            <a:endParaRPr>
              <a:solidFill>
                <a:srgbClr val="538CD5"/>
              </a:solidFill>
            </a:endParaRPr>
          </a:p>
        </p:txBody>
      </p:sp>
      <p:graphicFrame>
        <p:nvGraphicFramePr>
          <p:cNvPr id="189" name="Google Shape;189;p18"/>
          <p:cNvGraphicFramePr/>
          <p:nvPr/>
        </p:nvGraphicFramePr>
        <p:xfrm>
          <a:off x="10401988" y="3565937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{AA3AE534-2C64-4008-A665-A943D0968F7C}</a:tableStyleId>
              </a:tblPr>
              <a:tblGrid>
                <a:gridCol w="2717800"/>
                <a:gridCol w="2717800"/>
                <a:gridCol w="2717800"/>
              </a:tblGrid>
              <a:tr h="9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Month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Savings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Savings for holiday!</a:t>
                      </a:r>
                      <a:endParaRPr sz="4400"/>
                    </a:p>
                  </a:txBody>
                  <a:tcPr marT="45725" marB="45725" marR="91450" marL="91450"/>
                </a:tc>
              </a:tr>
              <a:tr h="9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January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$100</a:t>
                      </a:r>
                      <a:endParaRPr sz="4400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50$</a:t>
                      </a:r>
                      <a:endParaRPr sz="4400"/>
                    </a:p>
                  </a:txBody>
                  <a:tcPr marT="45725" marB="45725" marR="91450" marL="91450" anchor="ctr"/>
                </a:tc>
              </a:tr>
              <a:tr h="9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February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$80</a:t>
                      </a:r>
                      <a:endParaRPr sz="4400"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</a:t>
            </a:r>
            <a:r>
              <a:rPr lang="en-US">
                <a:solidFill>
                  <a:srgbClr val="D99593"/>
                </a:solidFill>
              </a:rPr>
              <a:t>&lt;caption&gt;</a:t>
            </a:r>
            <a:r>
              <a:rPr lang="en-US"/>
              <a:t> Tag</a:t>
            </a:r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57151" y="2754384"/>
            <a:ext cx="14935200" cy="812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&lt;caption&gt;</a:t>
            </a: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Monthly Savings</a:t>
            </a:r>
            <a:r>
              <a:rPr lang="en-US" sz="4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&lt;/caption&gt;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br>
              <a:rPr lang="en-US" sz="4800">
                <a:solidFill>
                  <a:srgbClr val="FF0000"/>
                </a:solidFill>
              </a:rPr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&lt;th&gt;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Savings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&lt;/th&gt;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January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$100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br>
              <a:rPr lang="en-US" sz="4800"/>
            </a:br>
            <a:r>
              <a:rPr b="0" i="0" lang="en-US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FAE232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br>
              <a:rPr lang="en-US" sz="4800">
                <a:solidFill>
                  <a:schemeClr val="accent4"/>
                </a:solidFill>
              </a:rPr>
            </a:br>
            <a:r>
              <a:rPr b="0" i="0"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1421811" y="1818786"/>
            <a:ext cx="142910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BFBFBF"/>
                </a:solidFill>
              </a:rPr>
              <a:t>The </a:t>
            </a:r>
            <a:r>
              <a:rPr lang="en-US" sz="3600">
                <a:solidFill>
                  <a:schemeClr val="accent4"/>
                </a:solidFill>
              </a:rPr>
              <a:t>&lt;caption&gt; </a:t>
            </a:r>
            <a:r>
              <a:rPr lang="en-US" sz="3600">
                <a:solidFill>
                  <a:srgbClr val="D8D8D8"/>
                </a:solidFill>
              </a:rPr>
              <a:t>tag must be inserted immediately after the </a:t>
            </a:r>
            <a:r>
              <a:rPr lang="en-US" sz="3600">
                <a:solidFill>
                  <a:schemeClr val="lt1"/>
                </a:solidFill>
              </a:rPr>
              <a:t>&lt;table&gt;</a:t>
            </a:r>
            <a:r>
              <a:rPr lang="en-US" sz="3600">
                <a:solidFill>
                  <a:srgbClr val="D8D8D8"/>
                </a:solidFill>
              </a:rPr>
              <a:t> tag</a:t>
            </a:r>
            <a:endParaRPr sz="3600">
              <a:solidFill>
                <a:schemeClr val="accent4"/>
              </a:solidFill>
            </a:endParaRPr>
          </a:p>
        </p:txBody>
      </p:sp>
      <p:graphicFrame>
        <p:nvGraphicFramePr>
          <p:cNvPr id="197" name="Google Shape;197;p19"/>
          <p:cNvGraphicFramePr/>
          <p:nvPr/>
        </p:nvGraphicFramePr>
        <p:xfrm>
          <a:off x="11434751" y="80515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{AA3AE534-2C64-4008-A665-A943D0968F7C}</a:tableStyleId>
              </a:tblPr>
              <a:tblGrid>
                <a:gridCol w="3657600"/>
                <a:gridCol w="3657600"/>
              </a:tblGrid>
              <a:tr h="120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/>
                        <a:t>Month</a:t>
                      </a:r>
                      <a:endParaRPr sz="5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/>
                        <a:t>Savings</a:t>
                      </a:r>
                      <a:endParaRPr sz="4800"/>
                    </a:p>
                  </a:txBody>
                  <a:tcPr marT="45725" marB="45725" marR="91450" marL="91450"/>
                </a:tc>
              </a:tr>
              <a:tr h="120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January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$100</a:t>
                      </a:r>
                      <a:endParaRPr sz="3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8" name="Google Shape;198;p19"/>
          <p:cNvSpPr txBox="1"/>
          <p:nvPr/>
        </p:nvSpPr>
        <p:spPr>
          <a:xfrm>
            <a:off x="11334309" y="7186367"/>
            <a:ext cx="7315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AE232"/>
                </a:solidFill>
              </a:rPr>
              <a:t>Monthly Savings Table</a:t>
            </a:r>
            <a:endParaRPr sz="4000">
              <a:solidFill>
                <a:srgbClr val="FAE2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1704525" y="4898145"/>
            <a:ext cx="7763509" cy="1282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825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9966" y="2261579"/>
            <a:ext cx="6854032" cy="68540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 txBox="1"/>
          <p:nvPr>
            <p:ph type="ctrTitle"/>
          </p:nvPr>
        </p:nvSpPr>
        <p:spPr>
          <a:xfrm>
            <a:off x="13997344" y="1924413"/>
            <a:ext cx="3689984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00">
                <a:latin typeface="Arial"/>
                <a:ea typeface="Arial"/>
                <a:cs typeface="Arial"/>
                <a:sym typeface="Arial"/>
              </a:rPr>
              <a:t>HTML</a:t>
            </a:r>
            <a:endParaRPr sz="9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1421811" y="395664"/>
            <a:ext cx="14585315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more table tags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2660650" y="5580314"/>
            <a:ext cx="3352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Arial"/>
              <a:buChar char="•"/>
            </a:pPr>
            <a:r>
              <a:rPr lang="en-US" sz="6600">
                <a:solidFill>
                  <a:schemeClr val="accent1"/>
                </a:solidFill>
              </a:rPr>
              <a:t>thead</a:t>
            </a:r>
            <a:endParaRPr sz="6600">
              <a:solidFill>
                <a:schemeClr val="accent1"/>
              </a:solidFill>
            </a:endParaRPr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Font typeface="Arial"/>
              <a:buChar char="•"/>
            </a:pPr>
            <a:r>
              <a:rPr lang="en-US" sz="6600">
                <a:solidFill>
                  <a:srgbClr val="FF0000"/>
                </a:solidFill>
              </a:rPr>
              <a:t>tbody</a:t>
            </a:r>
            <a:endParaRPr sz="6600">
              <a:solidFill>
                <a:srgbClr val="FF0000"/>
              </a:solidFill>
            </a:endParaRPr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rgbClr val="FAE232"/>
              </a:buClr>
              <a:buSzPts val="6600"/>
              <a:buFont typeface="Arial"/>
              <a:buChar char="•"/>
            </a:pPr>
            <a:r>
              <a:rPr lang="en-US" sz="6600">
                <a:solidFill>
                  <a:srgbClr val="FAE232"/>
                </a:solidFill>
              </a:rPr>
              <a:t>tfooter</a:t>
            </a:r>
            <a:endParaRPr sz="6600">
              <a:solidFill>
                <a:srgbClr val="FAE232"/>
              </a:solidFill>
            </a:endParaRPr>
          </a:p>
        </p:txBody>
      </p:sp>
      <p:graphicFrame>
        <p:nvGraphicFramePr>
          <p:cNvPr id="205" name="Google Shape;205;p20"/>
          <p:cNvGraphicFramePr/>
          <p:nvPr/>
        </p:nvGraphicFramePr>
        <p:xfrm>
          <a:off x="9998132" y="4931547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{AA3AE534-2C64-4008-A665-A943D0968F7C}</a:tableStyleId>
              </a:tblPr>
              <a:tblGrid>
                <a:gridCol w="2997200"/>
                <a:gridCol w="2997200"/>
              </a:tblGrid>
              <a:tr h="9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Month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Savings</a:t>
                      </a:r>
                      <a:endParaRPr sz="4400"/>
                    </a:p>
                  </a:txBody>
                  <a:tcPr marT="45725" marB="45725" marR="91450" marL="91450"/>
                </a:tc>
              </a:tr>
              <a:tr h="9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January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$100</a:t>
                      </a:r>
                      <a:endParaRPr sz="4400"/>
                    </a:p>
                  </a:txBody>
                  <a:tcPr marT="45725" marB="45725" marR="91450" marL="91450"/>
                </a:tc>
              </a:tr>
              <a:tr h="9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February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$80</a:t>
                      </a:r>
                      <a:endParaRPr sz="4400"/>
                    </a:p>
                  </a:txBody>
                  <a:tcPr marT="45725" marB="45725" marR="91450" marL="91450"/>
                </a:tc>
              </a:tr>
              <a:tr h="9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Sum</a:t>
                      </a:r>
                      <a:endParaRPr sz="4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$180</a:t>
                      </a:r>
                      <a:endParaRPr sz="4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06" name="Google Shape;206;p20"/>
          <p:cNvCxnSpPr/>
          <p:nvPr/>
        </p:nvCxnSpPr>
        <p:spPr>
          <a:xfrm flipH="1" rot="10800000">
            <a:off x="5708650" y="5273675"/>
            <a:ext cx="3810000" cy="762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p20"/>
          <p:cNvCxnSpPr>
            <a:stCxn id="204" idx="3"/>
          </p:cNvCxnSpPr>
          <p:nvPr/>
        </p:nvCxnSpPr>
        <p:spPr>
          <a:xfrm flipH="1" rot="10800000">
            <a:off x="6013450" y="6416808"/>
            <a:ext cx="3810000" cy="687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20"/>
          <p:cNvCxnSpPr>
            <a:stCxn id="204" idx="3"/>
          </p:cNvCxnSpPr>
          <p:nvPr/>
        </p:nvCxnSpPr>
        <p:spPr>
          <a:xfrm>
            <a:off x="6013450" y="7103808"/>
            <a:ext cx="3810000" cy="12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6013450" y="8094842"/>
            <a:ext cx="3810000" cy="126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421811" y="395664"/>
            <a:ext cx="15820390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Table Elements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2141855" y="3597275"/>
            <a:ext cx="1582039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28575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Courier New"/>
              <a:buChar char="o"/>
            </a:pPr>
            <a:r>
              <a:rPr lang="en-US" sz="5400">
                <a:solidFill>
                  <a:srgbClr val="00B0F0"/>
                </a:solidFill>
              </a:rPr>
              <a:t> &lt;colgroup&gt; 	</a:t>
            </a:r>
            <a:r>
              <a:rPr lang="en-US" sz="5400">
                <a:solidFill>
                  <a:srgbClr val="92D050"/>
                </a:solidFill>
              </a:rPr>
              <a:t>&lt;!-- columns --&gt;		</a:t>
            </a:r>
            <a:r>
              <a:rPr lang="en-US" sz="5400">
                <a:solidFill>
                  <a:srgbClr val="00B0F0"/>
                </a:solidFill>
              </a:rPr>
              <a:t>&lt;/colgroup&gt;</a:t>
            </a:r>
            <a:endParaRPr/>
          </a:p>
          <a:p>
            <a:pPr indent="-342900" lvl="0" marL="28575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Courier New"/>
              <a:buChar char="o"/>
            </a:pPr>
            <a:r>
              <a:rPr lang="en-US" sz="5400">
                <a:solidFill>
                  <a:srgbClr val="00B0F0"/>
                </a:solidFill>
              </a:rPr>
              <a:t> &lt;col&gt;</a:t>
            </a:r>
            <a:endParaRPr sz="5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in HTML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2141855" y="4511675"/>
            <a:ext cx="669099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6000"/>
            </a:br>
            <a:r>
              <a:rPr lang="en-US" sz="6000"/>
              <a:t>	</a:t>
            </a:r>
            <a:r>
              <a:rPr b="0" i="0" lang="en-US" sz="6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en-US" sz="6000">
                <a:solidFill>
                  <a:schemeClr val="lt1"/>
                </a:solidFill>
              </a:rPr>
            </a:br>
            <a:r>
              <a:rPr lang="en-US" sz="6000">
                <a:solidFill>
                  <a:schemeClr val="lt1"/>
                </a:solidFill>
              </a:rPr>
              <a:t>	</a:t>
            </a:r>
            <a:r>
              <a:rPr b="0" i="1" lang="en-US" sz="6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form elements</a:t>
            </a:r>
            <a:br>
              <a:rPr lang="en-US" sz="6000">
                <a:solidFill>
                  <a:schemeClr val="lt1"/>
                </a:solidFill>
              </a:rPr>
            </a:br>
            <a:r>
              <a:rPr lang="en-US" sz="6000">
                <a:solidFill>
                  <a:schemeClr val="lt1"/>
                </a:solidFill>
              </a:rPr>
              <a:t>	</a:t>
            </a:r>
            <a:r>
              <a:rPr b="0" i="0" lang="en-US" sz="6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en-US" sz="6000"/>
            </a:b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6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/form</a:t>
            </a:r>
            <a:r>
              <a:rPr b="0" i="0" lang="en-US" sz="6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6000"/>
          </a:p>
        </p:txBody>
      </p:sp>
      <p:sp>
        <p:nvSpPr>
          <p:cNvPr id="222" name="Google Shape;222;p22"/>
          <p:cNvSpPr txBox="1"/>
          <p:nvPr/>
        </p:nvSpPr>
        <p:spPr>
          <a:xfrm>
            <a:off x="1454591" y="1811436"/>
            <a:ext cx="1705565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Forms are used to </a:t>
            </a:r>
            <a:r>
              <a:rPr lang="en-US" sz="3200">
                <a:solidFill>
                  <a:srgbClr val="E36C09"/>
                </a:solidFill>
              </a:rPr>
              <a:t>collect data</a:t>
            </a:r>
            <a:r>
              <a:rPr lang="en-US" sz="3200">
                <a:solidFill>
                  <a:schemeClr val="lt1"/>
                </a:solidFill>
              </a:rPr>
              <a:t> from the user. The user input is most often sent to a server for processing.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For example, login page, sign up page or contact form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1421811" y="395664"/>
            <a:ext cx="15820390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030A0"/>
                </a:solidFill>
              </a:rPr>
              <a:t>Input</a:t>
            </a:r>
            <a:r>
              <a:rPr lang="en-US"/>
              <a:t> Field and their </a:t>
            </a:r>
            <a:r>
              <a:rPr lang="en-US">
                <a:solidFill>
                  <a:srgbClr val="7030A0"/>
                </a:solidFill>
              </a:rPr>
              <a:t>types</a:t>
            </a:r>
            <a:endParaRPr>
              <a:solidFill>
                <a:srgbClr val="7030A0"/>
              </a:solidFill>
            </a:endParaRPr>
          </a:p>
        </p:txBody>
      </p:sp>
      <p:graphicFrame>
        <p:nvGraphicFramePr>
          <p:cNvPr id="228" name="Google Shape;228;p23"/>
          <p:cNvGraphicFramePr/>
          <p:nvPr/>
        </p:nvGraphicFramePr>
        <p:xfrm>
          <a:off x="1117600" y="2199669"/>
          <a:ext cx="3000000" cy="3000000"/>
        </p:xfrm>
        <a:graphic>
          <a:graphicData uri="http://schemas.openxmlformats.org/drawingml/2006/table">
            <a:tbl>
              <a:tblPr firstRow="1">
                <a:gradFill>
                  <a:gsLst>
                    <a:gs pos="0">
                      <a:srgbClr val="C8B2E9"/>
                    </a:gs>
                    <a:gs pos="35000">
                      <a:srgbClr val="D6CAED"/>
                    </a:gs>
                    <a:gs pos="100000">
                      <a:srgbClr val="EFE8FA"/>
                    </a:gs>
                  </a:gsLst>
                  <a:lin ang="16200000" scaled="0"/>
                </a:gradFill>
                <a:tableStyleId>{0974A8E4-CA09-4F0A-AB2F-203886E5F401}</a:tableStyleId>
              </a:tblPr>
              <a:tblGrid>
                <a:gridCol w="8934450"/>
                <a:gridCol w="8934450"/>
              </a:tblGrid>
              <a:tr h="94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/>
                        <a:t>Type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/>
                        <a:t>Description</a:t>
                      </a:r>
                      <a:endParaRPr sz="4000"/>
                    </a:p>
                  </a:txBody>
                  <a:tcPr marT="76200" marB="76200" marR="76200" marL="76200"/>
                </a:tc>
              </a:tr>
              <a:tr h="150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&lt;input type="text"&gt;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Displays a single-line text input field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155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&lt;input type="radio"&gt;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Displays a radio button (for selecting one of many choices)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217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&lt;input type="checkbox"&gt;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Displays a checkbox (for selecting zero or more of many choices)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155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&lt;input type="submit"&gt;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Displays a submit button (for submitting the form)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94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&lt;input type=“password"&gt;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Displays a single-line password input field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in HTML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717550" y="3597275"/>
            <a:ext cx="18669000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5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5400"/>
            </a:br>
            <a:r>
              <a:rPr b="0" i="0" lang="en-US" sz="5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5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First name: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5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5400"/>
            </a:br>
            <a:r>
              <a:rPr b="0" i="0" lang="en-US" sz="5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5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5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b="0" i="0" lang="en-US" sz="5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name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="fname"&gt;&lt;</a:t>
            </a:r>
            <a:r>
              <a:rPr b="0" i="0" lang="en-US" sz="5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5400"/>
            </a:br>
            <a:r>
              <a:rPr b="0" i="0" lang="en-US" sz="5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5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Last name: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5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5400"/>
            </a:br>
            <a:r>
              <a:rPr b="0" i="0" lang="en-US" sz="5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5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5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b="0" i="0" lang="en-US" sz="5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name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="lname"&gt;&lt;</a:t>
            </a:r>
            <a:r>
              <a:rPr b="0" i="0" lang="en-US" sz="5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5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5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=“submit"</a:t>
            </a:r>
            <a:r>
              <a:rPr b="0" i="0" lang="en-US" sz="5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value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=“Submit"&gt;</a:t>
            </a:r>
            <a:br>
              <a:rPr lang="en-US" sz="5400"/>
            </a:b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5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/form</a:t>
            </a:r>
            <a:r>
              <a:rPr b="0" i="0" lang="en-US" sz="5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400"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Textarea in HTML</a:t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984250" y="4359275"/>
            <a:ext cx="17907000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&lt;</a:t>
            </a:r>
            <a:r>
              <a:rPr lang="en-US" sz="7200">
                <a:solidFill>
                  <a:srgbClr val="FFFF00"/>
                </a:solidFill>
              </a:rPr>
              <a:t>textarea</a:t>
            </a:r>
            <a:r>
              <a:rPr lang="en-US" sz="7200">
                <a:solidFill>
                  <a:schemeClr val="lt1"/>
                </a:solidFill>
              </a:rPr>
              <a:t> </a:t>
            </a:r>
            <a:r>
              <a:rPr lang="en-US" sz="7200">
                <a:solidFill>
                  <a:srgbClr val="938953"/>
                </a:solidFill>
              </a:rPr>
              <a:t>name</a:t>
            </a:r>
            <a:r>
              <a:rPr lang="en-US" sz="7200">
                <a:solidFill>
                  <a:schemeClr val="lt1"/>
                </a:solidFill>
              </a:rPr>
              <a:t>=“msg” </a:t>
            </a:r>
            <a:r>
              <a:rPr lang="en-US" sz="7200">
                <a:solidFill>
                  <a:srgbClr val="538CD5"/>
                </a:solidFill>
              </a:rPr>
              <a:t>rows</a:t>
            </a:r>
            <a:r>
              <a:rPr lang="en-US" sz="7200">
                <a:solidFill>
                  <a:schemeClr val="lt1"/>
                </a:solidFill>
              </a:rPr>
              <a:t>=“10” </a:t>
            </a:r>
            <a:r>
              <a:rPr lang="en-US" sz="7200">
                <a:solidFill>
                  <a:srgbClr val="D99593"/>
                </a:solidFill>
              </a:rPr>
              <a:t>cols</a:t>
            </a:r>
            <a:r>
              <a:rPr lang="en-US" sz="7200">
                <a:solidFill>
                  <a:schemeClr val="lt1"/>
                </a:solidFill>
              </a:rPr>
              <a:t>=“50”&gt;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	</a:t>
            </a:r>
            <a:r>
              <a:rPr lang="en-US" sz="7200">
                <a:solidFill>
                  <a:srgbClr val="C2D59B"/>
                </a:solidFill>
              </a:rPr>
              <a:t>Please type a message here…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&lt;</a:t>
            </a:r>
            <a:r>
              <a:rPr lang="en-US" sz="7200">
                <a:solidFill>
                  <a:srgbClr val="FFFF00"/>
                </a:solidFill>
              </a:rPr>
              <a:t>/textarea</a:t>
            </a:r>
            <a:r>
              <a:rPr lang="en-US" sz="7200">
                <a:solidFill>
                  <a:schemeClr val="lt1"/>
                </a:solidFill>
              </a:rPr>
              <a:t>&gt;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212850" y="1811436"/>
            <a:ext cx="122536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4BD97"/>
                </a:solidFill>
              </a:rPr>
              <a:t>The </a:t>
            </a:r>
            <a:r>
              <a:rPr lang="en-US" sz="3200">
                <a:solidFill>
                  <a:schemeClr val="lt1"/>
                </a:solidFill>
              </a:rPr>
              <a:t>&lt;textarea&gt;</a:t>
            </a:r>
            <a:r>
              <a:rPr lang="en-US" sz="3200">
                <a:solidFill>
                  <a:srgbClr val="C4BD97"/>
                </a:solidFill>
              </a:rPr>
              <a:t> element defines a multi-line input field (a text area):</a:t>
            </a:r>
            <a:endParaRPr sz="3200">
              <a:solidFill>
                <a:srgbClr val="C4BD97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030A0"/>
                </a:solidFill>
              </a:rPr>
              <a:t>&lt;label&gt;</a:t>
            </a:r>
            <a:r>
              <a:rPr lang="en-US"/>
              <a:t> Element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1746250" y="2301875"/>
            <a:ext cx="16060737" cy="812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⮚"/>
            </a:pP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tag defines a label for many form elements.</a:t>
            </a:r>
            <a:endParaRPr b="0" i="0" sz="36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⮚"/>
            </a:pP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element is useful for screen-reader users, because the screen-reader will read out loud the label when the user focuses on the input element.</a:t>
            </a:r>
            <a:endParaRPr b="0" i="0" sz="36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⮚"/>
            </a:pP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element also helps users who have difficulty clicking on very small regions (such as radio buttons or checkboxes) - because when the user clicks the text within the </a:t>
            </a:r>
            <a:r>
              <a:rPr b="0" i="0" lang="en-US" sz="36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element, it toggles the radio button/checkbox.</a:t>
            </a:r>
            <a:endParaRPr b="0" i="0" sz="36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⮚"/>
            </a:pP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attribute of the </a:t>
            </a:r>
            <a:r>
              <a:rPr b="0" i="0" lang="en-US" sz="36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tag should be equal to the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attribute of the </a:t>
            </a:r>
            <a:r>
              <a:rPr b="0" i="0" lang="en-US" sz="36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0" i="0" lang="en-US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element to bind them together.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Radio Buttons</a:t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050" y="3821772"/>
            <a:ext cx="8291702" cy="366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Checkbox Options</a:t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816" y="4054475"/>
            <a:ext cx="18850467" cy="412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1421811" y="395664"/>
            <a:ext cx="15820390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030A0"/>
                </a:solidFill>
              </a:rPr>
              <a:t>&lt;select&gt;</a:t>
            </a:r>
            <a:r>
              <a:rPr lang="en-US"/>
              <a:t> Element in HTML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2141855" y="3761556"/>
            <a:ext cx="1582039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for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="cars"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Choose a car: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/label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/>
            </a:b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id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="cars"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name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="cars"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4800"/>
            </a:br>
            <a:r>
              <a:rPr b="0" i="0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value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=“bmw"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Bmw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4800"/>
            </a:br>
            <a:r>
              <a:rPr b="0" i="0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value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=“mercedes"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Mercedes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4800"/>
            </a:br>
            <a:r>
              <a:rPr b="0" i="0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value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=“honda"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Honda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4800"/>
            </a:br>
            <a:r>
              <a:rPr b="0" i="0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i="0" lang="en-US" sz="4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value</a:t>
            </a:r>
            <a:r>
              <a:rPr b="0" i="0" lang="en-US" sz="4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="audi"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Audi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4800"/>
            </a:b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/select</a:t>
            </a:r>
            <a:r>
              <a:rPr b="0" i="0" lang="en-US" sz="4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800"/>
          </a:p>
        </p:txBody>
      </p:sp>
      <p:sp>
        <p:nvSpPr>
          <p:cNvPr id="266" name="Google Shape;266;p29"/>
          <p:cNvSpPr txBox="1"/>
          <p:nvPr/>
        </p:nvSpPr>
        <p:spPr>
          <a:xfrm>
            <a:off x="1438115" y="1909333"/>
            <a:ext cx="108237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The </a:t>
            </a:r>
            <a:r>
              <a:rPr lang="en-US" sz="4000">
                <a:solidFill>
                  <a:srgbClr val="FFFF00"/>
                </a:solidFill>
              </a:rPr>
              <a:t>&lt;select&gt;</a:t>
            </a:r>
            <a:r>
              <a:rPr lang="en-US" sz="4000">
                <a:solidFill>
                  <a:schemeClr val="lt1"/>
                </a:solidFill>
              </a:rPr>
              <a:t> element defines a drop-down list: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1421811" y="395664"/>
            <a:ext cx="14585315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accent5"/>
                </a:solidFill>
              </a:rPr>
              <a:t>HTML</a:t>
            </a:r>
            <a:r>
              <a:rPr lang="en-US" sz="8800"/>
              <a:t> USES </a:t>
            </a:r>
            <a:r>
              <a:rPr lang="en-US" sz="8800">
                <a:solidFill>
                  <a:srgbClr val="FAE232"/>
                </a:solidFill>
              </a:rPr>
              <a:t>ELEMENTS</a:t>
            </a:r>
            <a:r>
              <a:rPr lang="en-US" sz="8800"/>
              <a:t> TO DESCRIBE THE </a:t>
            </a:r>
            <a:r>
              <a:rPr lang="en-US" sz="8800">
                <a:solidFill>
                  <a:schemeClr val="accent6"/>
                </a:solidFill>
              </a:rPr>
              <a:t>STRUCTURE</a:t>
            </a:r>
            <a:r>
              <a:rPr lang="en-US" sz="8800"/>
              <a:t> OF PAGES</a:t>
            </a:r>
            <a:endParaRPr sz="8800"/>
          </a:p>
        </p:txBody>
      </p:sp>
      <p:sp>
        <p:nvSpPr>
          <p:cNvPr id="63" name="Google Shape;63;p3"/>
          <p:cNvSpPr/>
          <p:nvPr/>
        </p:nvSpPr>
        <p:spPr>
          <a:xfrm>
            <a:off x="4096974" y="4740275"/>
            <a:ext cx="14184676" cy="5791200"/>
          </a:xfrm>
          <a:custGeom>
            <a:rect b="b" l="l" r="r" t="t"/>
            <a:pathLst>
              <a:path extrusionOk="0" fill="none" h="5791200" w="14184676">
                <a:moveTo>
                  <a:pt x="0" y="965219"/>
                </a:moveTo>
                <a:cubicBezTo>
                  <a:pt x="63682" y="368876"/>
                  <a:pt x="544857" y="46237"/>
                  <a:pt x="965219" y="0"/>
                </a:cubicBezTo>
                <a:cubicBezTo>
                  <a:pt x="1057048" y="-11519"/>
                  <a:pt x="1208674" y="-4606"/>
                  <a:pt x="1278383" y="0"/>
                </a:cubicBezTo>
                <a:cubicBezTo>
                  <a:pt x="1348092" y="4606"/>
                  <a:pt x="1784739" y="-7827"/>
                  <a:pt x="1959174" y="0"/>
                </a:cubicBezTo>
                <a:cubicBezTo>
                  <a:pt x="2133609" y="7827"/>
                  <a:pt x="2461871" y="-4600"/>
                  <a:pt x="2639965" y="0"/>
                </a:cubicBezTo>
                <a:cubicBezTo>
                  <a:pt x="2818059" y="4600"/>
                  <a:pt x="2988306" y="-14496"/>
                  <a:pt x="3075671" y="0"/>
                </a:cubicBezTo>
                <a:cubicBezTo>
                  <a:pt x="3163036" y="14496"/>
                  <a:pt x="3294778" y="13536"/>
                  <a:pt x="3388835" y="0"/>
                </a:cubicBezTo>
                <a:cubicBezTo>
                  <a:pt x="3482892" y="-13536"/>
                  <a:pt x="3898113" y="21422"/>
                  <a:pt x="4192168" y="0"/>
                </a:cubicBezTo>
                <a:cubicBezTo>
                  <a:pt x="4486223" y="-21422"/>
                  <a:pt x="4839056" y="12837"/>
                  <a:pt x="5118044" y="0"/>
                </a:cubicBezTo>
                <a:cubicBezTo>
                  <a:pt x="5397032" y="-12837"/>
                  <a:pt x="5852031" y="34747"/>
                  <a:pt x="6043920" y="0"/>
                </a:cubicBezTo>
                <a:cubicBezTo>
                  <a:pt x="6235809" y="-34747"/>
                  <a:pt x="6207085" y="4429"/>
                  <a:pt x="6357084" y="0"/>
                </a:cubicBezTo>
                <a:cubicBezTo>
                  <a:pt x="6507083" y="-4429"/>
                  <a:pt x="6711772" y="18068"/>
                  <a:pt x="6915332" y="0"/>
                </a:cubicBezTo>
                <a:cubicBezTo>
                  <a:pt x="7118892" y="-18068"/>
                  <a:pt x="7140369" y="-6190"/>
                  <a:pt x="7351039" y="0"/>
                </a:cubicBezTo>
                <a:cubicBezTo>
                  <a:pt x="7561709" y="6190"/>
                  <a:pt x="7895443" y="23569"/>
                  <a:pt x="8154372" y="0"/>
                </a:cubicBezTo>
                <a:cubicBezTo>
                  <a:pt x="8413301" y="-23569"/>
                  <a:pt x="8887480" y="-19243"/>
                  <a:pt x="9080248" y="0"/>
                </a:cubicBezTo>
                <a:cubicBezTo>
                  <a:pt x="9273016" y="19243"/>
                  <a:pt x="9563961" y="-32645"/>
                  <a:pt x="9883581" y="0"/>
                </a:cubicBezTo>
                <a:cubicBezTo>
                  <a:pt x="10203201" y="32645"/>
                  <a:pt x="10110940" y="21119"/>
                  <a:pt x="10319287" y="0"/>
                </a:cubicBezTo>
                <a:cubicBezTo>
                  <a:pt x="10527634" y="-21119"/>
                  <a:pt x="10619137" y="4509"/>
                  <a:pt x="10877536" y="0"/>
                </a:cubicBezTo>
                <a:cubicBezTo>
                  <a:pt x="11135935" y="-4509"/>
                  <a:pt x="11397500" y="30394"/>
                  <a:pt x="11803412" y="0"/>
                </a:cubicBezTo>
                <a:cubicBezTo>
                  <a:pt x="12209324" y="-30394"/>
                  <a:pt x="12363136" y="18034"/>
                  <a:pt x="12606745" y="0"/>
                </a:cubicBezTo>
                <a:cubicBezTo>
                  <a:pt x="12850354" y="-18034"/>
                  <a:pt x="13072208" y="18133"/>
                  <a:pt x="13219457" y="0"/>
                </a:cubicBezTo>
                <a:cubicBezTo>
                  <a:pt x="13815990" y="67793"/>
                  <a:pt x="14193303" y="480475"/>
                  <a:pt x="14184676" y="965219"/>
                </a:cubicBezTo>
                <a:cubicBezTo>
                  <a:pt x="14189900" y="1134092"/>
                  <a:pt x="14191673" y="1269963"/>
                  <a:pt x="14184676" y="1492856"/>
                </a:cubicBezTo>
                <a:cubicBezTo>
                  <a:pt x="14177679" y="1715749"/>
                  <a:pt x="14201283" y="1859544"/>
                  <a:pt x="14184676" y="2136317"/>
                </a:cubicBezTo>
                <a:cubicBezTo>
                  <a:pt x="14168069" y="2413090"/>
                  <a:pt x="14193594" y="2543432"/>
                  <a:pt x="14184676" y="2741170"/>
                </a:cubicBezTo>
                <a:cubicBezTo>
                  <a:pt x="14175758" y="2938908"/>
                  <a:pt x="14167856" y="3149272"/>
                  <a:pt x="14184676" y="3384630"/>
                </a:cubicBezTo>
                <a:cubicBezTo>
                  <a:pt x="14201496" y="3619988"/>
                  <a:pt x="14160299" y="3754053"/>
                  <a:pt x="14184676" y="3989483"/>
                </a:cubicBezTo>
                <a:cubicBezTo>
                  <a:pt x="14209053" y="4224913"/>
                  <a:pt x="14184609" y="4497770"/>
                  <a:pt x="14184676" y="4825981"/>
                </a:cubicBezTo>
                <a:cubicBezTo>
                  <a:pt x="14142165" y="5330848"/>
                  <a:pt x="13812479" y="5803266"/>
                  <a:pt x="13219457" y="5791200"/>
                </a:cubicBezTo>
                <a:cubicBezTo>
                  <a:pt x="13102533" y="5770890"/>
                  <a:pt x="12823846" y="5773156"/>
                  <a:pt x="12661208" y="5791200"/>
                </a:cubicBezTo>
                <a:cubicBezTo>
                  <a:pt x="12498570" y="5809244"/>
                  <a:pt x="12289929" y="5811308"/>
                  <a:pt x="12102960" y="5791200"/>
                </a:cubicBezTo>
                <a:cubicBezTo>
                  <a:pt x="11915991" y="5771092"/>
                  <a:pt x="11494646" y="5814227"/>
                  <a:pt x="11177084" y="5791200"/>
                </a:cubicBezTo>
                <a:cubicBezTo>
                  <a:pt x="10859522" y="5768173"/>
                  <a:pt x="10990545" y="5780216"/>
                  <a:pt x="10863920" y="5791200"/>
                </a:cubicBezTo>
                <a:cubicBezTo>
                  <a:pt x="10737295" y="5802184"/>
                  <a:pt x="10624319" y="5798816"/>
                  <a:pt x="10428214" y="5791200"/>
                </a:cubicBezTo>
                <a:cubicBezTo>
                  <a:pt x="10232109" y="5783584"/>
                  <a:pt x="10016604" y="5820480"/>
                  <a:pt x="9624881" y="5791200"/>
                </a:cubicBezTo>
                <a:cubicBezTo>
                  <a:pt x="9233158" y="5761920"/>
                  <a:pt x="9075246" y="5811840"/>
                  <a:pt x="8821547" y="5791200"/>
                </a:cubicBezTo>
                <a:cubicBezTo>
                  <a:pt x="8567848" y="5770560"/>
                  <a:pt x="8520898" y="5788690"/>
                  <a:pt x="8263299" y="5791200"/>
                </a:cubicBezTo>
                <a:cubicBezTo>
                  <a:pt x="8005700" y="5793710"/>
                  <a:pt x="7931409" y="5804968"/>
                  <a:pt x="7827592" y="5791200"/>
                </a:cubicBezTo>
                <a:cubicBezTo>
                  <a:pt x="7723775" y="5777432"/>
                  <a:pt x="7476013" y="5801508"/>
                  <a:pt x="7146801" y="5791200"/>
                </a:cubicBezTo>
                <a:cubicBezTo>
                  <a:pt x="6817589" y="5780892"/>
                  <a:pt x="6671137" y="5819122"/>
                  <a:pt x="6466010" y="5791200"/>
                </a:cubicBezTo>
                <a:cubicBezTo>
                  <a:pt x="6260883" y="5763278"/>
                  <a:pt x="5828770" y="5796796"/>
                  <a:pt x="5540135" y="5791200"/>
                </a:cubicBezTo>
                <a:cubicBezTo>
                  <a:pt x="5251500" y="5785604"/>
                  <a:pt x="4988190" y="5787655"/>
                  <a:pt x="4736801" y="5791200"/>
                </a:cubicBezTo>
                <a:cubicBezTo>
                  <a:pt x="4485412" y="5794745"/>
                  <a:pt x="4290399" y="5780122"/>
                  <a:pt x="4178553" y="5791200"/>
                </a:cubicBezTo>
                <a:cubicBezTo>
                  <a:pt x="4066707" y="5802278"/>
                  <a:pt x="4017090" y="5787241"/>
                  <a:pt x="3865389" y="5791200"/>
                </a:cubicBezTo>
                <a:cubicBezTo>
                  <a:pt x="3713688" y="5795159"/>
                  <a:pt x="3384901" y="5796925"/>
                  <a:pt x="2939513" y="5791200"/>
                </a:cubicBezTo>
                <a:cubicBezTo>
                  <a:pt x="2494125" y="5785475"/>
                  <a:pt x="2490683" y="5770955"/>
                  <a:pt x="2136180" y="5791200"/>
                </a:cubicBezTo>
                <a:cubicBezTo>
                  <a:pt x="1781677" y="5811445"/>
                  <a:pt x="1351735" y="5752274"/>
                  <a:pt x="965219" y="5791200"/>
                </a:cubicBezTo>
                <a:cubicBezTo>
                  <a:pt x="417929" y="5769913"/>
                  <a:pt x="47567" y="5302213"/>
                  <a:pt x="0" y="4825981"/>
                </a:cubicBezTo>
                <a:cubicBezTo>
                  <a:pt x="19303" y="4573185"/>
                  <a:pt x="-16397" y="4441391"/>
                  <a:pt x="0" y="4182521"/>
                </a:cubicBezTo>
                <a:cubicBezTo>
                  <a:pt x="16397" y="3923651"/>
                  <a:pt x="-33357" y="3770826"/>
                  <a:pt x="0" y="3500453"/>
                </a:cubicBezTo>
                <a:cubicBezTo>
                  <a:pt x="33357" y="3230080"/>
                  <a:pt x="25992" y="3124559"/>
                  <a:pt x="0" y="2972815"/>
                </a:cubicBezTo>
                <a:cubicBezTo>
                  <a:pt x="-25992" y="2821071"/>
                  <a:pt x="32636" y="2420138"/>
                  <a:pt x="0" y="2252140"/>
                </a:cubicBezTo>
                <a:cubicBezTo>
                  <a:pt x="-32636" y="2084142"/>
                  <a:pt x="27555" y="1769566"/>
                  <a:pt x="0" y="1647287"/>
                </a:cubicBezTo>
                <a:cubicBezTo>
                  <a:pt x="-27555" y="1525008"/>
                  <a:pt x="12457" y="1158777"/>
                  <a:pt x="0" y="965219"/>
                </a:cubicBezTo>
                <a:close/>
              </a:path>
              <a:path extrusionOk="0" h="5791200" w="14184676">
                <a:moveTo>
                  <a:pt x="0" y="965219"/>
                </a:moveTo>
                <a:cubicBezTo>
                  <a:pt x="-74692" y="374997"/>
                  <a:pt x="390685" y="-97045"/>
                  <a:pt x="965219" y="0"/>
                </a:cubicBezTo>
                <a:cubicBezTo>
                  <a:pt x="1111907" y="10358"/>
                  <a:pt x="1150451" y="-10290"/>
                  <a:pt x="1278383" y="0"/>
                </a:cubicBezTo>
                <a:cubicBezTo>
                  <a:pt x="1406315" y="10290"/>
                  <a:pt x="1603815" y="-18386"/>
                  <a:pt x="1714089" y="0"/>
                </a:cubicBezTo>
                <a:cubicBezTo>
                  <a:pt x="1824363" y="18386"/>
                  <a:pt x="2371158" y="20804"/>
                  <a:pt x="2639965" y="0"/>
                </a:cubicBezTo>
                <a:cubicBezTo>
                  <a:pt x="2908772" y="-20804"/>
                  <a:pt x="2823281" y="604"/>
                  <a:pt x="2953129" y="0"/>
                </a:cubicBezTo>
                <a:cubicBezTo>
                  <a:pt x="3082977" y="-604"/>
                  <a:pt x="3486799" y="-39916"/>
                  <a:pt x="3756462" y="0"/>
                </a:cubicBezTo>
                <a:cubicBezTo>
                  <a:pt x="4026125" y="39916"/>
                  <a:pt x="4384938" y="17227"/>
                  <a:pt x="4682338" y="0"/>
                </a:cubicBezTo>
                <a:cubicBezTo>
                  <a:pt x="4979738" y="-17227"/>
                  <a:pt x="5180031" y="11073"/>
                  <a:pt x="5485671" y="0"/>
                </a:cubicBezTo>
                <a:cubicBezTo>
                  <a:pt x="5791311" y="-11073"/>
                  <a:pt x="5998142" y="-17239"/>
                  <a:pt x="6166462" y="0"/>
                </a:cubicBezTo>
                <a:cubicBezTo>
                  <a:pt x="6334782" y="17239"/>
                  <a:pt x="6481951" y="5793"/>
                  <a:pt x="6602168" y="0"/>
                </a:cubicBezTo>
                <a:cubicBezTo>
                  <a:pt x="6722385" y="-5793"/>
                  <a:pt x="6832999" y="-10730"/>
                  <a:pt x="6915332" y="0"/>
                </a:cubicBezTo>
                <a:cubicBezTo>
                  <a:pt x="6997665" y="10730"/>
                  <a:pt x="7236644" y="-6116"/>
                  <a:pt x="7351039" y="0"/>
                </a:cubicBezTo>
                <a:cubicBezTo>
                  <a:pt x="7465434" y="6116"/>
                  <a:pt x="7543504" y="-2404"/>
                  <a:pt x="7664202" y="0"/>
                </a:cubicBezTo>
                <a:cubicBezTo>
                  <a:pt x="7784900" y="2404"/>
                  <a:pt x="8241480" y="26668"/>
                  <a:pt x="8467536" y="0"/>
                </a:cubicBezTo>
                <a:cubicBezTo>
                  <a:pt x="8693592" y="-26668"/>
                  <a:pt x="8841101" y="32705"/>
                  <a:pt x="9148327" y="0"/>
                </a:cubicBezTo>
                <a:cubicBezTo>
                  <a:pt x="9455553" y="-32705"/>
                  <a:pt x="9519090" y="20639"/>
                  <a:pt x="9706575" y="0"/>
                </a:cubicBezTo>
                <a:cubicBezTo>
                  <a:pt x="9894060" y="-20639"/>
                  <a:pt x="10080553" y="-26627"/>
                  <a:pt x="10387366" y="0"/>
                </a:cubicBezTo>
                <a:cubicBezTo>
                  <a:pt x="10694179" y="26627"/>
                  <a:pt x="10655210" y="9229"/>
                  <a:pt x="10823073" y="0"/>
                </a:cubicBezTo>
                <a:cubicBezTo>
                  <a:pt x="10990936" y="-9229"/>
                  <a:pt x="11353652" y="-17983"/>
                  <a:pt x="11626406" y="0"/>
                </a:cubicBezTo>
                <a:cubicBezTo>
                  <a:pt x="11899160" y="17983"/>
                  <a:pt x="12055674" y="-9242"/>
                  <a:pt x="12184655" y="0"/>
                </a:cubicBezTo>
                <a:cubicBezTo>
                  <a:pt x="12313636" y="9242"/>
                  <a:pt x="12477027" y="-8166"/>
                  <a:pt x="12620361" y="0"/>
                </a:cubicBezTo>
                <a:cubicBezTo>
                  <a:pt x="12763695" y="8166"/>
                  <a:pt x="12961395" y="-4141"/>
                  <a:pt x="13219457" y="0"/>
                </a:cubicBezTo>
                <a:cubicBezTo>
                  <a:pt x="13877727" y="2912"/>
                  <a:pt x="14264170" y="409739"/>
                  <a:pt x="14184676" y="965219"/>
                </a:cubicBezTo>
                <a:cubicBezTo>
                  <a:pt x="14195449" y="1141077"/>
                  <a:pt x="14193689" y="1291732"/>
                  <a:pt x="14184676" y="1492856"/>
                </a:cubicBezTo>
                <a:cubicBezTo>
                  <a:pt x="14175663" y="1693980"/>
                  <a:pt x="14215208" y="1931272"/>
                  <a:pt x="14184676" y="2174924"/>
                </a:cubicBezTo>
                <a:cubicBezTo>
                  <a:pt x="14154144" y="2418576"/>
                  <a:pt x="14200113" y="2564129"/>
                  <a:pt x="14184676" y="2702562"/>
                </a:cubicBezTo>
                <a:cubicBezTo>
                  <a:pt x="14169239" y="2840995"/>
                  <a:pt x="14170722" y="3081952"/>
                  <a:pt x="14184676" y="3230199"/>
                </a:cubicBezTo>
                <a:cubicBezTo>
                  <a:pt x="14198630" y="3378446"/>
                  <a:pt x="14214196" y="3575330"/>
                  <a:pt x="14184676" y="3912267"/>
                </a:cubicBezTo>
                <a:cubicBezTo>
                  <a:pt x="14155156" y="4249204"/>
                  <a:pt x="14220040" y="4605778"/>
                  <a:pt x="14184676" y="4825981"/>
                </a:cubicBezTo>
                <a:cubicBezTo>
                  <a:pt x="14220003" y="5335031"/>
                  <a:pt x="13812134" y="5765802"/>
                  <a:pt x="13219457" y="5791200"/>
                </a:cubicBezTo>
                <a:cubicBezTo>
                  <a:pt x="13056406" y="5811225"/>
                  <a:pt x="12904179" y="5763891"/>
                  <a:pt x="12661208" y="5791200"/>
                </a:cubicBezTo>
                <a:cubicBezTo>
                  <a:pt x="12418237" y="5818509"/>
                  <a:pt x="12245086" y="5776072"/>
                  <a:pt x="12102960" y="5791200"/>
                </a:cubicBezTo>
                <a:cubicBezTo>
                  <a:pt x="11960834" y="5806328"/>
                  <a:pt x="11612655" y="5805993"/>
                  <a:pt x="11299626" y="5791200"/>
                </a:cubicBezTo>
                <a:cubicBezTo>
                  <a:pt x="10986597" y="5776407"/>
                  <a:pt x="11071199" y="5800410"/>
                  <a:pt x="10863920" y="5791200"/>
                </a:cubicBezTo>
                <a:cubicBezTo>
                  <a:pt x="10656641" y="5781990"/>
                  <a:pt x="10233646" y="5786687"/>
                  <a:pt x="10060587" y="5791200"/>
                </a:cubicBezTo>
                <a:cubicBezTo>
                  <a:pt x="9887528" y="5795713"/>
                  <a:pt x="9378236" y="5788483"/>
                  <a:pt x="9134711" y="5791200"/>
                </a:cubicBezTo>
                <a:cubicBezTo>
                  <a:pt x="8891186" y="5793917"/>
                  <a:pt x="8847857" y="5785459"/>
                  <a:pt x="8699005" y="5791200"/>
                </a:cubicBezTo>
                <a:cubicBezTo>
                  <a:pt x="8550153" y="5796941"/>
                  <a:pt x="8261817" y="5763449"/>
                  <a:pt x="7895671" y="5791200"/>
                </a:cubicBezTo>
                <a:cubicBezTo>
                  <a:pt x="7529525" y="5818951"/>
                  <a:pt x="7355830" y="5801774"/>
                  <a:pt x="7092338" y="5791200"/>
                </a:cubicBezTo>
                <a:cubicBezTo>
                  <a:pt x="6828846" y="5780626"/>
                  <a:pt x="6871263" y="5799941"/>
                  <a:pt x="6779174" y="5791200"/>
                </a:cubicBezTo>
                <a:cubicBezTo>
                  <a:pt x="6687085" y="5782459"/>
                  <a:pt x="6267779" y="5759166"/>
                  <a:pt x="6098383" y="5791200"/>
                </a:cubicBezTo>
                <a:cubicBezTo>
                  <a:pt x="5928987" y="5823234"/>
                  <a:pt x="5421492" y="5808969"/>
                  <a:pt x="5172507" y="5791200"/>
                </a:cubicBezTo>
                <a:cubicBezTo>
                  <a:pt x="4923522" y="5773431"/>
                  <a:pt x="4452373" y="5775108"/>
                  <a:pt x="4246632" y="5791200"/>
                </a:cubicBezTo>
                <a:cubicBezTo>
                  <a:pt x="4040891" y="5807292"/>
                  <a:pt x="3888292" y="5762167"/>
                  <a:pt x="3565841" y="5791200"/>
                </a:cubicBezTo>
                <a:cubicBezTo>
                  <a:pt x="3243390" y="5820233"/>
                  <a:pt x="3195537" y="5779575"/>
                  <a:pt x="2885050" y="5791200"/>
                </a:cubicBezTo>
                <a:cubicBezTo>
                  <a:pt x="2574563" y="5802825"/>
                  <a:pt x="2589233" y="5784732"/>
                  <a:pt x="2449343" y="5791200"/>
                </a:cubicBezTo>
                <a:cubicBezTo>
                  <a:pt x="2309453" y="5797668"/>
                  <a:pt x="1962731" y="5801399"/>
                  <a:pt x="1768552" y="5791200"/>
                </a:cubicBezTo>
                <a:cubicBezTo>
                  <a:pt x="1574373" y="5781001"/>
                  <a:pt x="1212599" y="5800699"/>
                  <a:pt x="965219" y="5791200"/>
                </a:cubicBezTo>
                <a:cubicBezTo>
                  <a:pt x="451993" y="5858783"/>
                  <a:pt x="103190" y="5359981"/>
                  <a:pt x="0" y="4825981"/>
                </a:cubicBezTo>
                <a:cubicBezTo>
                  <a:pt x="-68" y="4544349"/>
                  <a:pt x="-18654" y="4419152"/>
                  <a:pt x="0" y="4105305"/>
                </a:cubicBezTo>
                <a:cubicBezTo>
                  <a:pt x="18654" y="3791458"/>
                  <a:pt x="-21367" y="3719007"/>
                  <a:pt x="0" y="3577668"/>
                </a:cubicBezTo>
                <a:cubicBezTo>
                  <a:pt x="21367" y="3436329"/>
                  <a:pt x="18200" y="3095416"/>
                  <a:pt x="0" y="2895600"/>
                </a:cubicBezTo>
                <a:cubicBezTo>
                  <a:pt x="-18200" y="2695784"/>
                  <a:pt x="-23681" y="2556617"/>
                  <a:pt x="0" y="2252140"/>
                </a:cubicBezTo>
                <a:cubicBezTo>
                  <a:pt x="23681" y="1947663"/>
                  <a:pt x="934" y="1684610"/>
                  <a:pt x="0" y="1531464"/>
                </a:cubicBezTo>
                <a:cubicBezTo>
                  <a:pt x="-934" y="1378318"/>
                  <a:pt x="-27081" y="1148824"/>
                  <a:pt x="0" y="965219"/>
                </a:cubicBezTo>
                <a:close/>
              </a:path>
            </a:pathLst>
          </a:cu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5480050" y="4458315"/>
            <a:ext cx="18288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&lt;html&gt;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480050" y="10158265"/>
            <a:ext cx="18288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&lt;/html&gt;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4946650" y="5426075"/>
            <a:ext cx="12649200" cy="4343400"/>
          </a:xfrm>
          <a:custGeom>
            <a:rect b="b" l="l" r="r" t="t"/>
            <a:pathLst>
              <a:path extrusionOk="0" h="4343400" w="12649200">
                <a:moveTo>
                  <a:pt x="0" y="723914"/>
                </a:moveTo>
                <a:cubicBezTo>
                  <a:pt x="-50987" y="298010"/>
                  <a:pt x="344075" y="-51834"/>
                  <a:pt x="723914" y="0"/>
                </a:cubicBezTo>
                <a:cubicBezTo>
                  <a:pt x="2911642" y="-36391"/>
                  <a:pt x="8048312" y="-42931"/>
                  <a:pt x="11925286" y="0"/>
                </a:cubicBezTo>
                <a:cubicBezTo>
                  <a:pt x="12347257" y="31687"/>
                  <a:pt x="12658977" y="297767"/>
                  <a:pt x="12649200" y="723914"/>
                </a:cubicBezTo>
                <a:cubicBezTo>
                  <a:pt x="12800979" y="1134802"/>
                  <a:pt x="12747711" y="2859332"/>
                  <a:pt x="12649200" y="3619486"/>
                </a:cubicBezTo>
                <a:cubicBezTo>
                  <a:pt x="12695579" y="4025747"/>
                  <a:pt x="12320314" y="4309338"/>
                  <a:pt x="11925286" y="4343400"/>
                </a:cubicBezTo>
                <a:cubicBezTo>
                  <a:pt x="7982380" y="4180901"/>
                  <a:pt x="4597107" y="4265532"/>
                  <a:pt x="723914" y="4343400"/>
                </a:cubicBezTo>
                <a:cubicBezTo>
                  <a:pt x="360629" y="4378321"/>
                  <a:pt x="35904" y="3999216"/>
                  <a:pt x="0" y="3619486"/>
                </a:cubicBezTo>
                <a:cubicBezTo>
                  <a:pt x="88281" y="3030414"/>
                  <a:pt x="-9883" y="1684273"/>
                  <a:pt x="0" y="723914"/>
                </a:cubicBezTo>
                <a:close/>
              </a:path>
            </a:pathLst>
          </a:cu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5822950" y="5117077"/>
            <a:ext cx="1828800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&lt;body&gt;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5822950" y="9330581"/>
            <a:ext cx="1828800" cy="584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&lt;/body&gt;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5847492" y="6204190"/>
            <a:ext cx="11163300" cy="584775"/>
          </a:xfrm>
          <a:custGeom>
            <a:rect b="b" l="l" r="r" t="t"/>
            <a:pathLst>
              <a:path extrusionOk="0" fill="none" h="584775" w="11163300">
                <a:moveTo>
                  <a:pt x="0" y="97464"/>
                </a:moveTo>
                <a:cubicBezTo>
                  <a:pt x="-645" y="44036"/>
                  <a:pt x="44300" y="-2267"/>
                  <a:pt x="97464" y="0"/>
                </a:cubicBezTo>
                <a:cubicBezTo>
                  <a:pt x="5217698" y="-166077"/>
                  <a:pt x="9110111" y="71582"/>
                  <a:pt x="11065836" y="0"/>
                </a:cubicBezTo>
                <a:cubicBezTo>
                  <a:pt x="11127474" y="6264"/>
                  <a:pt x="11161351" y="35681"/>
                  <a:pt x="11163300" y="97464"/>
                </a:cubicBezTo>
                <a:cubicBezTo>
                  <a:pt x="11128458" y="278107"/>
                  <a:pt x="11174509" y="338963"/>
                  <a:pt x="11163300" y="487311"/>
                </a:cubicBezTo>
                <a:cubicBezTo>
                  <a:pt x="11163300" y="546717"/>
                  <a:pt x="11120677" y="579073"/>
                  <a:pt x="11065836" y="584775"/>
                </a:cubicBezTo>
                <a:cubicBezTo>
                  <a:pt x="7395581" y="560184"/>
                  <a:pt x="1363862" y="511545"/>
                  <a:pt x="97464" y="584775"/>
                </a:cubicBezTo>
                <a:cubicBezTo>
                  <a:pt x="54031" y="582639"/>
                  <a:pt x="-4098" y="544467"/>
                  <a:pt x="0" y="487311"/>
                </a:cubicBezTo>
                <a:cubicBezTo>
                  <a:pt x="5196" y="350662"/>
                  <a:pt x="-27894" y="207542"/>
                  <a:pt x="0" y="97464"/>
                </a:cubicBezTo>
                <a:close/>
              </a:path>
              <a:path extrusionOk="0" h="584775" w="11163300">
                <a:moveTo>
                  <a:pt x="0" y="97464"/>
                </a:moveTo>
                <a:cubicBezTo>
                  <a:pt x="2934" y="36470"/>
                  <a:pt x="50737" y="5666"/>
                  <a:pt x="97464" y="0"/>
                </a:cubicBezTo>
                <a:cubicBezTo>
                  <a:pt x="4537758" y="167142"/>
                  <a:pt x="6944732" y="119610"/>
                  <a:pt x="11065836" y="0"/>
                </a:cubicBezTo>
                <a:cubicBezTo>
                  <a:pt x="11115945" y="371"/>
                  <a:pt x="11163178" y="46366"/>
                  <a:pt x="11163300" y="97464"/>
                </a:cubicBezTo>
                <a:cubicBezTo>
                  <a:pt x="11136732" y="161903"/>
                  <a:pt x="11140685" y="369907"/>
                  <a:pt x="11163300" y="487311"/>
                </a:cubicBezTo>
                <a:cubicBezTo>
                  <a:pt x="11165005" y="546854"/>
                  <a:pt x="11120927" y="585978"/>
                  <a:pt x="11065836" y="584775"/>
                </a:cubicBezTo>
                <a:cubicBezTo>
                  <a:pt x="9210223" y="631275"/>
                  <a:pt x="3778462" y="532279"/>
                  <a:pt x="97464" y="584775"/>
                </a:cubicBezTo>
                <a:cubicBezTo>
                  <a:pt x="51761" y="588166"/>
                  <a:pt x="-4372" y="544782"/>
                  <a:pt x="0" y="487311"/>
                </a:cubicBezTo>
                <a:cubicBezTo>
                  <a:pt x="-3332" y="433356"/>
                  <a:pt x="-7421" y="148028"/>
                  <a:pt x="0" y="97464"/>
                </a:cubicBezTo>
                <a:close/>
              </a:path>
            </a:pathLst>
          </a:custGeom>
          <a:solidFill>
            <a:srgbClr val="0F243E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&lt;h1&gt;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This is the Main Heading	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&lt;/h1&gt;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5847492" y="7167117"/>
            <a:ext cx="11163300" cy="1488485"/>
          </a:xfrm>
          <a:custGeom>
            <a:rect b="b" l="l" r="r" t="t"/>
            <a:pathLst>
              <a:path extrusionOk="0" fill="none" h="1488485" w="11163300">
                <a:moveTo>
                  <a:pt x="0" y="248086"/>
                </a:moveTo>
                <a:cubicBezTo>
                  <a:pt x="-5459" y="114460"/>
                  <a:pt x="118221" y="-24413"/>
                  <a:pt x="248086" y="0"/>
                </a:cubicBezTo>
                <a:cubicBezTo>
                  <a:pt x="1837579" y="-166077"/>
                  <a:pt x="6276859" y="71582"/>
                  <a:pt x="10915214" y="0"/>
                </a:cubicBezTo>
                <a:cubicBezTo>
                  <a:pt x="11059020" y="5447"/>
                  <a:pt x="11160776" y="100771"/>
                  <a:pt x="11163300" y="248086"/>
                </a:cubicBezTo>
                <a:cubicBezTo>
                  <a:pt x="11166258" y="643413"/>
                  <a:pt x="11099778" y="888175"/>
                  <a:pt x="11163300" y="1240399"/>
                </a:cubicBezTo>
                <a:cubicBezTo>
                  <a:pt x="11163299" y="1391594"/>
                  <a:pt x="11054378" y="1476388"/>
                  <a:pt x="10915214" y="1488485"/>
                </a:cubicBezTo>
                <a:cubicBezTo>
                  <a:pt x="7692198" y="1463894"/>
                  <a:pt x="2565770" y="1415255"/>
                  <a:pt x="248086" y="1488485"/>
                </a:cubicBezTo>
                <a:cubicBezTo>
                  <a:pt x="133020" y="1483976"/>
                  <a:pt x="-12222" y="1387337"/>
                  <a:pt x="0" y="1240399"/>
                </a:cubicBezTo>
                <a:cubicBezTo>
                  <a:pt x="88937" y="1105337"/>
                  <a:pt x="-66995" y="544984"/>
                  <a:pt x="0" y="248086"/>
                </a:cubicBezTo>
                <a:close/>
              </a:path>
              <a:path extrusionOk="0" h="1488485" w="11163300">
                <a:moveTo>
                  <a:pt x="0" y="248086"/>
                </a:moveTo>
                <a:cubicBezTo>
                  <a:pt x="3721" y="101985"/>
                  <a:pt x="128601" y="13989"/>
                  <a:pt x="248086" y="0"/>
                </a:cubicBezTo>
                <a:cubicBezTo>
                  <a:pt x="1621072" y="167142"/>
                  <a:pt x="5875693" y="119610"/>
                  <a:pt x="10915214" y="0"/>
                </a:cubicBezTo>
                <a:cubicBezTo>
                  <a:pt x="11045629" y="659"/>
                  <a:pt x="11162329" y="132713"/>
                  <a:pt x="11163300" y="248086"/>
                </a:cubicBezTo>
                <a:cubicBezTo>
                  <a:pt x="11125146" y="411817"/>
                  <a:pt x="11091306" y="922185"/>
                  <a:pt x="11163300" y="1240399"/>
                </a:cubicBezTo>
                <a:cubicBezTo>
                  <a:pt x="11170941" y="1403017"/>
                  <a:pt x="11057029" y="1493056"/>
                  <a:pt x="10915214" y="1488485"/>
                </a:cubicBezTo>
                <a:cubicBezTo>
                  <a:pt x="6605644" y="1534985"/>
                  <a:pt x="2811413" y="1435989"/>
                  <a:pt x="248086" y="1488485"/>
                </a:cubicBezTo>
                <a:cubicBezTo>
                  <a:pt x="123346" y="1493607"/>
                  <a:pt x="-12722" y="1388015"/>
                  <a:pt x="0" y="1240399"/>
                </a:cubicBezTo>
                <a:cubicBezTo>
                  <a:pt x="-22495" y="969148"/>
                  <a:pt x="-76979" y="514855"/>
                  <a:pt x="0" y="248086"/>
                </a:cubicBezTo>
                <a:close/>
              </a:path>
            </a:pathLst>
          </a:custGeom>
          <a:solidFill>
            <a:srgbClr val="0F243E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&lt;p&gt;	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text might be an introduction to the rest of page. And if the page is a long one it might be split up into several sub-headings.	 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421811" y="395664"/>
            <a:ext cx="14585315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of </a:t>
            </a:r>
            <a:br>
              <a:rPr lang="en-US"/>
            </a:br>
            <a:r>
              <a:rPr lang="en-US"/>
              <a:t>&lt;select&gt; and &lt;option&gt;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1136650" y="5270593"/>
            <a:ext cx="17130396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Clr>
                <a:srgbClr val="C4BD97"/>
              </a:buClr>
              <a:buSzPts val="6000"/>
              <a:buFont typeface="Noto Sans Symbols"/>
              <a:buChar char="▪"/>
            </a:pPr>
            <a:r>
              <a:rPr lang="en-US" sz="6000">
                <a:solidFill>
                  <a:srgbClr val="C4BD97"/>
                </a:solidFill>
              </a:rPr>
              <a:t>selected			- To define a pre-selected opt</a:t>
            </a:r>
            <a:endParaRPr/>
          </a:p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Clr>
                <a:srgbClr val="C4BD97"/>
              </a:buClr>
              <a:buSzPts val="6000"/>
              <a:buFont typeface="Noto Sans Symbols"/>
              <a:buChar char="▪"/>
            </a:pPr>
            <a:r>
              <a:rPr lang="en-US" sz="6000">
                <a:solidFill>
                  <a:srgbClr val="C4BD97"/>
                </a:solidFill>
              </a:rPr>
              <a:t>size				- To specify number of visible values</a:t>
            </a:r>
            <a:endParaRPr/>
          </a:p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Clr>
                <a:srgbClr val="C4BD97"/>
              </a:buClr>
              <a:buSzPts val="6000"/>
              <a:buFont typeface="Noto Sans Symbols"/>
              <a:buChar char="▪"/>
            </a:pPr>
            <a:r>
              <a:rPr lang="en-US" sz="6000">
                <a:solidFill>
                  <a:srgbClr val="C4BD97"/>
                </a:solidFill>
              </a:rPr>
              <a:t>multiple			- To select multiple values</a:t>
            </a:r>
            <a:endParaRPr sz="6000">
              <a:solidFill>
                <a:srgbClr val="C4BD9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5092477" y="956030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Optgroup </a:t>
            </a:r>
            <a:r>
              <a:rPr lang="en-US"/>
              <a:t>in</a:t>
            </a:r>
            <a:r>
              <a:rPr lang="en-US">
                <a:solidFill>
                  <a:schemeClr val="accent2"/>
                </a:solidFill>
              </a:rPr>
              <a:t> html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450850" y="333274"/>
            <a:ext cx="15820390" cy="10341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&lt;label for="fruits"&gt;Choose a fruit:&lt;/label&gt;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&lt;</a:t>
            </a:r>
            <a:r>
              <a:rPr lang="en-US" sz="4800">
                <a:solidFill>
                  <a:srgbClr val="00B050"/>
                </a:solidFill>
              </a:rPr>
              <a:t>select</a:t>
            </a:r>
            <a:r>
              <a:rPr lang="en-US" sz="4800">
                <a:solidFill>
                  <a:schemeClr val="lt1"/>
                </a:solidFill>
              </a:rPr>
              <a:t> id="fruits" name="fruits"&gt;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  &lt;</a:t>
            </a:r>
            <a:r>
              <a:rPr lang="en-US" sz="4800">
                <a:solidFill>
                  <a:schemeClr val="accent2"/>
                </a:solidFill>
              </a:rPr>
              <a:t>optgroup</a:t>
            </a:r>
            <a:r>
              <a:rPr lang="en-US" sz="4800">
                <a:solidFill>
                  <a:schemeClr val="lt1"/>
                </a:solidFill>
              </a:rPr>
              <a:t> label="Common Fruits"&gt;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    &lt;option value="apple"&gt;Apple&lt;/option&gt;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    &lt;option value="banana"&gt;Banana&lt;/option&gt;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    &lt;option value="orange"&gt;Orange&lt;/option&gt;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  &lt;</a:t>
            </a:r>
            <a:r>
              <a:rPr lang="en-US" sz="4800">
                <a:solidFill>
                  <a:schemeClr val="accent2"/>
                </a:solidFill>
              </a:rPr>
              <a:t>/optgroup</a:t>
            </a:r>
            <a:r>
              <a:rPr lang="en-US" sz="4800">
                <a:solidFill>
                  <a:schemeClr val="lt1"/>
                </a:solidFill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  &lt;</a:t>
            </a:r>
            <a:r>
              <a:rPr lang="en-US" sz="4800">
                <a:solidFill>
                  <a:schemeClr val="accent2"/>
                </a:solidFill>
              </a:rPr>
              <a:t>optgroup</a:t>
            </a:r>
            <a:r>
              <a:rPr lang="en-US" sz="4800">
                <a:solidFill>
                  <a:schemeClr val="lt1"/>
                </a:solidFill>
              </a:rPr>
              <a:t> label="Exotic Fruits"&gt;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    &lt;option value="mango"&gt;Mango&lt;/option&gt;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    &lt;option value="pineapple"&gt;Pineapple&lt;/option&gt;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    &lt;option value="kiwi"&gt;Kiwi&lt;/option&gt;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    &lt;</a:t>
            </a:r>
            <a:r>
              <a:rPr lang="en-US" sz="4800">
                <a:solidFill>
                  <a:schemeClr val="accent2"/>
                </a:solidFill>
              </a:rPr>
              <a:t>/optgroup</a:t>
            </a:r>
            <a:r>
              <a:rPr lang="en-US" sz="4800">
                <a:solidFill>
                  <a:schemeClr val="lt1"/>
                </a:solidFill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&lt;</a:t>
            </a:r>
            <a:r>
              <a:rPr lang="en-US" sz="4800">
                <a:solidFill>
                  <a:srgbClr val="00B050"/>
                </a:solidFill>
              </a:rPr>
              <a:t>/select</a:t>
            </a:r>
            <a:r>
              <a:rPr lang="en-US" sz="4800">
                <a:solidFill>
                  <a:schemeClr val="lt1"/>
                </a:solidFill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Datalist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2141855" y="3216275"/>
            <a:ext cx="9053195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&lt;input </a:t>
            </a:r>
            <a:r>
              <a:rPr b="0" i="0" lang="en-US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="browsers"&gt;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>
                <a:solidFill>
                  <a:schemeClr val="lt1"/>
                </a:solidFill>
              </a:rPr>
            </a:b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datalist</a:t>
            </a: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id="browsers"&gt;</a:t>
            </a:r>
            <a:br>
              <a:rPr lang="en-US" sz="4400">
                <a:solidFill>
                  <a:schemeClr val="lt1"/>
                </a:solidFill>
              </a:rPr>
            </a:b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&lt;option value="Edge"&gt;</a:t>
            </a:r>
            <a:br>
              <a:rPr lang="en-US" sz="4400">
                <a:solidFill>
                  <a:schemeClr val="lt1"/>
                </a:solidFill>
              </a:rPr>
            </a:b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 &lt;option value="Firefox"&gt;</a:t>
            </a:r>
            <a:br>
              <a:rPr lang="en-US" sz="4400">
                <a:solidFill>
                  <a:schemeClr val="lt1"/>
                </a:solidFill>
              </a:rPr>
            </a:b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&lt;option value="Chrome"&gt;</a:t>
            </a:r>
            <a:br>
              <a:rPr lang="en-US" sz="4400">
                <a:solidFill>
                  <a:schemeClr val="lt1"/>
                </a:solidFill>
              </a:rPr>
            </a:b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  &lt;option value="Opera"&gt;</a:t>
            </a:r>
            <a:br>
              <a:rPr lang="en-US" sz="4400">
                <a:solidFill>
                  <a:schemeClr val="lt1"/>
                </a:solidFill>
              </a:rPr>
            </a:b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   &lt;option value="Safari"&gt;</a:t>
            </a:r>
            <a:br>
              <a:rPr lang="en-US" sz="4400">
                <a:solidFill>
                  <a:schemeClr val="lt1"/>
                </a:solidFill>
              </a:rPr>
            </a:b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/datalist</a:t>
            </a: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5074113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Fieldset and Legend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444672" y="1209754"/>
            <a:ext cx="19659600" cy="92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>
                <a:solidFill>
                  <a:srgbClr val="FABF8E"/>
                </a:solidFill>
                <a:latin typeface="Arial"/>
                <a:ea typeface="Arial"/>
                <a:cs typeface="Arial"/>
                <a:sym typeface="Arial"/>
              </a:rPr>
              <a:t>&lt;fieldset&gt; </a:t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&lt;legend&gt;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Information</a:t>
            </a:r>
            <a:r>
              <a:rPr b="0" i="0" lang="en-US" sz="6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&lt;/legend&gt; </a:t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&lt;label </a:t>
            </a:r>
            <a:r>
              <a:rPr b="0" i="0" lang="en-US" sz="600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6000">
                <a:solidFill>
                  <a:srgbClr val="00A67D"/>
                </a:solidFill>
                <a:latin typeface="Arial"/>
                <a:ea typeface="Arial"/>
                <a:cs typeface="Arial"/>
                <a:sym typeface="Arial"/>
              </a:rPr>
              <a:t>"username"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&gt;Username:&lt;/label&gt; </a:t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&lt;input </a:t>
            </a:r>
            <a:r>
              <a:rPr b="0" i="0" lang="en-US" sz="600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6000">
                <a:solidFill>
                  <a:srgbClr val="00A67D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6000">
                <a:solidFill>
                  <a:srgbClr val="00A67D"/>
                </a:solidFill>
                <a:latin typeface="Arial"/>
                <a:ea typeface="Arial"/>
                <a:cs typeface="Arial"/>
                <a:sym typeface="Arial"/>
              </a:rPr>
              <a:t>"username"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6000">
                <a:solidFill>
                  <a:srgbClr val="00A67D"/>
                </a:solidFill>
                <a:latin typeface="Arial"/>
                <a:ea typeface="Arial"/>
                <a:cs typeface="Arial"/>
                <a:sym typeface="Arial"/>
              </a:rPr>
              <a:t>"username"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 &lt;br&gt; </a:t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&lt;label </a:t>
            </a:r>
            <a:r>
              <a:rPr b="0" i="0" lang="en-US" sz="600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6000">
                <a:solidFill>
                  <a:srgbClr val="00A67D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&gt;Password:&lt;/label&gt; </a:t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&lt;input </a:t>
            </a:r>
            <a:r>
              <a:rPr b="0" i="0" lang="en-US" sz="600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6000">
                <a:solidFill>
                  <a:srgbClr val="00A67D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6000">
                <a:solidFill>
                  <a:srgbClr val="00A67D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6000">
                <a:solidFill>
                  <a:srgbClr val="00A67D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>
                <a:solidFill>
                  <a:srgbClr val="FABF8E"/>
                </a:solidFill>
                <a:latin typeface="Arial"/>
                <a:ea typeface="Arial"/>
                <a:cs typeface="Arial"/>
                <a:sym typeface="Arial"/>
              </a:rPr>
              <a:t>&lt;/fieldset&gt;</a:t>
            </a:r>
            <a:endParaRPr sz="6000">
              <a:solidFill>
                <a:srgbClr val="FABF8E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&lt;OUTPUT&gt;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450850" y="2225675"/>
            <a:ext cx="17409114" cy="812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b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 oninput</a:t>
            </a:r>
            <a:r>
              <a:rPr b="0" i="0" lang="en-US" sz="4400">
                <a:solidFill>
                  <a:srgbClr val="E5B8B7"/>
                </a:solidFill>
                <a:latin typeface="Consolas"/>
                <a:ea typeface="Consolas"/>
                <a:cs typeface="Consolas"/>
                <a:sym typeface="Consolas"/>
              </a:rPr>
              <a:t>="x.value=parseInt(a.value)+parseInt(b.value)"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4400"/>
            </a:br>
            <a:br>
              <a:rPr lang="en-US" sz="4400"/>
            </a:br>
            <a:r>
              <a:rPr b="0" i="0" lang="en-US" sz="4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 id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="a"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name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="a"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value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="50"&gt;</a:t>
            </a:r>
            <a:br>
              <a:rPr lang="en-US" sz="4400"/>
            </a:br>
            <a:r>
              <a:rPr b="0" i="0" lang="en-US" sz="4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 +</a:t>
            </a:r>
            <a:br>
              <a:rPr lang="en-US" sz="4400"/>
            </a:br>
            <a:r>
              <a:rPr b="0" i="0" lang="en-US" sz="4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id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="b"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name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="b"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value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="50"&gt;</a:t>
            </a:r>
            <a:br>
              <a:rPr lang="en-US" sz="4400"/>
            </a:br>
            <a:r>
              <a:rPr b="0" i="0" lang="en-US" sz="4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 =</a:t>
            </a:r>
            <a:br>
              <a:rPr lang="en-US" sz="4400"/>
            </a:br>
            <a:r>
              <a:rPr b="0" i="0" lang="en-US" sz="4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name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="x"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for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 b"&gt;&lt;</a:t>
            </a:r>
            <a:r>
              <a:rPr b="0" i="0" lang="en-US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/output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/>
            </a:br>
            <a:r>
              <a:rPr b="0" i="0" lang="en-US" sz="4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en-US" sz="4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4400"/>
            </a:br>
            <a:r>
              <a:rPr b="0" i="0" lang="en-US" sz="4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4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="submit"&gt;</a:t>
            </a:r>
            <a:br>
              <a:rPr lang="en-US" sz="4400"/>
            </a:b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4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/form</a:t>
            </a:r>
            <a:r>
              <a:rPr b="0" i="0" lang="en-US" sz="4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Attributes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2145079" y="2518248"/>
            <a:ext cx="15820390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1500" lvl="1" marL="1028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lt1"/>
                </a:solidFill>
              </a:rPr>
              <a:t>Action</a:t>
            </a:r>
            <a:endParaRPr/>
          </a:p>
          <a:p>
            <a:pPr indent="-571500" lvl="1" marL="1028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lt1"/>
                </a:solidFill>
              </a:rPr>
              <a:t>Method</a:t>
            </a:r>
            <a:endParaRPr/>
          </a:p>
          <a:p>
            <a:pPr indent="-571500" lvl="1" marL="1028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lt1"/>
                </a:solidFill>
              </a:rPr>
              <a:t>Novalidate</a:t>
            </a:r>
            <a:endParaRPr sz="3600">
              <a:solidFill>
                <a:schemeClr val="lt1"/>
              </a:solidFill>
            </a:endParaRPr>
          </a:p>
          <a:p>
            <a:pPr indent="-571500" lvl="1" marL="1028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lt1"/>
                </a:solidFill>
              </a:rPr>
              <a:t>Autocomplete</a:t>
            </a:r>
            <a:endParaRPr/>
          </a:p>
          <a:p>
            <a:pPr indent="-571500" lvl="1" marL="1028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lt1"/>
                </a:solidFill>
              </a:rPr>
              <a:t>target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form Task</a:t>
            </a:r>
            <a:endParaRPr/>
          </a:p>
        </p:txBody>
      </p:sp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415925" y="3414419"/>
            <a:ext cx="19272250" cy="8002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1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Calibri"/>
              <a:buAutoNum type="arabicPeriod"/>
            </a:pPr>
            <a:r>
              <a:rPr b="1" i="0"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Personal Information:</a:t>
            </a:r>
            <a:endParaRPr b="0" i="0"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First Name (text input)</a:t>
            </a:r>
            <a:endParaRPr/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Last Name (text input)</a:t>
            </a:r>
            <a:endParaRPr/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Date of Birth (date input)</a:t>
            </a:r>
            <a:endParaRPr/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Gender (radio buttons: Male, Female, Other)</a:t>
            </a:r>
            <a:endParaRPr/>
          </a:p>
          <a:p>
            <a:pPr indent="-254000" lvl="1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Calibri"/>
              <a:buAutoNum type="arabicPeriod"/>
            </a:pPr>
            <a:r>
              <a:rPr b="1" i="0"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Contact Information:</a:t>
            </a:r>
            <a:endParaRPr b="0" i="0"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Email Address (email input)</a:t>
            </a:r>
            <a:endParaRPr/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Phone Number (tel input)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Calibri"/>
              <a:buAutoNum type="arabicPeriod"/>
            </a:pPr>
            <a:r>
              <a:rPr b="1" i="0"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Address:</a:t>
            </a:r>
            <a:endParaRPr b="0" i="0"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Street Address (text input)</a:t>
            </a:r>
            <a:endParaRPr/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City (select input with dropdown)</a:t>
            </a:r>
            <a:endParaRPr/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State (select dropdown with at least 5 states)</a:t>
            </a:r>
            <a:endParaRPr/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Add country (datalist dropdown with atleast 5 countries)</a:t>
            </a:r>
            <a:endParaRPr b="0" i="0" sz="40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Zip Code (text input)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Calibri"/>
              <a:buAutoNum type="arabicPeriod"/>
            </a:pPr>
            <a:r>
              <a:rPr b="1" i="0"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Additional Information:</a:t>
            </a:r>
            <a:endParaRPr b="0" i="0"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Are you a student? (checkbox, yes or no)</a:t>
            </a:r>
            <a:endParaRPr/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Interests (select dropdown in which multiple interests can be selected)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Calibri"/>
              <a:buAutoNum type="arabicPeriod"/>
            </a:pPr>
            <a:r>
              <a:rPr b="1" i="0"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Submit Button:</a:t>
            </a:r>
            <a:endParaRPr b="0" i="0"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4000"/>
              <a:buFont typeface="Calibri"/>
              <a:buAutoNum type="arabicPeriod"/>
            </a:pPr>
            <a:r>
              <a:rPr b="0" i="0" lang="en-US" sz="40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Include a "Submit" button to submit the form. And Reset BTN.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309" name="Google Shape;309;p36"/>
          <p:cNvSpPr txBox="1"/>
          <p:nvPr/>
        </p:nvSpPr>
        <p:spPr>
          <a:xfrm>
            <a:off x="1386629" y="1642159"/>
            <a:ext cx="16459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Create a simple web page that includes a form for user registration. The registration form should collect the following information: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1421811" y="395664"/>
            <a:ext cx="14585315" cy="1506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 Object Model</a:t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14054681" y="8374974"/>
            <a:ext cx="0" cy="1741805"/>
          </a:xfrm>
          <a:custGeom>
            <a:rect b="b" l="l" r="r" t="t"/>
            <a:pathLst>
              <a:path extrusionOk="0" h="1741804" w="120000">
                <a:moveTo>
                  <a:pt x="0" y="0"/>
                </a:moveTo>
                <a:lnTo>
                  <a:pt x="0" y="1741779"/>
                </a:lnTo>
              </a:path>
            </a:pathLst>
          </a:custGeom>
          <a:noFill/>
          <a:ln cap="flat" cmpd="sng" w="837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7" name="Google Shape;77;p4"/>
          <p:cNvGrpSpPr/>
          <p:nvPr/>
        </p:nvGrpSpPr>
        <p:grpSpPr>
          <a:xfrm>
            <a:off x="14054682" y="3822870"/>
            <a:ext cx="3742986" cy="4197982"/>
            <a:chOff x="14054682" y="3822870"/>
            <a:chExt cx="3742986" cy="4197982"/>
          </a:xfrm>
        </p:grpSpPr>
        <p:sp>
          <p:nvSpPr>
            <p:cNvPr id="78" name="Google Shape;78;p4"/>
            <p:cNvSpPr/>
            <p:nvPr/>
          </p:nvSpPr>
          <p:spPr>
            <a:xfrm>
              <a:off x="17797668" y="5510062"/>
              <a:ext cx="0" cy="2510790"/>
            </a:xfrm>
            <a:custGeom>
              <a:rect b="b" l="l" r="r" t="t"/>
              <a:pathLst>
                <a:path extrusionOk="0" h="2510790" w="120000">
                  <a:moveTo>
                    <a:pt x="0" y="0"/>
                  </a:moveTo>
                  <a:lnTo>
                    <a:pt x="0" y="2510636"/>
                  </a:lnTo>
                </a:path>
              </a:pathLst>
            </a:custGeom>
            <a:noFill/>
            <a:ln cap="flat" cmpd="sng" w="83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4054682" y="5510061"/>
              <a:ext cx="0" cy="1741805"/>
            </a:xfrm>
            <a:custGeom>
              <a:rect b="b" l="l" r="r" t="t"/>
              <a:pathLst>
                <a:path extrusionOk="0" h="1741804" w="120000">
                  <a:moveTo>
                    <a:pt x="0" y="0"/>
                  </a:moveTo>
                  <a:lnTo>
                    <a:pt x="0" y="1741779"/>
                  </a:lnTo>
                </a:path>
              </a:pathLst>
            </a:custGeom>
            <a:noFill/>
            <a:ln cap="flat" cmpd="sng" w="83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4172553" y="3822870"/>
              <a:ext cx="3545840" cy="1419225"/>
            </a:xfrm>
            <a:custGeom>
              <a:rect b="b" l="l" r="r" t="t"/>
              <a:pathLst>
                <a:path extrusionOk="0" h="1419225" w="3545840">
                  <a:moveTo>
                    <a:pt x="3545802" y="1352397"/>
                  </a:moveTo>
                  <a:lnTo>
                    <a:pt x="1776247" y="0"/>
                  </a:lnTo>
                  <a:lnTo>
                    <a:pt x="1772894" y="4381"/>
                  </a:lnTo>
                  <a:lnTo>
                    <a:pt x="1769554" y="0"/>
                  </a:lnTo>
                  <a:lnTo>
                    <a:pt x="0" y="1352397"/>
                  </a:lnTo>
                  <a:lnTo>
                    <a:pt x="50876" y="1418945"/>
                  </a:lnTo>
                  <a:lnTo>
                    <a:pt x="1772894" y="102870"/>
                  </a:lnTo>
                  <a:lnTo>
                    <a:pt x="3494938" y="1418945"/>
                  </a:lnTo>
                  <a:lnTo>
                    <a:pt x="3545802" y="13523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" name="Google Shape;81;p4"/>
          <p:cNvSpPr txBox="1"/>
          <p:nvPr/>
        </p:nvSpPr>
        <p:spPr>
          <a:xfrm>
            <a:off x="1044859" y="3348454"/>
            <a:ext cx="10042525" cy="6643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182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4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16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 sz="4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3825" rtl="0" algn="l">
              <a:lnSpc>
                <a:spcPct val="116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4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75585" rtl="0" algn="l">
              <a:lnSpc>
                <a:spcPct val="116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&lt;title&gt;Hello!&lt;/title&gt;</a:t>
            </a:r>
            <a:endParaRPr sz="4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3825" rtl="0" algn="l">
              <a:lnSpc>
                <a:spcPct val="116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4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3825" rtl="0" algn="l">
              <a:lnSpc>
                <a:spcPct val="116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4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75585" rtl="0" algn="l">
              <a:lnSpc>
                <a:spcPct val="116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Hello, world!</a:t>
            </a:r>
            <a:endParaRPr sz="4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3825" rtl="0" algn="l">
              <a:lnSpc>
                <a:spcPct val="116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49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182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49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14429120" y="2833570"/>
            <a:ext cx="3032760" cy="1123315"/>
          </a:xfrm>
          <a:prstGeom prst="rect">
            <a:avLst/>
          </a:prstGeom>
          <a:solidFill>
            <a:srgbClr val="0076BA"/>
          </a:solidFill>
          <a:ln>
            <a:noFill/>
          </a:ln>
        </p:spPr>
        <p:txBody>
          <a:bodyPr anchorCtr="0" anchor="t" bIns="0" lIns="0" spcFirstLastPara="1" rIns="0" wrap="square" tIns="121275">
            <a:spAutoFit/>
          </a:bodyPr>
          <a:lstStyle/>
          <a:p>
            <a:pPr indent="0" lvl="0" marL="8686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4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12538330" y="5148821"/>
            <a:ext cx="3032760" cy="1123315"/>
          </a:xfrm>
          <a:custGeom>
            <a:rect b="b" l="l" r="r" t="t"/>
            <a:pathLst>
              <a:path extrusionOk="0" h="1123314" w="3032759">
                <a:moveTo>
                  <a:pt x="3032687" y="0"/>
                </a:moveTo>
                <a:lnTo>
                  <a:pt x="0" y="0"/>
                </a:lnTo>
                <a:lnTo>
                  <a:pt x="0" y="1123133"/>
                </a:lnTo>
                <a:lnTo>
                  <a:pt x="3032687" y="1123133"/>
                </a:lnTo>
                <a:lnTo>
                  <a:pt x="3032687" y="0"/>
                </a:lnTo>
                <a:close/>
              </a:path>
            </a:pathLst>
          </a:custGeom>
          <a:solidFill>
            <a:srgbClr val="0076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 txBox="1"/>
          <p:nvPr/>
        </p:nvSpPr>
        <p:spPr>
          <a:xfrm>
            <a:off x="13400504" y="5254155"/>
            <a:ext cx="1315085" cy="72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sz="4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16281325" y="5148821"/>
            <a:ext cx="3032760" cy="1123315"/>
          </a:xfrm>
          <a:custGeom>
            <a:rect b="b" l="l" r="r" t="t"/>
            <a:pathLst>
              <a:path extrusionOk="0" h="1123314" w="3032759">
                <a:moveTo>
                  <a:pt x="3032687" y="0"/>
                </a:moveTo>
                <a:lnTo>
                  <a:pt x="0" y="0"/>
                </a:lnTo>
                <a:lnTo>
                  <a:pt x="0" y="1123133"/>
                </a:lnTo>
                <a:lnTo>
                  <a:pt x="3032687" y="1123133"/>
                </a:lnTo>
                <a:lnTo>
                  <a:pt x="3032687" y="0"/>
                </a:lnTo>
                <a:close/>
              </a:path>
            </a:pathLst>
          </a:custGeom>
          <a:solidFill>
            <a:srgbClr val="0076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/>
        </p:nvSpPr>
        <p:spPr>
          <a:xfrm>
            <a:off x="17138609" y="5254155"/>
            <a:ext cx="1315085" cy="72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endParaRPr sz="4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2538330" y="7251841"/>
            <a:ext cx="3032760" cy="1123315"/>
          </a:xfrm>
          <a:prstGeom prst="rect">
            <a:avLst/>
          </a:prstGeom>
          <a:solidFill>
            <a:srgbClr val="0076BA"/>
          </a:solidFill>
          <a:ln>
            <a:noFill/>
          </a:ln>
        </p:spPr>
        <p:txBody>
          <a:bodyPr anchorCtr="0" anchor="t" bIns="0" lIns="0" spcFirstLastPara="1" rIns="0" wrap="square" tIns="121900">
            <a:spAutoFit/>
          </a:bodyPr>
          <a:lstStyle/>
          <a:p>
            <a:pPr indent="0" lvl="0" marL="706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endParaRPr sz="4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6135487" y="7289864"/>
            <a:ext cx="3324860" cy="1047115"/>
          </a:xfrm>
          <a:custGeom>
            <a:rect b="b" l="l" r="r" t="t"/>
            <a:pathLst>
              <a:path extrusionOk="0" h="1047115" w="3324859">
                <a:moveTo>
                  <a:pt x="2800815" y="0"/>
                </a:moveTo>
                <a:lnTo>
                  <a:pt x="523544" y="0"/>
                </a:lnTo>
                <a:lnTo>
                  <a:pt x="456466" y="173"/>
                </a:lnTo>
                <a:lnTo>
                  <a:pt x="396971" y="1387"/>
                </a:lnTo>
                <a:lnTo>
                  <a:pt x="343444" y="4682"/>
                </a:lnTo>
                <a:lnTo>
                  <a:pt x="294271" y="11099"/>
                </a:lnTo>
                <a:lnTo>
                  <a:pt x="247835" y="21678"/>
                </a:lnTo>
                <a:lnTo>
                  <a:pt x="203095" y="39158"/>
                </a:lnTo>
                <a:lnTo>
                  <a:pt x="161700" y="62380"/>
                </a:lnTo>
                <a:lnTo>
                  <a:pt x="124129" y="90863"/>
                </a:lnTo>
                <a:lnTo>
                  <a:pt x="90863" y="124128"/>
                </a:lnTo>
                <a:lnTo>
                  <a:pt x="62381" y="161698"/>
                </a:lnTo>
                <a:lnTo>
                  <a:pt x="39161" y="203092"/>
                </a:lnTo>
                <a:lnTo>
                  <a:pt x="21685" y="247831"/>
                </a:lnTo>
                <a:lnTo>
                  <a:pt x="11102" y="294269"/>
                </a:lnTo>
                <a:lnTo>
                  <a:pt x="4684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4" y="703644"/>
                </a:lnTo>
                <a:lnTo>
                  <a:pt x="11102" y="752818"/>
                </a:lnTo>
                <a:lnTo>
                  <a:pt x="21685" y="799256"/>
                </a:lnTo>
                <a:lnTo>
                  <a:pt x="39161" y="843995"/>
                </a:lnTo>
                <a:lnTo>
                  <a:pt x="62381" y="885389"/>
                </a:lnTo>
                <a:lnTo>
                  <a:pt x="90863" y="922959"/>
                </a:lnTo>
                <a:lnTo>
                  <a:pt x="124129" y="956225"/>
                </a:lnTo>
                <a:lnTo>
                  <a:pt x="161700" y="984708"/>
                </a:lnTo>
                <a:lnTo>
                  <a:pt x="203095" y="1007928"/>
                </a:lnTo>
                <a:lnTo>
                  <a:pt x="247835" y="1025408"/>
                </a:lnTo>
                <a:lnTo>
                  <a:pt x="294271" y="1035988"/>
                </a:lnTo>
                <a:lnTo>
                  <a:pt x="343444" y="1042405"/>
                </a:lnTo>
                <a:lnTo>
                  <a:pt x="396971" y="1045701"/>
                </a:lnTo>
                <a:lnTo>
                  <a:pt x="456466" y="1046915"/>
                </a:lnTo>
                <a:lnTo>
                  <a:pt x="523544" y="1047088"/>
                </a:lnTo>
                <a:lnTo>
                  <a:pt x="2800815" y="1047088"/>
                </a:lnTo>
                <a:lnTo>
                  <a:pt x="2867891" y="1046915"/>
                </a:lnTo>
                <a:lnTo>
                  <a:pt x="2927384" y="1045701"/>
                </a:lnTo>
                <a:lnTo>
                  <a:pt x="2980910" y="1042405"/>
                </a:lnTo>
                <a:lnTo>
                  <a:pt x="3030084" y="1035988"/>
                </a:lnTo>
                <a:lnTo>
                  <a:pt x="3076524" y="1025408"/>
                </a:lnTo>
                <a:lnTo>
                  <a:pt x="3121263" y="1007928"/>
                </a:lnTo>
                <a:lnTo>
                  <a:pt x="3162657" y="984708"/>
                </a:lnTo>
                <a:lnTo>
                  <a:pt x="3200226" y="956225"/>
                </a:lnTo>
                <a:lnTo>
                  <a:pt x="3233491" y="922959"/>
                </a:lnTo>
                <a:lnTo>
                  <a:pt x="3261973" y="885389"/>
                </a:lnTo>
                <a:lnTo>
                  <a:pt x="3285194" y="843995"/>
                </a:lnTo>
                <a:lnTo>
                  <a:pt x="3302674" y="799256"/>
                </a:lnTo>
                <a:lnTo>
                  <a:pt x="3313256" y="752818"/>
                </a:lnTo>
                <a:lnTo>
                  <a:pt x="3319675" y="703644"/>
                </a:lnTo>
                <a:lnTo>
                  <a:pt x="3322971" y="650118"/>
                </a:lnTo>
                <a:lnTo>
                  <a:pt x="3324186" y="590623"/>
                </a:lnTo>
                <a:lnTo>
                  <a:pt x="3324359" y="523544"/>
                </a:lnTo>
                <a:lnTo>
                  <a:pt x="3324186" y="456464"/>
                </a:lnTo>
                <a:lnTo>
                  <a:pt x="3322971" y="396969"/>
                </a:lnTo>
                <a:lnTo>
                  <a:pt x="3319675" y="343443"/>
                </a:lnTo>
                <a:lnTo>
                  <a:pt x="3313256" y="294269"/>
                </a:lnTo>
                <a:lnTo>
                  <a:pt x="3302674" y="247831"/>
                </a:lnTo>
                <a:lnTo>
                  <a:pt x="3285194" y="203092"/>
                </a:lnTo>
                <a:lnTo>
                  <a:pt x="3261973" y="161698"/>
                </a:lnTo>
                <a:lnTo>
                  <a:pt x="3233491" y="124128"/>
                </a:lnTo>
                <a:lnTo>
                  <a:pt x="3200226" y="90863"/>
                </a:lnTo>
                <a:lnTo>
                  <a:pt x="3162657" y="62380"/>
                </a:lnTo>
                <a:lnTo>
                  <a:pt x="3121263" y="39158"/>
                </a:lnTo>
                <a:lnTo>
                  <a:pt x="3076524" y="21678"/>
                </a:lnTo>
                <a:lnTo>
                  <a:pt x="3030084" y="11099"/>
                </a:lnTo>
                <a:lnTo>
                  <a:pt x="2980910" y="4682"/>
                </a:lnTo>
                <a:lnTo>
                  <a:pt x="2927384" y="1387"/>
                </a:lnTo>
                <a:lnTo>
                  <a:pt x="2867891" y="173"/>
                </a:lnTo>
                <a:lnTo>
                  <a:pt x="2800815" y="0"/>
                </a:lnTo>
                <a:close/>
              </a:path>
            </a:pathLst>
          </a:custGeom>
          <a:solidFill>
            <a:srgbClr val="00A2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4"/>
          <p:cNvSpPr txBox="1"/>
          <p:nvPr/>
        </p:nvSpPr>
        <p:spPr>
          <a:xfrm>
            <a:off x="16583652" y="7515866"/>
            <a:ext cx="2420620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Hello, world!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2392502" y="9354861"/>
            <a:ext cx="3324860" cy="1047115"/>
          </a:xfrm>
          <a:custGeom>
            <a:rect b="b" l="l" r="r" t="t"/>
            <a:pathLst>
              <a:path extrusionOk="0" h="1047115" w="3324859">
                <a:moveTo>
                  <a:pt x="2800804" y="0"/>
                </a:moveTo>
                <a:lnTo>
                  <a:pt x="523544" y="0"/>
                </a:lnTo>
                <a:lnTo>
                  <a:pt x="456462" y="173"/>
                </a:lnTo>
                <a:lnTo>
                  <a:pt x="396966" y="1387"/>
                </a:lnTo>
                <a:lnTo>
                  <a:pt x="343439" y="4682"/>
                </a:lnTo>
                <a:lnTo>
                  <a:pt x="294264" y="11100"/>
                </a:lnTo>
                <a:lnTo>
                  <a:pt x="247824" y="21679"/>
                </a:lnTo>
                <a:lnTo>
                  <a:pt x="203085" y="39159"/>
                </a:lnTo>
                <a:lnTo>
                  <a:pt x="161691" y="62380"/>
                </a:lnTo>
                <a:lnTo>
                  <a:pt x="124122" y="90863"/>
                </a:lnTo>
                <a:lnTo>
                  <a:pt x="90857" y="124129"/>
                </a:lnTo>
                <a:lnTo>
                  <a:pt x="62375" y="161698"/>
                </a:lnTo>
                <a:lnTo>
                  <a:pt x="39154" y="203092"/>
                </a:lnTo>
                <a:lnTo>
                  <a:pt x="21674" y="247832"/>
                </a:lnTo>
                <a:lnTo>
                  <a:pt x="11097" y="294270"/>
                </a:lnTo>
                <a:lnTo>
                  <a:pt x="4681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1" y="703644"/>
                </a:lnTo>
                <a:lnTo>
                  <a:pt x="11097" y="752818"/>
                </a:lnTo>
                <a:lnTo>
                  <a:pt x="21674" y="799256"/>
                </a:lnTo>
                <a:lnTo>
                  <a:pt x="39154" y="843995"/>
                </a:lnTo>
                <a:lnTo>
                  <a:pt x="62375" y="885389"/>
                </a:lnTo>
                <a:lnTo>
                  <a:pt x="90857" y="922959"/>
                </a:lnTo>
                <a:lnTo>
                  <a:pt x="124122" y="956225"/>
                </a:lnTo>
                <a:lnTo>
                  <a:pt x="161691" y="984708"/>
                </a:lnTo>
                <a:lnTo>
                  <a:pt x="203085" y="1007929"/>
                </a:lnTo>
                <a:lnTo>
                  <a:pt x="247824" y="1025409"/>
                </a:lnTo>
                <a:lnTo>
                  <a:pt x="294264" y="1035988"/>
                </a:lnTo>
                <a:lnTo>
                  <a:pt x="343439" y="1042405"/>
                </a:lnTo>
                <a:lnTo>
                  <a:pt x="396966" y="1045701"/>
                </a:lnTo>
                <a:lnTo>
                  <a:pt x="456462" y="1046915"/>
                </a:lnTo>
                <a:lnTo>
                  <a:pt x="523544" y="1047088"/>
                </a:lnTo>
                <a:lnTo>
                  <a:pt x="2800804" y="1047088"/>
                </a:lnTo>
                <a:lnTo>
                  <a:pt x="2867886" y="1046915"/>
                </a:lnTo>
                <a:lnTo>
                  <a:pt x="2927382" y="1045701"/>
                </a:lnTo>
                <a:lnTo>
                  <a:pt x="2980909" y="1042405"/>
                </a:lnTo>
                <a:lnTo>
                  <a:pt x="3030084" y="1035988"/>
                </a:lnTo>
                <a:lnTo>
                  <a:pt x="3076524" y="1025409"/>
                </a:lnTo>
                <a:lnTo>
                  <a:pt x="3121260" y="1007929"/>
                </a:lnTo>
                <a:lnTo>
                  <a:pt x="3162652" y="984708"/>
                </a:lnTo>
                <a:lnTo>
                  <a:pt x="3200222" y="956225"/>
                </a:lnTo>
                <a:lnTo>
                  <a:pt x="3233488" y="922959"/>
                </a:lnTo>
                <a:lnTo>
                  <a:pt x="3261972" y="885389"/>
                </a:lnTo>
                <a:lnTo>
                  <a:pt x="3285193" y="843995"/>
                </a:lnTo>
                <a:lnTo>
                  <a:pt x="3302674" y="799256"/>
                </a:lnTo>
                <a:lnTo>
                  <a:pt x="3313251" y="752818"/>
                </a:lnTo>
                <a:lnTo>
                  <a:pt x="3319667" y="703644"/>
                </a:lnTo>
                <a:lnTo>
                  <a:pt x="3322961" y="650118"/>
                </a:lnTo>
                <a:lnTo>
                  <a:pt x="3324175" y="590623"/>
                </a:lnTo>
                <a:lnTo>
                  <a:pt x="3324349" y="523544"/>
                </a:lnTo>
                <a:lnTo>
                  <a:pt x="3324175" y="456464"/>
                </a:lnTo>
                <a:lnTo>
                  <a:pt x="3322961" y="396969"/>
                </a:lnTo>
                <a:lnTo>
                  <a:pt x="3319667" y="343443"/>
                </a:lnTo>
                <a:lnTo>
                  <a:pt x="3313251" y="294270"/>
                </a:lnTo>
                <a:lnTo>
                  <a:pt x="3302674" y="247832"/>
                </a:lnTo>
                <a:lnTo>
                  <a:pt x="3285193" y="203092"/>
                </a:lnTo>
                <a:lnTo>
                  <a:pt x="3261972" y="161698"/>
                </a:lnTo>
                <a:lnTo>
                  <a:pt x="3233488" y="124129"/>
                </a:lnTo>
                <a:lnTo>
                  <a:pt x="3200222" y="90863"/>
                </a:lnTo>
                <a:lnTo>
                  <a:pt x="3162652" y="62380"/>
                </a:lnTo>
                <a:lnTo>
                  <a:pt x="3121260" y="39159"/>
                </a:lnTo>
                <a:lnTo>
                  <a:pt x="3076524" y="21679"/>
                </a:lnTo>
                <a:lnTo>
                  <a:pt x="3030084" y="11100"/>
                </a:lnTo>
                <a:lnTo>
                  <a:pt x="2980909" y="4682"/>
                </a:lnTo>
                <a:lnTo>
                  <a:pt x="2927382" y="1387"/>
                </a:lnTo>
                <a:lnTo>
                  <a:pt x="2867886" y="173"/>
                </a:lnTo>
                <a:lnTo>
                  <a:pt x="2800804" y="0"/>
                </a:lnTo>
                <a:close/>
              </a:path>
            </a:pathLst>
          </a:custGeom>
          <a:solidFill>
            <a:srgbClr val="00A2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4"/>
          <p:cNvSpPr txBox="1"/>
          <p:nvPr/>
        </p:nvSpPr>
        <p:spPr>
          <a:xfrm>
            <a:off x="13484271" y="9578630"/>
            <a:ext cx="1130935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2491740" y="4664075"/>
            <a:ext cx="6858000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8D8D8"/>
                </a:solidFill>
              </a:rPr>
              <a:t>HEADINGS</a:t>
            </a:r>
            <a:endParaRPr>
              <a:solidFill>
                <a:srgbClr val="D8D8D8"/>
              </a:solidFill>
            </a:endParaRPr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13023850" y="2884686"/>
            <a:ext cx="1676400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CB3E3"/>
                </a:solidFill>
              </a:rPr>
              <a:t>&lt;h1&gt;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CB3E3"/>
                </a:solidFill>
              </a:rPr>
              <a:t>&lt;h2&gt;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CB3E3"/>
                </a:solidFill>
              </a:rPr>
              <a:t>&lt;h3&gt;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CB3E3"/>
                </a:solidFill>
              </a:rPr>
              <a:t>&lt;h4&gt;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CB3E3"/>
                </a:solidFill>
              </a:rPr>
              <a:t>&lt;h5&gt;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CB3E3"/>
                </a:solidFill>
              </a:rPr>
              <a:t>&lt;h6&gt;</a:t>
            </a:r>
            <a:endParaRPr sz="6000">
              <a:solidFill>
                <a:srgbClr val="8CB3E3"/>
              </a:solidFill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4711317" y="3292475"/>
            <a:ext cx="4800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50"/>
                </a:solidFill>
              </a:rPr>
              <a:t>(Largest and most important)</a:t>
            </a:r>
            <a:endParaRPr sz="2800">
              <a:solidFill>
                <a:srgbClr val="00B050"/>
              </a:solidFill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14715852" y="7771450"/>
            <a:ext cx="5165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50"/>
                </a:solidFill>
              </a:rPr>
              <a:t>(Smallest and least important)</a:t>
            </a:r>
            <a:endParaRPr sz="2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1365250" y="1082675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8D8D8"/>
                </a:solidFill>
              </a:rPr>
              <a:t>PARAGRAPHS</a:t>
            </a:r>
            <a:endParaRPr>
              <a:solidFill>
                <a:srgbClr val="D8D8D8"/>
              </a:solidFill>
            </a:endParaRPr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2141855" y="4359275"/>
            <a:ext cx="15820390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&lt;p&gt;				- </a:t>
            </a:r>
            <a:r>
              <a:rPr lang="en-US" sz="4400">
                <a:solidFill>
                  <a:srgbClr val="C5D8F1"/>
                </a:solidFill>
              </a:rPr>
              <a:t>Creates paragraphs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&lt;hr/&gt;			- </a:t>
            </a:r>
            <a:r>
              <a:rPr lang="en-US" sz="4400">
                <a:solidFill>
                  <a:srgbClr val="C5D8F1"/>
                </a:solidFill>
              </a:rPr>
              <a:t>Inserts a horizontal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&lt;br/&gt;			- </a:t>
            </a:r>
            <a:r>
              <a:rPr lang="en-US" sz="4400">
                <a:solidFill>
                  <a:srgbClr val="C5D8F1"/>
                </a:solidFill>
              </a:rPr>
              <a:t>Inserts a line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&lt;pre&gt;			- </a:t>
            </a:r>
            <a:r>
              <a:rPr lang="en-US" sz="4400">
                <a:solidFill>
                  <a:srgbClr val="C5D8F1"/>
                </a:solidFill>
              </a:rPr>
              <a:t>Preserves white spaces and line breaks, often used 				  for displaying code.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1365250" y="1082675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8D8D8"/>
                </a:solidFill>
              </a:rPr>
              <a:t>TEXT FORMATTING</a:t>
            </a:r>
            <a:endParaRPr>
              <a:solidFill>
                <a:srgbClr val="D8D8D8"/>
              </a:solidFill>
            </a:endParaRPr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2141855" y="4359275"/>
            <a:ext cx="15820390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&lt;b&gt;, &lt;strong&gt;	- </a:t>
            </a:r>
            <a:r>
              <a:rPr lang="en-US" sz="4400">
                <a:solidFill>
                  <a:srgbClr val="C5D8F1"/>
                </a:solidFill>
              </a:rPr>
              <a:t>Emphasize the importance of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&lt;i&gt;, &lt;em&gt;		- </a:t>
            </a:r>
            <a:r>
              <a:rPr lang="en-US" sz="4400">
                <a:solidFill>
                  <a:srgbClr val="C5D8F1"/>
                </a:solidFill>
              </a:rPr>
              <a:t>Indicate text in a italic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&lt;u&gt;, &lt;ins&gt;		- </a:t>
            </a:r>
            <a:r>
              <a:rPr lang="en-US" sz="4400">
                <a:solidFill>
                  <a:srgbClr val="C5D8F1"/>
                </a:solidFill>
              </a:rPr>
              <a:t>Highlight additions or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&lt;sub&gt;, &lt;sup&gt;	- </a:t>
            </a:r>
            <a:r>
              <a:rPr lang="en-US" sz="4400">
                <a:solidFill>
                  <a:srgbClr val="C5D8F1"/>
                </a:solidFill>
              </a:rPr>
              <a:t>Position text below or above the normal text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&lt;small&gt;, </a:t>
            </a:r>
            <a:r>
              <a:rPr lang="en-US" sz="4400">
                <a:solidFill>
                  <a:srgbClr val="FF0000"/>
                </a:solidFill>
              </a:rPr>
              <a:t>&lt;big&gt;</a:t>
            </a:r>
            <a:r>
              <a:rPr lang="en-US" sz="4400">
                <a:solidFill>
                  <a:srgbClr val="8CB3E3"/>
                </a:solidFill>
              </a:rPr>
              <a:t>	- </a:t>
            </a:r>
            <a:r>
              <a:rPr lang="en-US" sz="4400">
                <a:solidFill>
                  <a:srgbClr val="C5D8F1"/>
                </a:solidFill>
              </a:rPr>
              <a:t>Adjust the size of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&lt;mark&gt;			- </a:t>
            </a:r>
            <a:r>
              <a:rPr lang="en-US" sz="4400">
                <a:solidFill>
                  <a:srgbClr val="C5D8F1"/>
                </a:solidFill>
              </a:rPr>
              <a:t>Highlights text for 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B3E3"/>
                </a:solidFill>
              </a:rPr>
              <a:t>&lt;del&gt;			- </a:t>
            </a:r>
            <a:r>
              <a:rPr lang="en-US" sz="4400">
                <a:solidFill>
                  <a:srgbClr val="C5D8F1"/>
                </a:solidFill>
              </a:rPr>
              <a:t>Represents deleted or removed text</a:t>
            </a:r>
            <a:endParaRPr sz="4400">
              <a:solidFill>
                <a:srgbClr val="C5D8F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1365250" y="1463675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 in HTML</a:t>
            </a:r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2141855" y="4740275"/>
            <a:ext cx="1582039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92D050"/>
                </a:solidFill>
              </a:rPr>
              <a:t>&lt;!--		This is a Comment	 --&gt;</a:t>
            </a:r>
            <a:endParaRPr sz="88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1421811" y="395664"/>
            <a:ext cx="1458531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F0"/>
                </a:solidFill>
              </a:rPr>
              <a:t>HTML Attributes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1421811" y="2073275"/>
            <a:ext cx="1582039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36C09"/>
                </a:solidFill>
              </a:rPr>
              <a:t>Attributes</a:t>
            </a:r>
            <a:r>
              <a:rPr lang="en-US" sz="4000">
                <a:solidFill>
                  <a:schemeClr val="lt1"/>
                </a:solidFill>
              </a:rPr>
              <a:t> are used to add more </a:t>
            </a:r>
            <a:r>
              <a:rPr lang="en-US" sz="4000">
                <a:solidFill>
                  <a:srgbClr val="92D050"/>
                </a:solidFill>
              </a:rPr>
              <a:t>information</a:t>
            </a:r>
            <a:r>
              <a:rPr lang="en-US" sz="4000">
                <a:solidFill>
                  <a:schemeClr val="lt1"/>
                </a:solidFill>
              </a:rPr>
              <a:t> to the tag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984250" y="5221191"/>
            <a:ext cx="1859435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&lt;tag  </a:t>
            </a:r>
            <a:r>
              <a:rPr lang="en-US" sz="8000">
                <a:solidFill>
                  <a:srgbClr val="FAE232"/>
                </a:solidFill>
                <a:latin typeface="Play"/>
                <a:ea typeface="Play"/>
                <a:cs typeface="Play"/>
                <a:sym typeface="Play"/>
              </a:rPr>
              <a:t>name=“value”</a:t>
            </a:r>
            <a:r>
              <a:rPr lang="en-US" sz="8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&gt;Content&lt;/tag&gt;</a:t>
            </a:r>
            <a:endParaRPr sz="8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2024-01-07T20:27:51Z</dcterms:created>
  <dc:creator>talha malik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2024-01-07T00:00:00Z</vt:filetime>
  </property>
  <property fmtid="{D5CDD505-2E9C-101B-9397-08002B2CF9AE}" pid="5" name="Producer">
    <vt:lpwstr>macOS Version 10.15.3 (Build 19D62e) Quartz PDFContext</vt:lpwstr>
  </property>
</Properties>
</file>