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106" d="100"/>
          <a:sy n="106" d="100"/>
        </p:scale>
        <p:origin x="132"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347114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08029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332693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089267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C63CC-EC59-4D19-8326-B5CD44FF15C5}" type="datetimeFigureOut">
              <a:rPr lang="en-US" smtClean="0"/>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72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5C63CC-EC59-4D19-8326-B5CD44FF15C5}" type="datetimeFigureOut">
              <a:rPr lang="en-US" smtClean="0"/>
              <a:t>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32663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5C63CC-EC59-4D19-8326-B5CD44FF15C5}" type="datetimeFigureOut">
              <a:rPr lang="en-US" smtClean="0"/>
              <a:t>2/15/2016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60076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5C63CC-EC59-4D19-8326-B5CD44FF15C5}" type="datetimeFigureOut">
              <a:rPr lang="en-US" smtClean="0"/>
              <a:t>2/15/2016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3912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C63CC-EC59-4D19-8326-B5CD44FF15C5}" type="datetimeFigureOut">
              <a:rPr lang="en-US" smtClean="0"/>
              <a:t>2/15/2016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476390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63CC-EC59-4D19-8326-B5CD44FF15C5}" type="datetimeFigureOut">
              <a:rPr lang="en-US" smtClean="0"/>
              <a:t>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2933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63CC-EC59-4D19-8326-B5CD44FF15C5}" type="datetimeFigureOut">
              <a:rPr lang="en-US" smtClean="0"/>
              <a:t>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8607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C63CC-EC59-4D19-8326-B5CD44FF15C5}" type="datetimeFigureOut">
              <a:rPr lang="en-US" smtClean="0"/>
              <a:t>2/15/2016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10533-7997-4727-90B4-4437C695FB4F}" type="slidenum">
              <a:rPr lang="en-US" smtClean="0"/>
              <a:t>‹#›</a:t>
            </a:fld>
            <a:endParaRPr lang="en-US"/>
          </a:p>
        </p:txBody>
      </p:sp>
    </p:spTree>
    <p:extLst>
      <p:ext uri="{BB962C8B-B14F-4D97-AF65-F5344CB8AC3E}">
        <p14:creationId xmlns:p14="http://schemas.microsoft.com/office/powerpoint/2010/main" val="218856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8800"/>
            <a:ext cx="9144000" cy="1457608"/>
          </a:xfrm>
        </p:spPr>
        <p:txBody>
          <a:bodyPr>
            <a:normAutofit fontScale="90000"/>
          </a:bodyPr>
          <a:lstStyle/>
          <a:p>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000" b="1" dirty="0" smtClean="0"/>
              <a:t>SOEN </a:t>
            </a:r>
            <a:r>
              <a:rPr lang="en-CA" sz="2000" b="1" dirty="0"/>
              <a:t>6441 </a:t>
            </a:r>
            <a:r>
              <a:rPr lang="en-CA" sz="2000" b="1" dirty="0" smtClean="0"/>
              <a:t>: Advance </a:t>
            </a:r>
            <a:r>
              <a:rPr lang="en-CA" sz="2000" b="1" dirty="0"/>
              <a:t>Programming Practices (Winter-2016)</a:t>
            </a:r>
            <a:r>
              <a:rPr lang="en-US" sz="2000" b="1" dirty="0" smtClean="0"/>
              <a:t/>
            </a:r>
            <a:br>
              <a:rPr lang="en-US" sz="2000" b="1" dirty="0" smtClean="0"/>
            </a:br>
            <a:r>
              <a:rPr lang="en-CA" sz="2000" b="1" dirty="0" smtClean="0"/>
              <a:t>  </a:t>
            </a:r>
            <a:br>
              <a:rPr lang="en-CA" sz="2000" b="1" dirty="0" smtClean="0"/>
            </a:br>
            <a:endParaRPr lang="en-US" dirty="0"/>
          </a:p>
        </p:txBody>
      </p:sp>
      <p:sp>
        <p:nvSpPr>
          <p:cNvPr id="3" name="Subtitle 2"/>
          <p:cNvSpPr>
            <a:spLocks noGrp="1"/>
          </p:cNvSpPr>
          <p:nvPr>
            <p:ph type="subTitle" idx="1"/>
          </p:nvPr>
        </p:nvSpPr>
        <p:spPr>
          <a:xfrm>
            <a:off x="1524000" y="2642369"/>
            <a:ext cx="9144000" cy="3378185"/>
          </a:xfrm>
        </p:spPr>
        <p:txBody>
          <a:bodyPr>
            <a:normAutofit fontScale="47500" lnSpcReduction="20000"/>
          </a:bodyPr>
          <a:lstStyle/>
          <a:p>
            <a:endParaRPr lang="en-US" sz="7600" b="1" dirty="0" smtClean="0">
              <a:solidFill>
                <a:srgbClr val="FF0000"/>
              </a:solidFill>
            </a:endParaRPr>
          </a:p>
          <a:p>
            <a:r>
              <a:rPr lang="en-US" sz="9000" b="1" dirty="0" smtClean="0">
                <a:solidFill>
                  <a:srgbClr val="FF0000"/>
                </a:solidFill>
              </a:rPr>
              <a:t>Tower Defense Game</a:t>
            </a:r>
            <a:r>
              <a:rPr lang="en-US" sz="9000" b="1" dirty="0" smtClean="0"/>
              <a:t>  </a:t>
            </a:r>
            <a:r>
              <a:rPr lang="en-US" sz="9000" dirty="0" smtClean="0"/>
              <a:t/>
            </a:r>
            <a:br>
              <a:rPr lang="en-US" sz="9000" dirty="0" smtClean="0"/>
            </a:br>
            <a:r>
              <a:rPr lang="en-US" sz="3800" dirty="0" smtClean="0"/>
              <a:t>Supervisor: Dr. </a:t>
            </a:r>
            <a:r>
              <a:rPr lang="en-US" sz="3800" b="1" dirty="0" smtClean="0"/>
              <a:t>Joey </a:t>
            </a:r>
            <a:r>
              <a:rPr lang="en-US" sz="3800" b="1" dirty="0" err="1" smtClean="0"/>
              <a:t>Paquet</a:t>
            </a:r>
            <a:endParaRPr lang="en-US" sz="6700" b="1" dirty="0" smtClean="0"/>
          </a:p>
          <a:p>
            <a:r>
              <a:rPr lang="en-US" sz="3200" b="1" dirty="0" smtClean="0"/>
              <a:t>			</a:t>
            </a:r>
          </a:p>
          <a:p>
            <a:endParaRPr lang="en-US" sz="3200" b="1" dirty="0" smtClean="0"/>
          </a:p>
          <a:p>
            <a:endParaRPr lang="en-US" sz="3200" b="1" dirty="0"/>
          </a:p>
          <a:p>
            <a:r>
              <a:rPr lang="en-US" sz="3200" b="1" dirty="0" smtClean="0"/>
              <a:t>		</a:t>
            </a:r>
            <a:r>
              <a:rPr lang="en-US" sz="3200" b="1" dirty="0"/>
              <a:t>	</a:t>
            </a:r>
            <a:r>
              <a:rPr lang="en-US" sz="3200" b="1" dirty="0" smtClean="0"/>
              <a:t>	Submitted </a:t>
            </a:r>
            <a:r>
              <a:rPr lang="en-US" sz="3200" b="1" dirty="0"/>
              <a:t>by:  </a:t>
            </a:r>
            <a:r>
              <a:rPr lang="en-US" sz="3200" b="1" dirty="0" smtClean="0"/>
              <a:t>TEAM-2</a:t>
            </a:r>
            <a:endParaRPr lang="en-US" sz="3200" dirty="0" smtClean="0"/>
          </a:p>
          <a:p>
            <a:pPr algn="l"/>
            <a:r>
              <a:rPr lang="en-US" sz="3200" b="1" dirty="0" smtClean="0"/>
              <a:t>						             </a:t>
            </a:r>
            <a:r>
              <a:rPr lang="en-US" sz="3200" b="1" dirty="0" err="1" smtClean="0"/>
              <a:t>Alaa</a:t>
            </a:r>
            <a:r>
              <a:rPr lang="en-US" sz="3200" b="1" dirty="0" smtClean="0"/>
              <a:t> Sabah                -  27835647</a:t>
            </a:r>
            <a:br>
              <a:rPr lang="en-US" sz="3200" b="1" dirty="0" smtClean="0"/>
            </a:br>
            <a:r>
              <a:rPr lang="en-US" sz="3200" b="1" dirty="0" smtClean="0"/>
              <a:t>						             </a:t>
            </a:r>
            <a:r>
              <a:rPr lang="en-US" sz="3200" b="1" dirty="0" err="1" smtClean="0"/>
              <a:t>Lokesh</a:t>
            </a:r>
            <a:r>
              <a:rPr lang="en-US" sz="3200" b="1" dirty="0" smtClean="0"/>
              <a:t> </a:t>
            </a:r>
            <a:r>
              <a:rPr lang="en-US" sz="3200" b="1" dirty="0" err="1" smtClean="0"/>
              <a:t>Parappurath</a:t>
            </a:r>
            <a:r>
              <a:rPr lang="en-US" sz="3200" b="1" dirty="0" smtClean="0"/>
              <a:t> -  27299680</a:t>
            </a:r>
            <a:br>
              <a:rPr lang="en-US" sz="3200" b="1" dirty="0" smtClean="0"/>
            </a:br>
            <a:r>
              <a:rPr lang="en-US" sz="3200" b="1" dirty="0" smtClean="0"/>
              <a:t>					        	             Iftikhar Ahmad          -  26854605</a:t>
            </a:r>
            <a:br>
              <a:rPr lang="en-US" sz="3200" b="1" dirty="0" smtClean="0"/>
            </a:br>
            <a:r>
              <a:rPr lang="en-US" sz="3200" b="1" dirty="0" smtClean="0"/>
              <a:t>						             Muhammad </a:t>
            </a:r>
            <a:r>
              <a:rPr lang="en-US" sz="3200" b="1" dirty="0" err="1" smtClean="0"/>
              <a:t>Umer</a:t>
            </a:r>
            <a:r>
              <a:rPr lang="en-US" sz="3200" b="1" dirty="0" smtClean="0"/>
              <a:t>    -  40015021</a:t>
            </a:r>
            <a:endParaRPr lang="en-US" sz="3200" dirty="0" smtClean="0"/>
          </a:p>
          <a:p>
            <a:endParaRPr lang="en-US" dirty="0"/>
          </a:p>
        </p:txBody>
      </p:sp>
      <p:pic>
        <p:nvPicPr>
          <p:cNvPr id="4" name="Picture 3" descr="https://upload.wikimedia.org/wikipedia/en/thumb/a/a7/Concordia_University_logo.svg/452px-Concordia_University_logo.svg.png"/>
          <p:cNvPicPr/>
          <p:nvPr/>
        </p:nvPicPr>
        <p:blipFill>
          <a:blip r:embed="rId2">
            <a:extLst>
              <a:ext uri="{28A0092B-C50C-407E-A947-70E740481C1C}">
                <a14:useLocalDpi xmlns:a14="http://schemas.microsoft.com/office/drawing/2010/main" val="0"/>
              </a:ext>
            </a:extLst>
          </a:blip>
          <a:srcRect/>
          <a:stretch>
            <a:fillRect/>
          </a:stretch>
        </p:blipFill>
        <p:spPr bwMode="auto">
          <a:xfrm>
            <a:off x="1803400" y="465138"/>
            <a:ext cx="8585200" cy="1185862"/>
          </a:xfrm>
          <a:prstGeom prst="rect">
            <a:avLst/>
          </a:prstGeom>
          <a:noFill/>
          <a:ln>
            <a:noFill/>
          </a:ln>
        </p:spPr>
      </p:pic>
    </p:spTree>
    <p:extLst>
      <p:ext uri="{BB962C8B-B14F-4D97-AF65-F5344CB8AC3E}">
        <p14:creationId xmlns:p14="http://schemas.microsoft.com/office/powerpoint/2010/main" val="1602787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UML Class diagram for MVC Architecture</a:t>
            </a:r>
            <a:endParaRPr lang="en-US" dirty="0"/>
          </a:p>
        </p:txBody>
      </p:sp>
      <p:pic>
        <p:nvPicPr>
          <p:cNvPr id="4" name="Content Placeholder 3" descr="Tower_UM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0428" y="2160603"/>
            <a:ext cx="5631143" cy="4351338"/>
          </a:xfrm>
          <a:prstGeom prst="rect">
            <a:avLst/>
          </a:prstGeom>
          <a:noFill/>
          <a:ln>
            <a:noFill/>
          </a:ln>
        </p:spPr>
      </p:pic>
    </p:spTree>
    <p:extLst>
      <p:ext uri="{BB962C8B-B14F-4D97-AF65-F5344CB8AC3E}">
        <p14:creationId xmlns:p14="http://schemas.microsoft.com/office/powerpoint/2010/main" val="3077153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Testing</a:t>
            </a:r>
            <a:r>
              <a:rPr lang="en-US" dirty="0"/>
              <a:t/>
            </a:r>
            <a:br>
              <a:rPr lang="en-US" dirty="0"/>
            </a:br>
            <a:endParaRPr lang="en-US" dirty="0"/>
          </a:p>
        </p:txBody>
      </p:sp>
      <p:sp>
        <p:nvSpPr>
          <p:cNvPr id="3" name="Content Placeholder 2"/>
          <p:cNvSpPr>
            <a:spLocks noGrp="1"/>
          </p:cNvSpPr>
          <p:nvPr>
            <p:ph idx="1"/>
          </p:nvPr>
        </p:nvSpPr>
        <p:spPr/>
        <p:txBody>
          <a:bodyPr/>
          <a:lstStyle/>
          <a:p>
            <a:r>
              <a:rPr lang="en-CA" dirty="0"/>
              <a:t>Unit testing applied to our system is the JUnit   Framework for the Java Programming Language. Since its time consuming to test all the methods in the system as the large number of methods in our system is large, only selected sets of methods were tested and the method chosen test the most important aspects of the code.</a:t>
            </a:r>
            <a:endParaRPr lang="en-US" dirty="0"/>
          </a:p>
          <a:p>
            <a:endParaRPr lang="en-US" dirty="0"/>
          </a:p>
        </p:txBody>
      </p:sp>
    </p:spTree>
    <p:extLst>
      <p:ext uri="{BB962C8B-B14F-4D97-AF65-F5344CB8AC3E}">
        <p14:creationId xmlns:p14="http://schemas.microsoft.com/office/powerpoint/2010/main" val="1791428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1002"/>
          </a:xfrm>
        </p:spPr>
        <p:txBody>
          <a:bodyPr/>
          <a:lstStyle/>
          <a:p>
            <a:r>
              <a:rPr lang="en-US" sz="2800"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a:xfrm>
            <a:off x="838200" y="905348"/>
            <a:ext cx="10515600" cy="5271616"/>
          </a:xfrm>
        </p:spPr>
        <p:txBody>
          <a:bodyPr>
            <a:normAutofit fontScale="92500"/>
          </a:bodyPr>
          <a:lstStyle/>
          <a:p>
            <a:pPr algn="just"/>
            <a:endParaRPr lang="en-US" dirty="0" smtClean="0"/>
          </a:p>
          <a:p>
            <a:pPr marL="0" indent="0" algn="just">
              <a:buNone/>
            </a:pPr>
            <a:r>
              <a:rPr lang="en-US" dirty="0" smtClean="0"/>
              <a:t>The basic idea of Tower Defense Game is to destroy moving critters in a specific path using some towers. The game consist of a map which has a start point and end point and also has a path connecting both. There is a map editor to create new maps or edit existing maps. The game starts by selecting the map and user can place towers anywhere on the scenery.</a:t>
            </a:r>
          </a:p>
          <a:p>
            <a:pPr marL="0" indent="0" algn="just">
              <a:buNone/>
            </a:pPr>
            <a:r>
              <a:rPr lang="en-US" dirty="0" smtClean="0"/>
              <a:t>The game is developed as a desktop application using the MVC architecture implemented using Observer pattern design. The game has 2 views: </a:t>
            </a:r>
          </a:p>
          <a:p>
            <a:pPr marL="514350" indent="-514350" algn="just">
              <a:buAutoNum type="arabicPeriod"/>
            </a:pPr>
            <a:r>
              <a:rPr lang="en-US" dirty="0" err="1" smtClean="0">
                <a:solidFill>
                  <a:srgbClr val="FF0000"/>
                </a:solidFill>
              </a:rPr>
              <a:t>MapEditor</a:t>
            </a:r>
            <a:r>
              <a:rPr lang="en-US" dirty="0" smtClean="0"/>
              <a:t>: For creating and editing maps for the game.</a:t>
            </a:r>
          </a:p>
          <a:p>
            <a:pPr marL="514350" indent="-514350" algn="just">
              <a:buAutoNum type="arabicPeriod"/>
            </a:pPr>
            <a:r>
              <a:rPr lang="en-US" dirty="0" err="1" smtClean="0">
                <a:solidFill>
                  <a:srgbClr val="FF0000"/>
                </a:solidFill>
              </a:rPr>
              <a:t>GameWindow</a:t>
            </a:r>
            <a:r>
              <a:rPr lang="en-US" dirty="0" smtClean="0"/>
              <a:t>: For playing the game.</a:t>
            </a:r>
          </a:p>
          <a:p>
            <a:pPr algn="just"/>
            <a:endParaRPr lang="en-US" dirty="0" smtClean="0"/>
          </a:p>
          <a:p>
            <a:pPr marL="0" indent="0" algn="just">
              <a:buNone/>
            </a:pPr>
            <a:r>
              <a:rPr lang="en-US" dirty="0" smtClean="0"/>
              <a:t>The business logic of the game is handled by the </a:t>
            </a:r>
            <a:r>
              <a:rPr lang="en-US" dirty="0" smtClean="0">
                <a:solidFill>
                  <a:srgbClr val="FF0000"/>
                </a:solidFill>
              </a:rPr>
              <a:t>model classes</a:t>
            </a:r>
            <a:r>
              <a:rPr lang="en-US" dirty="0" smtClean="0"/>
              <a:t>.</a:t>
            </a:r>
            <a:endParaRPr lang="en-US" dirty="0"/>
          </a:p>
        </p:txBody>
      </p:sp>
    </p:spTree>
    <p:extLst>
      <p:ext uri="{BB962C8B-B14F-4D97-AF65-F5344CB8AC3E}">
        <p14:creationId xmlns:p14="http://schemas.microsoft.com/office/powerpoint/2010/main" val="2104361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Functional </a:t>
            </a:r>
            <a:r>
              <a:rPr lang="en-CA" b="1" dirty="0" smtClean="0"/>
              <a:t>Requirements</a:t>
            </a:r>
            <a:endParaRPr lang="en-US" dirty="0"/>
          </a:p>
        </p:txBody>
      </p:sp>
      <p:sp>
        <p:nvSpPr>
          <p:cNvPr id="3" name="Content Placeholder 2"/>
          <p:cNvSpPr>
            <a:spLocks noGrp="1"/>
          </p:cNvSpPr>
          <p:nvPr>
            <p:ph idx="1"/>
          </p:nvPr>
        </p:nvSpPr>
        <p:spPr>
          <a:xfrm>
            <a:off x="838200" y="1584356"/>
            <a:ext cx="10515600" cy="4592607"/>
          </a:xfrm>
        </p:spPr>
        <p:txBody>
          <a:bodyPr>
            <a:normAutofit fontScale="85000" lnSpcReduction="10000"/>
          </a:bodyPr>
          <a:lstStyle/>
          <a:p>
            <a:pPr marL="0" indent="0">
              <a:buNone/>
            </a:pPr>
            <a:r>
              <a:rPr lang="en-CA" dirty="0" smtClean="0"/>
              <a:t>The </a:t>
            </a:r>
            <a:r>
              <a:rPr lang="en-CA" dirty="0"/>
              <a:t>functional requirements for </a:t>
            </a:r>
            <a:r>
              <a:rPr lang="en-CA" dirty="0" smtClean="0"/>
              <a:t>1</a:t>
            </a:r>
            <a:r>
              <a:rPr lang="en-CA" baseline="30000" dirty="0" smtClean="0"/>
              <a:t>st</a:t>
            </a:r>
            <a:r>
              <a:rPr lang="en-CA" dirty="0" smtClean="0"/>
              <a:t> deliverable includes:</a:t>
            </a:r>
            <a:endParaRPr lang="en-US" dirty="0"/>
          </a:p>
          <a:p>
            <a:pPr lvl="1"/>
            <a:r>
              <a:rPr lang="en-US" dirty="0"/>
              <a:t>User driven interactive creation of a map as a grid of user-defined dimension.</a:t>
            </a:r>
          </a:p>
          <a:p>
            <a:pPr lvl="1"/>
            <a:r>
              <a:rPr lang="en-US" dirty="0"/>
              <a:t>User-driven allocation of grid elements such as scenery, path, entry point and exit point.</a:t>
            </a:r>
          </a:p>
          <a:p>
            <a:pPr lvl="1"/>
            <a:r>
              <a:rPr lang="en-US" dirty="0" smtClean="0"/>
              <a:t>Saving </a:t>
            </a:r>
            <a:r>
              <a:rPr lang="en-US" dirty="0"/>
              <a:t>a map to a file.</a:t>
            </a:r>
          </a:p>
          <a:p>
            <a:pPr lvl="1"/>
            <a:r>
              <a:rPr lang="en-US" dirty="0"/>
              <a:t>Loading a map from an existing file, then </a:t>
            </a:r>
            <a:r>
              <a:rPr lang="en-US" dirty="0" smtClean="0"/>
              <a:t>editing </a:t>
            </a:r>
            <a:r>
              <a:rPr lang="en-US" dirty="0"/>
              <a:t>the map.</a:t>
            </a:r>
          </a:p>
          <a:p>
            <a:pPr lvl="1"/>
            <a:r>
              <a:rPr lang="en-US" dirty="0" smtClean="0"/>
              <a:t>Verification </a:t>
            </a:r>
            <a:r>
              <a:rPr lang="en-US" dirty="0"/>
              <a:t>of map correctness before </a:t>
            </a:r>
            <a:r>
              <a:rPr lang="en-US" dirty="0" smtClean="0"/>
              <a:t>saving.</a:t>
            </a:r>
            <a:endParaRPr lang="en-US" dirty="0"/>
          </a:p>
          <a:p>
            <a:pPr lvl="1"/>
            <a:r>
              <a:rPr lang="en-US" dirty="0"/>
              <a:t>Game starts by selecting a saved map, then loads the map </a:t>
            </a:r>
          </a:p>
          <a:p>
            <a:pPr lvl="1"/>
            <a:r>
              <a:rPr lang="en-US" dirty="0"/>
              <a:t>User-driven placing of towers on the map, following the game’s restrictions </a:t>
            </a:r>
          </a:p>
          <a:p>
            <a:pPr lvl="1"/>
            <a:r>
              <a:rPr lang="en-US" dirty="0"/>
              <a:t>Implementation of currency and cost to buy or sell a tower </a:t>
            </a:r>
          </a:p>
          <a:p>
            <a:pPr lvl="1"/>
            <a:r>
              <a:rPr lang="en-US" dirty="0"/>
              <a:t>Implementation of towers’ level-dependent characteristics such as level, cost to increase level, refund rate, range, power, rate of fire, special effects, etc. </a:t>
            </a:r>
          </a:p>
          <a:p>
            <a:pPr lvl="1"/>
            <a:r>
              <a:rPr lang="en-US" dirty="0"/>
              <a:t>Tower inspection window that shows its current characteristics. </a:t>
            </a:r>
          </a:p>
          <a:p>
            <a:pPr lvl="1"/>
            <a:r>
              <a:rPr lang="en-US" dirty="0"/>
              <a:t>Tower inspection window allows to sell the tower. </a:t>
            </a:r>
          </a:p>
          <a:p>
            <a:pPr lvl="1"/>
            <a:r>
              <a:rPr lang="en-US" dirty="0"/>
              <a:t>Tower inspection window allows to increase the level of a tower, changing its characteristics.</a:t>
            </a:r>
          </a:p>
          <a:p>
            <a:endParaRPr lang="en-US" dirty="0"/>
          </a:p>
        </p:txBody>
      </p:sp>
    </p:spTree>
    <p:extLst>
      <p:ext uri="{BB962C8B-B14F-4D97-AF65-F5344CB8AC3E}">
        <p14:creationId xmlns:p14="http://schemas.microsoft.com/office/powerpoint/2010/main" val="3918545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3453"/>
            <a:ext cx="10515600" cy="5253510"/>
          </a:xfrm>
        </p:spPr>
        <p:txBody>
          <a:bodyPr>
            <a:normAutofit fontScale="92500" lnSpcReduction="10000"/>
          </a:bodyPr>
          <a:lstStyle/>
          <a:p>
            <a:pPr marL="0" indent="0" algn="just">
              <a:buNone/>
            </a:pPr>
            <a:r>
              <a:rPr lang="en-CA" sz="3600" b="1" dirty="0">
                <a:solidFill>
                  <a:srgbClr val="FF0000"/>
                </a:solidFill>
              </a:rPr>
              <a:t>Architectural Design</a:t>
            </a:r>
            <a:endParaRPr lang="en-US" dirty="0">
              <a:solidFill>
                <a:srgbClr val="FF0000"/>
              </a:solidFill>
            </a:endParaRPr>
          </a:p>
          <a:p>
            <a:pPr algn="just"/>
            <a:r>
              <a:rPr lang="en-CA" dirty="0" smtClean="0"/>
              <a:t>The project is developed using the MVC </a:t>
            </a:r>
            <a:r>
              <a:rPr lang="en-CA" dirty="0"/>
              <a:t>architecture </a:t>
            </a:r>
            <a:r>
              <a:rPr lang="en-CA" dirty="0" smtClean="0"/>
              <a:t>and is implemented using the object pattern design. This model has been selected because of its decoupling advantage and its allows development of the business logic and the view separately and independently. Further, it provides flexibility in feature addition and maintenance. </a:t>
            </a:r>
          </a:p>
          <a:p>
            <a:pPr algn="just"/>
            <a:r>
              <a:rPr lang="en-CA" dirty="0" smtClean="0"/>
              <a:t>The project is developed such that it has a view which extends the observable class and has a model which implements the observer class. </a:t>
            </a:r>
          </a:p>
          <a:p>
            <a:pPr algn="just"/>
            <a:r>
              <a:rPr lang="en-CA" dirty="0" smtClean="0"/>
              <a:t>The view registers itself with the model so that any changes is the model which changes the state of the model gets notified to the view which is then updated accordingly. </a:t>
            </a:r>
          </a:p>
          <a:p>
            <a:pPr algn="just"/>
            <a:r>
              <a:rPr lang="en-CA" dirty="0" smtClean="0"/>
              <a:t>The user interactions with the view are transferred to a separate controller class which handles all the user events and accordingly update the model objects.</a:t>
            </a:r>
            <a:endParaRPr lang="en-CA" dirty="0" smtClean="0"/>
          </a:p>
        </p:txBody>
      </p:sp>
    </p:spTree>
    <p:extLst>
      <p:ext uri="{BB962C8B-B14F-4D97-AF65-F5344CB8AC3E}">
        <p14:creationId xmlns:p14="http://schemas.microsoft.com/office/powerpoint/2010/main" val="3874999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780"/>
            <a:ext cx="10515600" cy="6038662"/>
          </a:xfrm>
        </p:spPr>
        <p:txBody>
          <a:bodyPr>
            <a:normAutofit/>
          </a:bodyPr>
          <a:lstStyle/>
          <a:p>
            <a:pPr marL="0" indent="0" algn="just">
              <a:buNone/>
            </a:pPr>
            <a:r>
              <a:rPr lang="en-US" dirty="0" smtClean="0"/>
              <a:t>The </a:t>
            </a:r>
            <a:r>
              <a:rPr lang="en-US" dirty="0" smtClean="0">
                <a:solidFill>
                  <a:srgbClr val="FF0000"/>
                </a:solidFill>
              </a:rPr>
              <a:t>view</a:t>
            </a:r>
            <a:r>
              <a:rPr lang="en-US" dirty="0" smtClean="0"/>
              <a:t> is the face of the application that interacts with the user. The view is updated by the model by triggering an event every time its state gets updated. The view invokes methods in the controller class for handling user interactions. The view reads data from the model classes using direct invocation.</a:t>
            </a:r>
          </a:p>
          <a:p>
            <a:pPr marL="0" indent="0" algn="just">
              <a:buNone/>
            </a:pPr>
            <a:endParaRPr lang="en-US" dirty="0"/>
          </a:p>
          <a:p>
            <a:pPr marL="0" indent="0" algn="r">
              <a:buNone/>
            </a:pPr>
            <a:endParaRPr lang="en-US" sz="1050" dirty="0" smtClean="0"/>
          </a:p>
          <a:p>
            <a:pPr marL="0" indent="0" algn="r">
              <a:buNone/>
            </a:pPr>
            <a:endParaRPr lang="en-US" sz="1050" dirty="0" smtClean="0"/>
          </a:p>
          <a:p>
            <a:pPr marL="0" indent="0" algn="r">
              <a:buNone/>
            </a:pPr>
            <a:endParaRPr lang="en-US" sz="1050" dirty="0"/>
          </a:p>
          <a:p>
            <a:pPr marL="0" indent="0" algn="r">
              <a:buNone/>
            </a:pPr>
            <a:endParaRPr lang="en-US" sz="1050" dirty="0" smtClean="0"/>
          </a:p>
          <a:p>
            <a:pPr marL="0" indent="0" algn="r">
              <a:buNone/>
            </a:pPr>
            <a:endParaRPr lang="en-US" sz="1050" dirty="0"/>
          </a:p>
          <a:p>
            <a:pPr marL="0" indent="0" algn="r">
              <a:buNone/>
            </a:pPr>
            <a:endParaRPr lang="en-US" sz="1050" dirty="0" smtClean="0"/>
          </a:p>
          <a:p>
            <a:pPr marL="0" indent="0" algn="r">
              <a:buNone/>
            </a:pPr>
            <a:endParaRPr lang="en-US" sz="1050" dirty="0"/>
          </a:p>
          <a:p>
            <a:pPr marL="0" indent="0" algn="r">
              <a:buNone/>
            </a:pPr>
            <a:endParaRPr lang="en-US" sz="1050" dirty="0" smtClean="0"/>
          </a:p>
          <a:p>
            <a:pPr marL="0" indent="0" algn="r">
              <a:buNone/>
            </a:pPr>
            <a:r>
              <a:rPr lang="en-US" sz="1050" dirty="0" smtClean="0"/>
              <a:t>      invocation		</a:t>
            </a:r>
          </a:p>
          <a:p>
            <a:pPr marL="0" indent="0" algn="r">
              <a:buNone/>
            </a:pPr>
            <a:r>
              <a:rPr lang="en-US" sz="1050" dirty="0"/>
              <a:t>	</a:t>
            </a:r>
            <a:r>
              <a:rPr lang="en-US" sz="1050" dirty="0" smtClean="0"/>
              <a:t>      events		</a:t>
            </a:r>
          </a:p>
          <a:p>
            <a:pPr marL="0" indent="0" algn="r">
              <a:buNone/>
            </a:pPr>
            <a:endParaRPr lang="en-US" sz="1050" dirty="0"/>
          </a:p>
          <a:p>
            <a:pPr marL="0" indent="0" algn="r">
              <a:buNone/>
            </a:pPr>
            <a:endParaRPr lang="en-US" sz="1050" dirty="0" smtClean="0"/>
          </a:p>
        </p:txBody>
      </p:sp>
      <p:sp>
        <p:nvSpPr>
          <p:cNvPr id="4" name="Rectangle 3"/>
          <p:cNvSpPr/>
          <p:nvPr/>
        </p:nvSpPr>
        <p:spPr>
          <a:xfrm>
            <a:off x="3195870" y="3802446"/>
            <a:ext cx="1557195" cy="71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Controller</a:t>
            </a:r>
            <a:endParaRPr lang="en-US" dirty="0">
              <a:solidFill>
                <a:schemeClr val="tx1"/>
              </a:solidFill>
            </a:endParaRPr>
          </a:p>
        </p:txBody>
      </p:sp>
      <p:sp>
        <p:nvSpPr>
          <p:cNvPr id="8" name="Rectangle 7"/>
          <p:cNvSpPr/>
          <p:nvPr/>
        </p:nvSpPr>
        <p:spPr>
          <a:xfrm>
            <a:off x="6788587" y="3802445"/>
            <a:ext cx="1866522" cy="71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implements Observer </a:t>
            </a:r>
            <a:endParaRPr lang="en-US" dirty="0">
              <a:solidFill>
                <a:schemeClr val="tx1"/>
              </a:solidFill>
            </a:endParaRPr>
          </a:p>
        </p:txBody>
      </p:sp>
      <p:sp>
        <p:nvSpPr>
          <p:cNvPr id="6" name="Oval 5"/>
          <p:cNvSpPr/>
          <p:nvPr/>
        </p:nvSpPr>
        <p:spPr>
          <a:xfrm>
            <a:off x="5296274" y="2507801"/>
            <a:ext cx="1077362" cy="5884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User</a:t>
            </a:r>
            <a:endParaRPr lang="en-US" dirty="0">
              <a:solidFill>
                <a:schemeClr val="tx1"/>
              </a:solidFill>
            </a:endParaRPr>
          </a:p>
        </p:txBody>
      </p:sp>
      <p:sp>
        <p:nvSpPr>
          <p:cNvPr id="9" name="Rectangle 8"/>
          <p:cNvSpPr/>
          <p:nvPr/>
        </p:nvSpPr>
        <p:spPr>
          <a:xfrm>
            <a:off x="5002036" y="5213278"/>
            <a:ext cx="1665837" cy="71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extends</a:t>
            </a:r>
          </a:p>
          <a:p>
            <a:pPr algn="ctr"/>
            <a:r>
              <a:rPr lang="en-US" dirty="0" smtClean="0">
                <a:solidFill>
                  <a:schemeClr val="tx1"/>
                </a:solidFill>
              </a:rPr>
              <a:t>Observable </a:t>
            </a:r>
            <a:endParaRPr lang="en-US" dirty="0">
              <a:solidFill>
                <a:schemeClr val="tx1"/>
              </a:solidFill>
            </a:endParaRPr>
          </a:p>
        </p:txBody>
      </p:sp>
      <p:cxnSp>
        <p:nvCxnSpPr>
          <p:cNvPr id="13" name="Straight Connector 12"/>
          <p:cNvCxnSpPr/>
          <p:nvPr/>
        </p:nvCxnSpPr>
        <p:spPr>
          <a:xfrm>
            <a:off x="7839537" y="4505597"/>
            <a:ext cx="25653" cy="1179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667874" y="5699146"/>
            <a:ext cx="11973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753065" y="4051421"/>
            <a:ext cx="20355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667875" y="5423013"/>
            <a:ext cx="927982" cy="659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flipV="1">
            <a:off x="7586804" y="4517668"/>
            <a:ext cx="9053" cy="912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Connector 41"/>
          <p:cNvCxnSpPr>
            <a:stCxn id="4" idx="2"/>
          </p:cNvCxnSpPr>
          <p:nvPr/>
        </p:nvCxnSpPr>
        <p:spPr>
          <a:xfrm flipH="1">
            <a:off x="3974467" y="4517669"/>
            <a:ext cx="1" cy="1053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9" idx="1"/>
          </p:cNvCxnSpPr>
          <p:nvPr/>
        </p:nvCxnSpPr>
        <p:spPr>
          <a:xfrm>
            <a:off x="3969184" y="5570889"/>
            <a:ext cx="10328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6" idx="6"/>
          </p:cNvCxnSpPr>
          <p:nvPr/>
        </p:nvCxnSpPr>
        <p:spPr>
          <a:xfrm>
            <a:off x="6373636" y="2802039"/>
            <a:ext cx="1575307" cy="1000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endCxn id="6" idx="5"/>
          </p:cNvCxnSpPr>
          <p:nvPr/>
        </p:nvCxnSpPr>
        <p:spPr>
          <a:xfrm flipH="1" flipV="1">
            <a:off x="6215860" y="3010097"/>
            <a:ext cx="1280409" cy="792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753065" y="4304741"/>
            <a:ext cx="2035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171160" y="5299298"/>
            <a:ext cx="3802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180214" y="5576937"/>
            <a:ext cx="3711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3219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941"/>
            <a:ext cx="10515600" cy="5679022"/>
          </a:xfrm>
        </p:spPr>
        <p:txBody>
          <a:bodyPr/>
          <a:lstStyle/>
          <a:p>
            <a:pPr marL="0" indent="0" algn="just">
              <a:buNone/>
            </a:pPr>
            <a:r>
              <a:rPr lang="en-US" dirty="0"/>
              <a:t>The </a:t>
            </a:r>
            <a:r>
              <a:rPr lang="en-US" dirty="0">
                <a:solidFill>
                  <a:srgbClr val="FF0000"/>
                </a:solidFill>
              </a:rPr>
              <a:t>controller</a:t>
            </a:r>
            <a:r>
              <a:rPr lang="en-US" dirty="0"/>
              <a:t> is invoked by the event handlers in the view which handles the user`s </a:t>
            </a:r>
            <a:r>
              <a:rPr lang="en-US" dirty="0" smtClean="0"/>
              <a:t>input. It is responsible for the implementing the application behavior towards user interactions. It updates the model classes based on the user interactions.</a:t>
            </a:r>
          </a:p>
          <a:p>
            <a:pPr marL="0" indent="0" algn="just">
              <a:buNone/>
            </a:pPr>
            <a:endParaRPr lang="en-US" dirty="0" smtClean="0"/>
          </a:p>
          <a:p>
            <a:pPr marL="0" indent="0" algn="just">
              <a:buNone/>
            </a:pPr>
            <a:r>
              <a:rPr lang="en-US" dirty="0" smtClean="0"/>
              <a:t>The </a:t>
            </a:r>
            <a:r>
              <a:rPr lang="en-US" dirty="0" smtClean="0">
                <a:solidFill>
                  <a:srgbClr val="FF0000"/>
                </a:solidFill>
              </a:rPr>
              <a:t>model</a:t>
            </a:r>
            <a:r>
              <a:rPr lang="en-US" dirty="0" smtClean="0"/>
              <a:t> classes implement the business logic and handles the data associated with the application. It is an extension of the observable class. The view or the controller classes updates the model depending on the user interaction with the user provided input. If it is a valid change and the state of the model is updated, the model sets its state and update all observers of the model. Thus, the registered view gets the update trigger event and the view is </a:t>
            </a:r>
            <a:r>
              <a:rPr lang="en-US" smtClean="0"/>
              <a:t>updated accordingly. </a:t>
            </a:r>
            <a:endParaRPr lang="en-US" dirty="0"/>
          </a:p>
          <a:p>
            <a:pPr marL="0" indent="0" algn="just">
              <a:buNone/>
            </a:pPr>
            <a:endParaRPr lang="en-US" dirty="0"/>
          </a:p>
        </p:txBody>
      </p:sp>
    </p:spTree>
    <p:extLst>
      <p:ext uri="{BB962C8B-B14F-4D97-AF65-F5344CB8AC3E}">
        <p14:creationId xmlns:p14="http://schemas.microsoft.com/office/powerpoint/2010/main" val="96400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Subsystems Design</a:t>
            </a:r>
            <a:r>
              <a:rPr lang="en-US" dirty="0"/>
              <a:t/>
            </a:r>
            <a:br>
              <a:rPr lang="en-US" dirty="0"/>
            </a:br>
            <a:endParaRPr lang="en-US" dirty="0"/>
          </a:p>
        </p:txBody>
      </p:sp>
      <p:sp>
        <p:nvSpPr>
          <p:cNvPr id="3" name="Content Placeholder 2"/>
          <p:cNvSpPr>
            <a:spLocks noGrp="1"/>
          </p:cNvSpPr>
          <p:nvPr>
            <p:ph idx="1"/>
          </p:nvPr>
        </p:nvSpPr>
        <p:spPr/>
        <p:txBody>
          <a:bodyPr/>
          <a:lstStyle/>
          <a:p>
            <a:r>
              <a:rPr lang="en-CA" dirty="0"/>
              <a:t>These are the packages in the system and their related classes </a:t>
            </a:r>
            <a:endParaRPr lang="en-US" dirty="0"/>
          </a:p>
          <a:p>
            <a:endParaRPr lang="en-US" dirty="0"/>
          </a:p>
        </p:txBody>
      </p:sp>
      <p:pic>
        <p:nvPicPr>
          <p:cNvPr id="4" name="Picture 3"/>
          <p:cNvPicPr/>
          <p:nvPr/>
        </p:nvPicPr>
        <p:blipFill>
          <a:blip r:embed="rId2"/>
          <a:stretch>
            <a:fillRect/>
          </a:stretch>
        </p:blipFill>
        <p:spPr>
          <a:xfrm>
            <a:off x="1484344" y="2715419"/>
            <a:ext cx="1419225" cy="1285875"/>
          </a:xfrm>
          <a:prstGeom prst="rect">
            <a:avLst/>
          </a:prstGeom>
        </p:spPr>
      </p:pic>
      <p:pic>
        <p:nvPicPr>
          <p:cNvPr id="5" name="Picture 4"/>
          <p:cNvPicPr/>
          <p:nvPr/>
        </p:nvPicPr>
        <p:blipFill>
          <a:blip r:embed="rId3"/>
          <a:stretch>
            <a:fillRect/>
          </a:stretch>
        </p:blipFill>
        <p:spPr>
          <a:xfrm>
            <a:off x="3452401" y="2715419"/>
            <a:ext cx="1267460" cy="1245870"/>
          </a:xfrm>
          <a:prstGeom prst="rect">
            <a:avLst/>
          </a:prstGeom>
        </p:spPr>
      </p:pic>
      <p:pic>
        <p:nvPicPr>
          <p:cNvPr id="6" name="Picture 5"/>
          <p:cNvPicPr/>
          <p:nvPr/>
        </p:nvPicPr>
        <p:blipFill>
          <a:blip r:embed="rId4"/>
          <a:stretch>
            <a:fillRect/>
          </a:stretch>
        </p:blipFill>
        <p:spPr>
          <a:xfrm>
            <a:off x="5314950" y="2847816"/>
            <a:ext cx="1562100" cy="981075"/>
          </a:xfrm>
          <a:prstGeom prst="rect">
            <a:avLst/>
          </a:prstGeom>
        </p:spPr>
      </p:pic>
      <p:pic>
        <p:nvPicPr>
          <p:cNvPr id="7" name="Picture 6"/>
          <p:cNvPicPr/>
          <p:nvPr/>
        </p:nvPicPr>
        <p:blipFill>
          <a:blip r:embed="rId5"/>
          <a:stretch>
            <a:fillRect/>
          </a:stretch>
        </p:blipFill>
        <p:spPr>
          <a:xfrm>
            <a:off x="8111452" y="3055143"/>
            <a:ext cx="1310640" cy="566420"/>
          </a:xfrm>
          <a:prstGeom prst="rect">
            <a:avLst/>
          </a:prstGeom>
        </p:spPr>
      </p:pic>
    </p:spTree>
    <p:extLst>
      <p:ext uri="{BB962C8B-B14F-4D97-AF65-F5344CB8AC3E}">
        <p14:creationId xmlns:p14="http://schemas.microsoft.com/office/powerpoint/2010/main" val="2850902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UML Class diagram for MVC Architecture </a:t>
            </a:r>
            <a:r>
              <a:rPr lang="en-US" dirty="0"/>
              <a:t/>
            </a:r>
            <a:br>
              <a:rPr lang="en-US" dirty="0"/>
            </a:br>
            <a:endParaRPr lang="en-US" dirty="0"/>
          </a:p>
        </p:txBody>
      </p:sp>
      <p:sp>
        <p:nvSpPr>
          <p:cNvPr id="3" name="Content Placeholder 2"/>
          <p:cNvSpPr>
            <a:spLocks noGrp="1"/>
          </p:cNvSpPr>
          <p:nvPr>
            <p:ph idx="1"/>
          </p:nvPr>
        </p:nvSpPr>
        <p:spPr/>
        <p:txBody>
          <a:bodyPr/>
          <a:lstStyle/>
          <a:p>
            <a:r>
              <a:rPr lang="en-CA" dirty="0"/>
              <a:t>package: </a:t>
            </a:r>
            <a:r>
              <a:rPr lang="en-CA" dirty="0" err="1"/>
              <a:t>com.IDG.mapSimulator</a:t>
            </a:r>
            <a:endParaRPr lang="en-US" dirty="0"/>
          </a:p>
          <a:p>
            <a:endParaRPr lang="en-US" dirty="0"/>
          </a:p>
        </p:txBody>
      </p:sp>
      <p:pic>
        <p:nvPicPr>
          <p:cNvPr id="4" name="Picture 3"/>
          <p:cNvPicPr/>
          <p:nvPr/>
        </p:nvPicPr>
        <p:blipFill>
          <a:blip r:embed="rId2"/>
          <a:stretch>
            <a:fillRect/>
          </a:stretch>
        </p:blipFill>
        <p:spPr>
          <a:xfrm>
            <a:off x="3883511" y="2523511"/>
            <a:ext cx="1419225" cy="1285875"/>
          </a:xfrm>
          <a:prstGeom prst="rect">
            <a:avLst/>
          </a:prstGeom>
        </p:spPr>
      </p:pic>
    </p:spTree>
    <p:extLst>
      <p:ext uri="{BB962C8B-B14F-4D97-AF65-F5344CB8AC3E}">
        <p14:creationId xmlns:p14="http://schemas.microsoft.com/office/powerpoint/2010/main" val="4115273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UML Class diagram for MVC Architecture</a:t>
            </a:r>
            <a:endParaRPr lang="en-US" dirty="0"/>
          </a:p>
        </p:txBody>
      </p:sp>
      <p:pic>
        <p:nvPicPr>
          <p:cNvPr id="4" name="Content Placeholder 3" descr="Room_UM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3679" y="2142497"/>
            <a:ext cx="5631143" cy="4351338"/>
          </a:xfrm>
          <a:prstGeom prst="rect">
            <a:avLst/>
          </a:prstGeom>
          <a:noFill/>
          <a:ln>
            <a:noFill/>
          </a:ln>
        </p:spPr>
      </p:pic>
    </p:spTree>
    <p:extLst>
      <p:ext uri="{BB962C8B-B14F-4D97-AF65-F5344CB8AC3E}">
        <p14:creationId xmlns:p14="http://schemas.microsoft.com/office/powerpoint/2010/main" val="145071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731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SOEN 6441 : Advance Programming Practices (Winter-2016)    </vt:lpstr>
      <vt:lpstr>INTRODUCTION</vt:lpstr>
      <vt:lpstr>Functional Requirements</vt:lpstr>
      <vt:lpstr>PowerPoint Presentation</vt:lpstr>
      <vt:lpstr>PowerPoint Presentation</vt:lpstr>
      <vt:lpstr>PowerPoint Presentation</vt:lpstr>
      <vt:lpstr>Subsystems Design </vt:lpstr>
      <vt:lpstr>UML Class diagram for MVC Architecture  </vt:lpstr>
      <vt:lpstr>UML Class diagram for MVC Architecture</vt:lpstr>
      <vt:lpstr>UML Class diagram for MVC Architecture</vt:lpstr>
      <vt:lpstr>Testing </vt:lpstr>
    </vt:vector>
  </TitlesOfParts>
  <Company>ENCS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Programming Practices SOEN 6441  (Winter-2016)</dc:title>
  <dc:creator>Iftikhar Ahmed Shaikh</dc:creator>
  <cp:lastModifiedBy>Lokesh Parappurath</cp:lastModifiedBy>
  <cp:revision>21</cp:revision>
  <dcterms:created xsi:type="dcterms:W3CDTF">2016-02-15T18:31:36Z</dcterms:created>
  <dcterms:modified xsi:type="dcterms:W3CDTF">2016-02-15T23:21:03Z</dcterms:modified>
</cp:coreProperties>
</file>