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34711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02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32693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926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63CC-EC59-4D19-8326-B5CD44FF15C5}" type="datetimeFigureOut">
              <a:rPr lang="en-US" smtClean="0"/>
              <a:t>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5C63CC-EC59-4D19-8326-B5CD44FF15C5}"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3266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5C63CC-EC59-4D19-8326-B5CD44FF15C5}" type="datetimeFigureOut">
              <a:rPr lang="en-US" smtClean="0"/>
              <a:t>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60076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5C63CC-EC59-4D19-8326-B5CD44FF15C5}" type="datetimeFigureOut">
              <a:rPr lang="en-US" smtClean="0"/>
              <a:t>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912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63CC-EC59-4D19-8326-B5CD44FF15C5}" type="datetimeFigureOut">
              <a:rPr lang="en-US" smtClean="0"/>
              <a:t>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4763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2933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8607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C63CC-EC59-4D19-8326-B5CD44FF15C5}" type="datetimeFigureOut">
              <a:rPr lang="en-US" smtClean="0"/>
              <a:t>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10533-7997-4727-90B4-4437C695FB4F}" type="slidenum">
              <a:rPr lang="en-US" smtClean="0"/>
              <a:t>‹#›</a:t>
            </a:fld>
            <a:endParaRPr lang="en-US"/>
          </a:p>
        </p:txBody>
      </p:sp>
    </p:spTree>
    <p:extLst>
      <p:ext uri="{BB962C8B-B14F-4D97-AF65-F5344CB8AC3E}">
        <p14:creationId xmlns:p14="http://schemas.microsoft.com/office/powerpoint/2010/main" val="218856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9144000" cy="1457608"/>
          </a:xfrm>
        </p:spPr>
        <p:txBody>
          <a:bodyPr>
            <a:normAutofit fontScale="90000"/>
          </a:bodyPr>
          <a:lstStyle/>
          <a:p>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000" b="1" dirty="0" smtClean="0"/>
              <a:t>SOEN </a:t>
            </a:r>
            <a:r>
              <a:rPr lang="en-CA" sz="2000" b="1" dirty="0"/>
              <a:t>6441 </a:t>
            </a:r>
            <a:r>
              <a:rPr lang="en-CA" sz="2000" b="1" dirty="0" smtClean="0"/>
              <a:t>: Advance </a:t>
            </a:r>
            <a:r>
              <a:rPr lang="en-CA" sz="2000" b="1" dirty="0"/>
              <a:t>Programming Practices (Winter-2016)</a:t>
            </a:r>
            <a:r>
              <a:rPr lang="en-US" sz="2000" b="1" dirty="0" smtClean="0"/>
              <a:t/>
            </a:r>
            <a:br>
              <a:rPr lang="en-US" sz="2000" b="1" dirty="0" smtClean="0"/>
            </a:br>
            <a:r>
              <a:rPr lang="en-CA" sz="2000" b="1" dirty="0" smtClean="0"/>
              <a:t>  </a:t>
            </a:r>
            <a:br>
              <a:rPr lang="en-CA" sz="2000" b="1" dirty="0" smtClean="0"/>
            </a:br>
            <a:endParaRPr lang="en-US" dirty="0"/>
          </a:p>
        </p:txBody>
      </p:sp>
      <p:sp>
        <p:nvSpPr>
          <p:cNvPr id="3" name="Subtitle 2"/>
          <p:cNvSpPr>
            <a:spLocks noGrp="1"/>
          </p:cNvSpPr>
          <p:nvPr>
            <p:ph type="subTitle" idx="1"/>
          </p:nvPr>
        </p:nvSpPr>
        <p:spPr>
          <a:xfrm>
            <a:off x="1524000" y="2642369"/>
            <a:ext cx="9144000" cy="3378185"/>
          </a:xfrm>
        </p:spPr>
        <p:txBody>
          <a:bodyPr>
            <a:normAutofit fontScale="47500" lnSpcReduction="20000"/>
          </a:bodyPr>
          <a:lstStyle/>
          <a:p>
            <a:endParaRPr lang="en-US" sz="7600" b="1" dirty="0" smtClean="0">
              <a:solidFill>
                <a:srgbClr val="FF0000"/>
              </a:solidFill>
            </a:endParaRPr>
          </a:p>
          <a:p>
            <a:r>
              <a:rPr lang="en-US" sz="9000" b="1" dirty="0" smtClean="0">
                <a:solidFill>
                  <a:srgbClr val="FF0000"/>
                </a:solidFill>
              </a:rPr>
              <a:t>Tower Defense Game</a:t>
            </a:r>
            <a:r>
              <a:rPr lang="en-US" sz="9000" b="1" dirty="0" smtClean="0"/>
              <a:t>  </a:t>
            </a:r>
            <a:r>
              <a:rPr lang="en-US" sz="9000" dirty="0" smtClean="0"/>
              <a:t/>
            </a:r>
            <a:br>
              <a:rPr lang="en-US" sz="9000" dirty="0" smtClean="0"/>
            </a:br>
            <a:r>
              <a:rPr lang="en-US" sz="3800" dirty="0" smtClean="0"/>
              <a:t>Supervisor: Dr. </a:t>
            </a:r>
            <a:r>
              <a:rPr lang="en-US" sz="3800" b="1" dirty="0" smtClean="0"/>
              <a:t>Joey </a:t>
            </a:r>
            <a:r>
              <a:rPr lang="en-US" sz="3800" b="1" dirty="0" err="1" smtClean="0"/>
              <a:t>Paquet</a:t>
            </a:r>
            <a:endParaRPr lang="en-US" sz="6700" b="1" dirty="0" smtClean="0"/>
          </a:p>
          <a:p>
            <a:r>
              <a:rPr lang="en-US" sz="3200" b="1" dirty="0" smtClean="0"/>
              <a:t>			</a:t>
            </a:r>
          </a:p>
          <a:p>
            <a:endParaRPr lang="en-US" sz="3200" b="1" dirty="0" smtClean="0"/>
          </a:p>
          <a:p>
            <a:endParaRPr lang="en-US" sz="3200" b="1" dirty="0"/>
          </a:p>
          <a:p>
            <a:r>
              <a:rPr lang="en-US" sz="3200" b="1" dirty="0" smtClean="0"/>
              <a:t>		</a:t>
            </a:r>
            <a:r>
              <a:rPr lang="en-US" sz="3200" b="1" dirty="0"/>
              <a:t>	</a:t>
            </a:r>
            <a:r>
              <a:rPr lang="en-US" sz="3200" b="1" dirty="0" smtClean="0"/>
              <a:t>	Submitted </a:t>
            </a:r>
            <a:r>
              <a:rPr lang="en-US" sz="3200" b="1" dirty="0"/>
              <a:t>by:  </a:t>
            </a:r>
            <a:r>
              <a:rPr lang="en-US" sz="3200" b="1" dirty="0" smtClean="0"/>
              <a:t>TEAM-2</a:t>
            </a:r>
            <a:endParaRPr lang="en-US" sz="3200" dirty="0" smtClean="0"/>
          </a:p>
          <a:p>
            <a:pPr algn="l"/>
            <a:r>
              <a:rPr lang="en-US" sz="3200" b="1" dirty="0" smtClean="0"/>
              <a:t>						             </a:t>
            </a:r>
            <a:r>
              <a:rPr lang="en-US" sz="3200" b="1" dirty="0" err="1" smtClean="0"/>
              <a:t>Alaa</a:t>
            </a:r>
            <a:r>
              <a:rPr lang="en-US" sz="3200" b="1" dirty="0" smtClean="0"/>
              <a:t> Sabah                -  27835647</a:t>
            </a:r>
            <a:br>
              <a:rPr lang="en-US" sz="3200" b="1" dirty="0" smtClean="0"/>
            </a:br>
            <a:r>
              <a:rPr lang="en-US" sz="3200" b="1" dirty="0" smtClean="0"/>
              <a:t>						             </a:t>
            </a:r>
            <a:r>
              <a:rPr lang="en-US" sz="3200" b="1" dirty="0" err="1" smtClean="0"/>
              <a:t>Lokesh</a:t>
            </a:r>
            <a:r>
              <a:rPr lang="en-US" sz="3200" b="1" dirty="0" smtClean="0"/>
              <a:t> </a:t>
            </a:r>
            <a:r>
              <a:rPr lang="en-US" sz="3200" b="1" dirty="0" err="1" smtClean="0"/>
              <a:t>Parappurath</a:t>
            </a:r>
            <a:r>
              <a:rPr lang="en-US" sz="3200" b="1" dirty="0" smtClean="0"/>
              <a:t> -  27299680</a:t>
            </a:r>
            <a:br>
              <a:rPr lang="en-US" sz="3200" b="1" dirty="0" smtClean="0"/>
            </a:br>
            <a:r>
              <a:rPr lang="en-US" sz="3200" b="1" dirty="0" smtClean="0"/>
              <a:t>					        	             Iftikhar Ahmad          -  26854605</a:t>
            </a:r>
            <a:br>
              <a:rPr lang="en-US" sz="3200" b="1" dirty="0" smtClean="0"/>
            </a:br>
            <a:r>
              <a:rPr lang="en-US" sz="3200" b="1" dirty="0" smtClean="0"/>
              <a:t>						             Muhammad </a:t>
            </a:r>
            <a:r>
              <a:rPr lang="en-US" sz="3200" b="1" dirty="0" err="1" smtClean="0"/>
              <a:t>Umer</a:t>
            </a:r>
            <a:r>
              <a:rPr lang="en-US" sz="3200" b="1" dirty="0" smtClean="0"/>
              <a:t>    -  40015021</a:t>
            </a:r>
            <a:endParaRPr lang="en-US" sz="3200" dirty="0" smtClean="0"/>
          </a:p>
          <a:p>
            <a:endParaRPr lang="en-US" dirty="0"/>
          </a:p>
        </p:txBody>
      </p:sp>
      <p:pic>
        <p:nvPicPr>
          <p:cNvPr id="4" name="Picture 3" descr="https://upload.wikimedia.org/wikipedia/en/thumb/a/a7/Concordia_University_logo.svg/452px-Concordia_University_logo.svg.png"/>
          <p:cNvPicPr/>
          <p:nvPr/>
        </p:nvPicPr>
        <p:blipFill>
          <a:blip r:embed="rId2">
            <a:extLst>
              <a:ext uri="{28A0092B-C50C-407E-A947-70E740481C1C}">
                <a14:useLocalDpi xmlns:a14="http://schemas.microsoft.com/office/drawing/2010/main" val="0"/>
              </a:ext>
            </a:extLst>
          </a:blip>
          <a:srcRect/>
          <a:stretch>
            <a:fillRect/>
          </a:stretch>
        </p:blipFill>
        <p:spPr bwMode="auto">
          <a:xfrm>
            <a:off x="1803400" y="465138"/>
            <a:ext cx="8585200" cy="1185862"/>
          </a:xfrm>
          <a:prstGeom prst="rect">
            <a:avLst/>
          </a:prstGeom>
          <a:noFill/>
          <a:ln>
            <a:noFill/>
          </a:ln>
        </p:spPr>
      </p:pic>
    </p:spTree>
    <p:extLst>
      <p:ext uri="{BB962C8B-B14F-4D97-AF65-F5344CB8AC3E}">
        <p14:creationId xmlns:p14="http://schemas.microsoft.com/office/powerpoint/2010/main" val="160278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Testing</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Unit testing applied to our system is the JUnit   Framework for the Java Programming Language. Since its time consuming to test all the methods in the system as the large number of methods in our system is large, only selected sets of methods were tested and the method chosen test the most important aspects of the code.</a:t>
            </a:r>
            <a:endParaRPr lang="en-US" dirty="0"/>
          </a:p>
          <a:p>
            <a:endParaRPr lang="en-US" dirty="0"/>
          </a:p>
        </p:txBody>
      </p:sp>
    </p:spTree>
    <p:extLst>
      <p:ext uri="{BB962C8B-B14F-4D97-AF65-F5344CB8AC3E}">
        <p14:creationId xmlns:p14="http://schemas.microsoft.com/office/powerpoint/2010/main" val="1791428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sp>
        <p:nvSpPr>
          <p:cNvPr id="3" name="Content Placeholder 2"/>
          <p:cNvSpPr>
            <a:spLocks noGrp="1"/>
          </p:cNvSpPr>
          <p:nvPr>
            <p:ph idx="1"/>
          </p:nvPr>
        </p:nvSpPr>
        <p:spPr/>
        <p:txBody>
          <a:bodyPr>
            <a:normAutofit fontScale="55000" lnSpcReduction="20000"/>
          </a:bodyPr>
          <a:lstStyle/>
          <a:p>
            <a:r>
              <a:rPr lang="en-US" dirty="0"/>
              <a:t>Agile methodologies embrace iterations. </a:t>
            </a:r>
            <a:endParaRPr lang="en-US" dirty="0" smtClean="0"/>
          </a:p>
          <a:p>
            <a:r>
              <a:rPr lang="en-US" dirty="0" smtClean="0"/>
              <a:t>Small </a:t>
            </a:r>
            <a:r>
              <a:rPr lang="en-US" dirty="0"/>
              <a:t>teams work together with </a:t>
            </a:r>
            <a:r>
              <a:rPr lang="en-US" dirty="0" smtClean="0"/>
              <a:t>stakeholders</a:t>
            </a:r>
            <a:endParaRPr lang="en-US" dirty="0"/>
          </a:p>
          <a:p>
            <a:r>
              <a:rPr lang="en-US" dirty="0" smtClean="0"/>
              <a:t>Proof </a:t>
            </a:r>
            <a:r>
              <a:rPr lang="en-US" dirty="0"/>
              <a:t>of concepts, or </a:t>
            </a:r>
            <a:r>
              <a:rPr lang="en-US" dirty="0" smtClean="0"/>
              <a:t>the </a:t>
            </a:r>
            <a:r>
              <a:rPr lang="en-US" dirty="0"/>
              <a:t>problem to be solved. </a:t>
            </a:r>
            <a:endParaRPr lang="en-US" dirty="0" smtClean="0"/>
          </a:p>
          <a:p>
            <a:r>
              <a:rPr lang="en-US" dirty="0" smtClean="0"/>
              <a:t>The </a:t>
            </a:r>
            <a:r>
              <a:rPr lang="en-US" dirty="0"/>
              <a:t>team defines </a:t>
            </a:r>
            <a:r>
              <a:rPr lang="en-US" dirty="0" smtClean="0"/>
              <a:t>the requirements </a:t>
            </a:r>
            <a:r>
              <a:rPr lang="en-US" dirty="0"/>
              <a:t>for the iteration, develops the code, </a:t>
            </a:r>
            <a:r>
              <a:rPr lang="en-US" dirty="0" smtClean="0"/>
              <a:t>and </a:t>
            </a:r>
            <a:r>
              <a:rPr lang="en-US" dirty="0"/>
              <a:t>runs integrated test </a:t>
            </a:r>
            <a:r>
              <a:rPr lang="en-US" dirty="0" smtClean="0"/>
              <a:t>scripts.</a:t>
            </a:r>
          </a:p>
          <a:p>
            <a:r>
              <a:rPr lang="en-US" dirty="0" smtClean="0"/>
              <a:t>The users verify </a:t>
            </a:r>
            <a:r>
              <a:rPr lang="en-US" dirty="0"/>
              <a:t>the </a:t>
            </a:r>
            <a:r>
              <a:rPr lang="en-US" dirty="0" smtClean="0"/>
              <a:t>results.</a:t>
            </a:r>
          </a:p>
          <a:p>
            <a:r>
              <a:rPr lang="en-US" dirty="0"/>
              <a:t>Two agile software development methodologies</a:t>
            </a:r>
          </a:p>
          <a:p>
            <a:pPr marL="0" indent="0">
              <a:buNone/>
            </a:pPr>
            <a:r>
              <a:rPr lang="en-US" b="1" dirty="0" smtClean="0"/>
              <a:t>1) XP</a:t>
            </a:r>
            <a:endParaRPr lang="en-US" b="1" dirty="0"/>
          </a:p>
          <a:p>
            <a:r>
              <a:rPr lang="en-US" dirty="0" smtClean="0"/>
              <a:t>Extreme programming concentrates </a:t>
            </a:r>
            <a:r>
              <a:rPr lang="en-US" dirty="0"/>
              <a:t>on the development rather than managerial aspects of </a:t>
            </a:r>
            <a:r>
              <a:rPr lang="en-US" dirty="0" smtClean="0"/>
              <a:t>software project</a:t>
            </a:r>
          </a:p>
          <a:p>
            <a:r>
              <a:rPr lang="en-US" dirty="0" smtClean="0"/>
              <a:t>It start with a release planning phase, followed by several iterations.</a:t>
            </a:r>
          </a:p>
          <a:p>
            <a:r>
              <a:rPr lang="en-US" dirty="0" smtClean="0"/>
              <a:t>When </a:t>
            </a:r>
            <a:r>
              <a:rPr lang="en-US" dirty="0"/>
              <a:t>the product has enough features to satisfy users, the team terminates iteration</a:t>
            </a:r>
          </a:p>
          <a:p>
            <a:r>
              <a:rPr lang="en-US" dirty="0"/>
              <a:t>and releases the software</a:t>
            </a:r>
            <a:r>
              <a:rPr lang="en-US" dirty="0" smtClean="0"/>
              <a:t>.</a:t>
            </a:r>
          </a:p>
          <a:p>
            <a:pPr marL="0" indent="0">
              <a:buNone/>
            </a:pPr>
            <a:r>
              <a:rPr lang="en-US" sz="2700" b="1" dirty="0" smtClean="0"/>
              <a:t>2) Scrum </a:t>
            </a:r>
            <a:r>
              <a:rPr lang="en-US" sz="2700" b="1" dirty="0"/>
              <a:t>development</a:t>
            </a:r>
          </a:p>
          <a:p>
            <a:r>
              <a:rPr lang="en-US" dirty="0"/>
              <a:t>The Scrum development process concentrates on managing sprints. Before each sprint begins, the </a:t>
            </a:r>
            <a:r>
              <a:rPr lang="en-US" dirty="0" smtClean="0"/>
              <a:t>team plans </a:t>
            </a:r>
            <a:r>
              <a:rPr lang="en-US" dirty="0"/>
              <a:t>the sprint, identifying the backlog items and assigning teams to these items. Teams develop, wrap</a:t>
            </a:r>
            <a:r>
              <a:rPr lang="en-US" dirty="0" smtClean="0"/>
              <a:t>, review</a:t>
            </a:r>
            <a:r>
              <a:rPr lang="en-US" dirty="0"/>
              <a:t>, and adjust each of the backlog items</a:t>
            </a:r>
            <a:endParaRPr lang="en-US" dirty="0"/>
          </a:p>
        </p:txBody>
      </p:sp>
    </p:spTree>
    <p:extLst>
      <p:ext uri="{BB962C8B-B14F-4D97-AF65-F5344CB8AC3E}">
        <p14:creationId xmlns:p14="http://schemas.microsoft.com/office/powerpoint/2010/main" val="411356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3" name="Content Placeholder 2"/>
          <p:cNvSpPr>
            <a:spLocks noGrp="1"/>
          </p:cNvSpPr>
          <p:nvPr>
            <p:ph idx="1"/>
          </p:nvPr>
        </p:nvSpPr>
        <p:spPr>
          <a:xfrm>
            <a:off x="838200" y="1448554"/>
            <a:ext cx="10515600" cy="4728409"/>
          </a:xfrm>
        </p:spPr>
        <p:txBody>
          <a:bodyPr>
            <a:normAutofit fontScale="92500" lnSpcReduction="10000"/>
          </a:bodyPr>
          <a:lstStyle/>
          <a:p>
            <a:pPr algn="just"/>
            <a:endParaRPr lang="en-US" dirty="0" smtClean="0"/>
          </a:p>
          <a:p>
            <a:pPr marL="0" indent="0" algn="just">
              <a:buNone/>
            </a:pPr>
            <a:r>
              <a:rPr lang="en-US" dirty="0" smtClean="0"/>
              <a:t>The basic idea of Tower Defense Game is to destroy moving critters in a specific path using some towers. The game consist of a map which has a start point and end point and also has a path connecting both. There is a map editor to create new maps or edit existing maps. The game starts by selecting the map and user can place towers anywhere on the scenery.</a:t>
            </a:r>
          </a:p>
          <a:p>
            <a:pPr marL="0" indent="0" algn="just">
              <a:buNone/>
            </a:pPr>
            <a:r>
              <a:rPr lang="en-US" dirty="0" smtClean="0"/>
              <a:t>The game is developed as a desktop application using the MVC architecture implemented using Observer pattern design. The game has 2 views: </a:t>
            </a:r>
          </a:p>
          <a:p>
            <a:pPr marL="514350" indent="-514350" algn="just">
              <a:buAutoNum type="arabicPeriod"/>
            </a:pPr>
            <a:r>
              <a:rPr lang="en-US" dirty="0" err="1" smtClean="0">
                <a:solidFill>
                  <a:srgbClr val="FF0000"/>
                </a:solidFill>
              </a:rPr>
              <a:t>MapEditor</a:t>
            </a:r>
            <a:r>
              <a:rPr lang="en-US" dirty="0" smtClean="0"/>
              <a:t>: For creating and editing maps for the game.</a:t>
            </a:r>
          </a:p>
          <a:p>
            <a:pPr marL="514350" indent="-514350" algn="just">
              <a:buAutoNum type="arabicPeriod"/>
            </a:pPr>
            <a:r>
              <a:rPr lang="en-US" dirty="0" err="1" smtClean="0">
                <a:solidFill>
                  <a:srgbClr val="FF0000"/>
                </a:solidFill>
              </a:rPr>
              <a:t>GameWindow</a:t>
            </a:r>
            <a:r>
              <a:rPr lang="en-US" dirty="0" smtClean="0"/>
              <a:t>: For playing the game.</a:t>
            </a:r>
          </a:p>
          <a:p>
            <a:pPr algn="just"/>
            <a:endParaRPr lang="en-US" dirty="0" smtClean="0"/>
          </a:p>
          <a:p>
            <a:pPr marL="0" indent="0" algn="just">
              <a:buNone/>
            </a:pPr>
            <a:r>
              <a:rPr lang="en-US" dirty="0" smtClean="0"/>
              <a:t>The business logic of the game is handled by the </a:t>
            </a:r>
            <a:r>
              <a:rPr lang="en-US" dirty="0" smtClean="0">
                <a:solidFill>
                  <a:srgbClr val="FF0000"/>
                </a:solidFill>
              </a:rPr>
              <a:t>model classes</a:t>
            </a:r>
            <a:r>
              <a:rPr lang="en-US" dirty="0" smtClean="0"/>
              <a:t>.</a:t>
            </a:r>
            <a:endParaRPr lang="en-US" dirty="0"/>
          </a:p>
        </p:txBody>
      </p:sp>
    </p:spTree>
    <p:extLst>
      <p:ext uri="{BB962C8B-B14F-4D97-AF65-F5344CB8AC3E}">
        <p14:creationId xmlns:p14="http://schemas.microsoft.com/office/powerpoint/2010/main" val="2104361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Functional </a:t>
            </a:r>
            <a:r>
              <a:rPr lang="en-CA" b="1" dirty="0" smtClean="0"/>
              <a:t>Requirements</a:t>
            </a:r>
            <a:endParaRPr lang="en-US" dirty="0"/>
          </a:p>
        </p:txBody>
      </p:sp>
      <p:sp>
        <p:nvSpPr>
          <p:cNvPr id="3" name="Content Placeholder 2"/>
          <p:cNvSpPr>
            <a:spLocks noGrp="1"/>
          </p:cNvSpPr>
          <p:nvPr>
            <p:ph idx="1"/>
          </p:nvPr>
        </p:nvSpPr>
        <p:spPr>
          <a:xfrm>
            <a:off x="838200" y="1584356"/>
            <a:ext cx="10515600" cy="4592607"/>
          </a:xfrm>
        </p:spPr>
        <p:txBody>
          <a:bodyPr>
            <a:normAutofit fontScale="85000" lnSpcReduction="10000"/>
          </a:bodyPr>
          <a:lstStyle/>
          <a:p>
            <a:pPr marL="0" indent="0">
              <a:buNone/>
            </a:pPr>
            <a:r>
              <a:rPr lang="en-CA" dirty="0" smtClean="0"/>
              <a:t>The </a:t>
            </a:r>
            <a:r>
              <a:rPr lang="en-CA" dirty="0"/>
              <a:t>functional requirements for deliverable </a:t>
            </a:r>
            <a:r>
              <a:rPr lang="en-CA" dirty="0" smtClean="0"/>
              <a:t>1st </a:t>
            </a:r>
            <a:r>
              <a:rPr lang="en-CA" dirty="0"/>
              <a:t>of the game include:</a:t>
            </a:r>
            <a:endParaRPr lang="en-US" dirty="0"/>
          </a:p>
          <a:p>
            <a:pPr lvl="1"/>
            <a:r>
              <a:rPr lang="en-US" dirty="0"/>
              <a:t>User driven interactive creation of a map as a grid of user-defined dimension.</a:t>
            </a:r>
          </a:p>
          <a:p>
            <a:pPr lvl="1"/>
            <a:r>
              <a:rPr lang="en-US" dirty="0"/>
              <a:t>User-driven allocation of grid elements such as scenery, path, entry point and exit point.</a:t>
            </a:r>
          </a:p>
          <a:p>
            <a:pPr lvl="1"/>
            <a:r>
              <a:rPr lang="en-US" dirty="0" smtClean="0"/>
              <a:t>Saving </a:t>
            </a:r>
            <a:r>
              <a:rPr lang="en-US" dirty="0"/>
              <a:t>a map to a file.</a:t>
            </a:r>
          </a:p>
          <a:p>
            <a:pPr lvl="1"/>
            <a:r>
              <a:rPr lang="en-US" dirty="0"/>
              <a:t>Loading a map from an existing file, then </a:t>
            </a:r>
            <a:r>
              <a:rPr lang="en-US" dirty="0" smtClean="0"/>
              <a:t>editing </a:t>
            </a:r>
            <a:r>
              <a:rPr lang="en-US" dirty="0"/>
              <a:t>the map.</a:t>
            </a:r>
          </a:p>
          <a:p>
            <a:pPr lvl="1"/>
            <a:r>
              <a:rPr lang="en-US" dirty="0" smtClean="0"/>
              <a:t>Verification </a:t>
            </a:r>
            <a:r>
              <a:rPr lang="en-US" dirty="0"/>
              <a:t>of map correctness before </a:t>
            </a:r>
            <a:r>
              <a:rPr lang="en-US" dirty="0" smtClean="0"/>
              <a:t>saving.</a:t>
            </a:r>
            <a:endParaRPr lang="en-US" dirty="0"/>
          </a:p>
          <a:p>
            <a:pPr lvl="1"/>
            <a:r>
              <a:rPr lang="en-US" dirty="0"/>
              <a:t>Game starts by selecting a saved map, then loads the map </a:t>
            </a:r>
          </a:p>
          <a:p>
            <a:pPr lvl="1"/>
            <a:r>
              <a:rPr lang="en-US" dirty="0"/>
              <a:t>User-driven placing of towers on the map, following the game’s restrictions </a:t>
            </a:r>
          </a:p>
          <a:p>
            <a:pPr lvl="1"/>
            <a:r>
              <a:rPr lang="en-US" dirty="0"/>
              <a:t>Implementation of currency and cost to buy or sell a tower </a:t>
            </a:r>
          </a:p>
          <a:p>
            <a:pPr lvl="1"/>
            <a:r>
              <a:rPr lang="en-US" dirty="0"/>
              <a:t>Implementation of towers’ level-dependent characteristics such as level, cost to increase level, refund rate, range, power, rate of fire, special effects, etc. </a:t>
            </a:r>
          </a:p>
          <a:p>
            <a:pPr lvl="1"/>
            <a:r>
              <a:rPr lang="en-US" dirty="0"/>
              <a:t>Tower inspection window that shows its current characteristics. </a:t>
            </a:r>
          </a:p>
          <a:p>
            <a:pPr lvl="1"/>
            <a:r>
              <a:rPr lang="en-US" dirty="0"/>
              <a:t>Tower inspection window allows to sell the tower. </a:t>
            </a:r>
          </a:p>
          <a:p>
            <a:pPr lvl="1"/>
            <a:r>
              <a:rPr lang="en-US" dirty="0"/>
              <a:t>Tower inspection window allows to increase the level of a tower, changing its characteristics.</a:t>
            </a:r>
          </a:p>
          <a:p>
            <a:endParaRPr lang="en-US" dirty="0"/>
          </a:p>
        </p:txBody>
      </p:sp>
    </p:spTree>
    <p:extLst>
      <p:ext uri="{BB962C8B-B14F-4D97-AF65-F5344CB8AC3E}">
        <p14:creationId xmlns:p14="http://schemas.microsoft.com/office/powerpoint/2010/main" val="391854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Architectural Design</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CA" b="1" dirty="0"/>
              <a:t>Architectural Design</a:t>
            </a:r>
            <a:endParaRPr lang="en-US" dirty="0"/>
          </a:p>
          <a:p>
            <a:r>
              <a:rPr lang="en-CA" dirty="0"/>
              <a:t>The architecture of our system adopts the widely used Model-View-Controller (MVC) architecture, this model is chosen for our project since its architectural </a:t>
            </a:r>
            <a:r>
              <a:rPr lang="en-US" dirty="0"/>
              <a:t>pattern separates the representation of information from the user's interaction with it that is the source code has no reference to the Controller or the view. As a result, a clear separation of concern between the logic, data and presentation is achieved. There are many advantages of highly cohesive software architecture such as maintainable system where modifying one component doesn’t necessarily require changing the other components. In addition, MVC architecture is useful for developing in a team environment because it allows the three components to be developed simultaneously allowing for </a:t>
            </a:r>
            <a:r>
              <a:rPr lang="en-CA" dirty="0"/>
              <a:t>a very flexible and rapid development</a:t>
            </a:r>
            <a:r>
              <a:rPr lang="en-US" dirty="0"/>
              <a:t>.</a:t>
            </a:r>
          </a:p>
          <a:p>
            <a:r>
              <a:rPr lang="en-US" dirty="0"/>
              <a:t>A </a:t>
            </a:r>
            <a:r>
              <a:rPr lang="en-US" b="1" dirty="0"/>
              <a:t>model</a:t>
            </a:r>
            <a:r>
              <a:rPr lang="en-US" dirty="0"/>
              <a:t> notifies its associated views and controllers of state changes. This notification allows the views to produce updated interface, and the controllers to change the available set of commands. </a:t>
            </a:r>
          </a:p>
          <a:p>
            <a:r>
              <a:rPr lang="en-US" dirty="0"/>
              <a:t>A </a:t>
            </a:r>
            <a:r>
              <a:rPr lang="en-US" b="1" dirty="0"/>
              <a:t>view</a:t>
            </a:r>
            <a:r>
              <a:rPr lang="en-US" dirty="0"/>
              <a:t> registers the controller to receive user interface events and requests from the model the information that it needs to generate an output representation.</a:t>
            </a:r>
          </a:p>
          <a:p>
            <a:endParaRPr lang="en-US" dirty="0"/>
          </a:p>
        </p:txBody>
      </p:sp>
    </p:spTree>
    <p:extLst>
      <p:ext uri="{BB962C8B-B14F-4D97-AF65-F5344CB8AC3E}">
        <p14:creationId xmlns:p14="http://schemas.microsoft.com/office/powerpoint/2010/main" val="3874999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smtClean="0"/>
              <a:t>Architectural Design</a:t>
            </a:r>
            <a:endParaRPr lang="en-US" dirty="0"/>
          </a:p>
        </p:txBody>
      </p:sp>
      <p:sp>
        <p:nvSpPr>
          <p:cNvPr id="3" name="Content Placeholder 2"/>
          <p:cNvSpPr>
            <a:spLocks noGrp="1"/>
          </p:cNvSpPr>
          <p:nvPr>
            <p:ph idx="1"/>
          </p:nvPr>
        </p:nvSpPr>
        <p:spPr/>
        <p:txBody>
          <a:bodyPr/>
          <a:lstStyle/>
          <a:p>
            <a:r>
              <a:rPr lang="en-US" dirty="0"/>
              <a:t>A </a:t>
            </a:r>
            <a:r>
              <a:rPr lang="en-US" b="1" dirty="0"/>
              <a:t>controller</a:t>
            </a:r>
            <a:r>
              <a:rPr lang="en-US" dirty="0"/>
              <a:t> handles the user`s input and can send commands to its associated view to change the view's presentation of the model. When the change is purely cosmetic we update the view.</a:t>
            </a:r>
          </a:p>
          <a:p>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946635" y="3666360"/>
            <a:ext cx="3502025" cy="2078355"/>
          </a:xfrm>
          <a:prstGeom prst="rect">
            <a:avLst/>
          </a:prstGeom>
          <a:noFill/>
          <a:ln>
            <a:noFill/>
          </a:ln>
        </p:spPr>
      </p:pic>
    </p:spTree>
    <p:extLst>
      <p:ext uri="{BB962C8B-B14F-4D97-AF65-F5344CB8AC3E}">
        <p14:creationId xmlns:p14="http://schemas.microsoft.com/office/powerpoint/2010/main" val="4043219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Subsystems Design</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These are the packages in the system and their related classes </a:t>
            </a:r>
            <a:endParaRPr lang="en-US" dirty="0"/>
          </a:p>
          <a:p>
            <a:endParaRPr lang="en-US" dirty="0"/>
          </a:p>
        </p:txBody>
      </p:sp>
      <p:pic>
        <p:nvPicPr>
          <p:cNvPr id="4" name="Picture 3"/>
          <p:cNvPicPr/>
          <p:nvPr/>
        </p:nvPicPr>
        <p:blipFill>
          <a:blip r:embed="rId2"/>
          <a:stretch>
            <a:fillRect/>
          </a:stretch>
        </p:blipFill>
        <p:spPr>
          <a:xfrm>
            <a:off x="1484344" y="2715419"/>
            <a:ext cx="1419225" cy="1285875"/>
          </a:xfrm>
          <a:prstGeom prst="rect">
            <a:avLst/>
          </a:prstGeom>
        </p:spPr>
      </p:pic>
      <p:pic>
        <p:nvPicPr>
          <p:cNvPr id="5" name="Picture 4"/>
          <p:cNvPicPr/>
          <p:nvPr/>
        </p:nvPicPr>
        <p:blipFill>
          <a:blip r:embed="rId3"/>
          <a:stretch>
            <a:fillRect/>
          </a:stretch>
        </p:blipFill>
        <p:spPr>
          <a:xfrm>
            <a:off x="3452401" y="2715419"/>
            <a:ext cx="1267460" cy="1245870"/>
          </a:xfrm>
          <a:prstGeom prst="rect">
            <a:avLst/>
          </a:prstGeom>
        </p:spPr>
      </p:pic>
      <p:pic>
        <p:nvPicPr>
          <p:cNvPr id="6" name="Picture 5"/>
          <p:cNvPicPr/>
          <p:nvPr/>
        </p:nvPicPr>
        <p:blipFill>
          <a:blip r:embed="rId4"/>
          <a:stretch>
            <a:fillRect/>
          </a:stretch>
        </p:blipFill>
        <p:spPr>
          <a:xfrm>
            <a:off x="5314950" y="2847816"/>
            <a:ext cx="1562100" cy="981075"/>
          </a:xfrm>
          <a:prstGeom prst="rect">
            <a:avLst/>
          </a:prstGeom>
        </p:spPr>
      </p:pic>
      <p:pic>
        <p:nvPicPr>
          <p:cNvPr id="7" name="Picture 6"/>
          <p:cNvPicPr/>
          <p:nvPr/>
        </p:nvPicPr>
        <p:blipFill>
          <a:blip r:embed="rId5"/>
          <a:stretch>
            <a:fillRect/>
          </a:stretch>
        </p:blipFill>
        <p:spPr>
          <a:xfrm>
            <a:off x="8111452" y="3055143"/>
            <a:ext cx="1310640" cy="566420"/>
          </a:xfrm>
          <a:prstGeom prst="rect">
            <a:avLst/>
          </a:prstGeom>
        </p:spPr>
      </p:pic>
    </p:spTree>
    <p:extLst>
      <p:ext uri="{BB962C8B-B14F-4D97-AF65-F5344CB8AC3E}">
        <p14:creationId xmlns:p14="http://schemas.microsoft.com/office/powerpoint/2010/main" val="285090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UML Class diagram for MVC Architecture </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package: </a:t>
            </a:r>
            <a:r>
              <a:rPr lang="en-CA" dirty="0" err="1"/>
              <a:t>com.IDG.mapSimulator</a:t>
            </a:r>
            <a:endParaRPr lang="en-US" dirty="0"/>
          </a:p>
          <a:p>
            <a:endParaRPr lang="en-US" dirty="0"/>
          </a:p>
        </p:txBody>
      </p:sp>
      <p:pic>
        <p:nvPicPr>
          <p:cNvPr id="4" name="Picture 3"/>
          <p:cNvPicPr/>
          <p:nvPr/>
        </p:nvPicPr>
        <p:blipFill>
          <a:blip r:embed="rId2"/>
          <a:stretch>
            <a:fillRect/>
          </a:stretch>
        </p:blipFill>
        <p:spPr>
          <a:xfrm>
            <a:off x="3883511" y="2523511"/>
            <a:ext cx="1419225" cy="1285875"/>
          </a:xfrm>
          <a:prstGeom prst="rect">
            <a:avLst/>
          </a:prstGeom>
        </p:spPr>
      </p:pic>
    </p:spTree>
    <p:extLst>
      <p:ext uri="{BB962C8B-B14F-4D97-AF65-F5344CB8AC3E}">
        <p14:creationId xmlns:p14="http://schemas.microsoft.com/office/powerpoint/2010/main" val="41152737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UML Class diagram for MVC Architecture</a:t>
            </a:r>
            <a:endParaRPr lang="en-US" dirty="0"/>
          </a:p>
        </p:txBody>
      </p:sp>
      <p:pic>
        <p:nvPicPr>
          <p:cNvPr id="4" name="Content Placeholder 3" descr="Room_UM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3679" y="2142497"/>
            <a:ext cx="5631143" cy="4351338"/>
          </a:xfrm>
          <a:prstGeom prst="rect">
            <a:avLst/>
          </a:prstGeom>
          <a:noFill/>
          <a:ln>
            <a:noFill/>
          </a:ln>
        </p:spPr>
      </p:pic>
    </p:spTree>
    <p:extLst>
      <p:ext uri="{BB962C8B-B14F-4D97-AF65-F5344CB8AC3E}">
        <p14:creationId xmlns:p14="http://schemas.microsoft.com/office/powerpoint/2010/main" val="145071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UML Class diagram for MVC Architecture</a:t>
            </a:r>
            <a:endParaRPr lang="en-US" dirty="0"/>
          </a:p>
        </p:txBody>
      </p:sp>
      <p:pic>
        <p:nvPicPr>
          <p:cNvPr id="4" name="Content Placeholder 3" descr="Tower_UM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0428" y="2160603"/>
            <a:ext cx="5631143" cy="4351338"/>
          </a:xfrm>
          <a:prstGeom prst="rect">
            <a:avLst/>
          </a:prstGeom>
          <a:noFill/>
          <a:ln>
            <a:noFill/>
          </a:ln>
        </p:spPr>
      </p:pic>
    </p:spTree>
    <p:extLst>
      <p:ext uri="{BB962C8B-B14F-4D97-AF65-F5344CB8AC3E}">
        <p14:creationId xmlns:p14="http://schemas.microsoft.com/office/powerpoint/2010/main" val="3077153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776</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                        SOEN 6441 : Advance Programming Practices (Winter-2016)    </vt:lpstr>
      <vt:lpstr>INTRODUCTION</vt:lpstr>
      <vt:lpstr>Functional Requirements</vt:lpstr>
      <vt:lpstr>Architectural Design </vt:lpstr>
      <vt:lpstr>Architectural Design</vt:lpstr>
      <vt:lpstr>Subsystems Design </vt:lpstr>
      <vt:lpstr>UML Class diagram for MVC Architecture  </vt:lpstr>
      <vt:lpstr>UML Class diagram for MVC Architecture</vt:lpstr>
      <vt:lpstr>UML Class diagram for MVC Architecture</vt:lpstr>
      <vt:lpstr>Testing </vt:lpstr>
      <vt:lpstr>Agile Methodology</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Programming Practices SOEN 6441  (Winter-2016)</dc:title>
  <dc:creator>Iftikhar Ahmed Shaikh</dc:creator>
  <cp:lastModifiedBy>Iftikhar Ahmed Shaikh</cp:lastModifiedBy>
  <cp:revision>12</cp:revision>
  <dcterms:created xsi:type="dcterms:W3CDTF">2016-02-15T18:31:36Z</dcterms:created>
  <dcterms:modified xsi:type="dcterms:W3CDTF">2016-02-17T01:12:55Z</dcterms:modified>
</cp:coreProperties>
</file>