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69" r:id="rId5"/>
    <p:sldId id="270" r:id="rId6"/>
    <p:sldId id="259" r:id="rId7"/>
    <p:sldId id="260" r:id="rId8"/>
    <p:sldId id="272" r:id="rId9"/>
    <p:sldId id="273" r:id="rId10"/>
    <p:sldId id="274" r:id="rId11"/>
    <p:sldId id="276" r:id="rId12"/>
    <p:sldId id="271" r:id="rId13"/>
    <p:sldId id="27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5" autoAdjust="0"/>
    <p:restoredTop sz="94660"/>
  </p:normalViewPr>
  <p:slideViewPr>
    <p:cSldViewPr snapToGrid="0">
      <p:cViewPr varScale="1">
        <p:scale>
          <a:sx n="107" d="100"/>
          <a:sy n="107"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34711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029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32693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926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5C63CC-EC59-4D19-8326-B5CD44FF15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3266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5C63CC-EC59-4D19-8326-B5CD44FF15C5}" type="datetimeFigureOut">
              <a:rPr lang="en-US" smtClean="0"/>
              <a:t>4/6/2016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60076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5C63CC-EC59-4D19-8326-B5CD44FF15C5}" type="datetimeFigureOut">
              <a:rPr lang="en-US" smtClean="0"/>
              <a:t>4/6/2016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912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63CC-EC59-4D19-8326-B5CD44FF15C5}" type="datetimeFigureOut">
              <a:rPr lang="en-US" smtClean="0"/>
              <a:t>4/6/2016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4763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2933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8607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C63CC-EC59-4D19-8326-B5CD44FF15C5}" type="datetimeFigureOut">
              <a:rPr lang="en-US" smtClean="0"/>
              <a:t>4/6/2016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10533-7997-4727-90B4-4437C695FB4F}" type="slidenum">
              <a:rPr lang="en-US" smtClean="0"/>
              <a:t>‹#›</a:t>
            </a:fld>
            <a:endParaRPr lang="en-US"/>
          </a:p>
        </p:txBody>
      </p:sp>
    </p:spTree>
    <p:extLst>
      <p:ext uri="{BB962C8B-B14F-4D97-AF65-F5344CB8AC3E}">
        <p14:creationId xmlns:p14="http://schemas.microsoft.com/office/powerpoint/2010/main" val="218856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0"/>
            <a:ext cx="9144000" cy="1457608"/>
          </a:xfrm>
        </p:spPr>
        <p:txBody>
          <a:bodyPr>
            <a:normAutofit fontScale="90000"/>
          </a:bodyPr>
          <a:lstStyle/>
          <a:p>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000" b="1" dirty="0" smtClean="0"/>
              <a:t>SOEN </a:t>
            </a:r>
            <a:r>
              <a:rPr lang="en-CA" sz="2000" b="1" dirty="0"/>
              <a:t>6441 </a:t>
            </a:r>
            <a:r>
              <a:rPr lang="en-CA" sz="2000" b="1" dirty="0" smtClean="0"/>
              <a:t>: Advance </a:t>
            </a:r>
            <a:r>
              <a:rPr lang="en-CA" sz="2000" b="1" dirty="0"/>
              <a:t>Programming Practices (Winter-2016)</a:t>
            </a:r>
            <a:r>
              <a:rPr lang="en-US" sz="2000" b="1" dirty="0" smtClean="0"/>
              <a:t/>
            </a:r>
            <a:br>
              <a:rPr lang="en-US" sz="2000" b="1" dirty="0" smtClean="0"/>
            </a:br>
            <a:r>
              <a:rPr lang="en-CA" sz="2000" b="1" dirty="0" smtClean="0"/>
              <a:t>  </a:t>
            </a:r>
            <a:br>
              <a:rPr lang="en-CA" sz="2000" b="1" dirty="0" smtClean="0"/>
            </a:br>
            <a:endParaRPr lang="en-US" dirty="0"/>
          </a:p>
        </p:txBody>
      </p:sp>
      <p:sp>
        <p:nvSpPr>
          <p:cNvPr id="3" name="Subtitle 2"/>
          <p:cNvSpPr>
            <a:spLocks noGrp="1"/>
          </p:cNvSpPr>
          <p:nvPr>
            <p:ph type="subTitle" idx="1"/>
          </p:nvPr>
        </p:nvSpPr>
        <p:spPr>
          <a:xfrm>
            <a:off x="1524000" y="2642369"/>
            <a:ext cx="9144000" cy="3378185"/>
          </a:xfrm>
        </p:spPr>
        <p:txBody>
          <a:bodyPr>
            <a:normAutofit fontScale="32500" lnSpcReduction="20000"/>
          </a:bodyPr>
          <a:lstStyle/>
          <a:p>
            <a:endParaRPr lang="en-US" sz="7600" b="1" dirty="0" smtClean="0">
              <a:solidFill>
                <a:srgbClr val="FF0000"/>
              </a:solidFill>
            </a:endParaRPr>
          </a:p>
          <a:p>
            <a:r>
              <a:rPr lang="en-US" sz="9000" b="1" dirty="0" smtClean="0">
                <a:solidFill>
                  <a:srgbClr val="FF0000"/>
                </a:solidFill>
              </a:rPr>
              <a:t>Tower Defense Game</a:t>
            </a:r>
            <a:r>
              <a:rPr lang="en-US" sz="9000" b="1" dirty="0" smtClean="0"/>
              <a:t>  </a:t>
            </a:r>
            <a:r>
              <a:rPr lang="en-US" sz="9000" dirty="0" smtClean="0"/>
              <a:t/>
            </a:r>
            <a:br>
              <a:rPr lang="en-US" sz="9000" dirty="0" smtClean="0"/>
            </a:br>
            <a:r>
              <a:rPr lang="en-US" sz="3800" dirty="0" smtClean="0"/>
              <a:t>Supervisor: Dr. </a:t>
            </a:r>
            <a:r>
              <a:rPr lang="en-US" sz="3800" b="1" dirty="0" smtClean="0"/>
              <a:t>Joey </a:t>
            </a:r>
            <a:r>
              <a:rPr lang="en-US" sz="3800" b="1" dirty="0" err="1" smtClean="0"/>
              <a:t>Paquet</a:t>
            </a:r>
            <a:endParaRPr lang="en-US" sz="6700" b="1" dirty="0" smtClean="0"/>
          </a:p>
          <a:p>
            <a:r>
              <a:rPr lang="en-US" sz="3200" b="1" dirty="0" smtClean="0"/>
              <a:t>			</a:t>
            </a:r>
          </a:p>
          <a:p>
            <a:endParaRPr lang="en-US" sz="3200" b="1" dirty="0" smtClean="0"/>
          </a:p>
          <a:p>
            <a:endParaRPr lang="en-US" sz="3200" b="1" dirty="0"/>
          </a:p>
          <a:p>
            <a:r>
              <a:rPr lang="en-US" sz="3200" b="1" dirty="0" smtClean="0"/>
              <a:t>		</a:t>
            </a:r>
            <a:r>
              <a:rPr lang="en-US" sz="3200" b="1" dirty="0"/>
              <a:t>	</a:t>
            </a:r>
            <a:r>
              <a:rPr lang="en-US" sz="3200" b="1" dirty="0" smtClean="0"/>
              <a:t>	</a:t>
            </a:r>
            <a:r>
              <a:rPr lang="en-US" sz="3700" b="1" dirty="0" smtClean="0"/>
              <a:t>Submitted </a:t>
            </a:r>
            <a:r>
              <a:rPr lang="en-US" sz="3700" b="1" dirty="0"/>
              <a:t>by:  </a:t>
            </a:r>
            <a:r>
              <a:rPr lang="en-US" sz="3700" b="1" dirty="0" smtClean="0"/>
              <a:t>TEAM-2</a:t>
            </a:r>
            <a:endParaRPr lang="en-US" sz="3700" dirty="0" smtClean="0"/>
          </a:p>
          <a:p>
            <a:pPr algn="l">
              <a:lnSpc>
                <a:spcPct val="120000"/>
              </a:lnSpc>
              <a:spcBef>
                <a:spcPts val="0"/>
              </a:spcBef>
            </a:pPr>
            <a:r>
              <a:rPr lang="en-US" sz="3700" b="1" dirty="0" smtClean="0"/>
              <a:t>						</a:t>
            </a:r>
            <a:br>
              <a:rPr lang="en-US" sz="3700" b="1" dirty="0" smtClean="0"/>
            </a:br>
            <a:r>
              <a:rPr lang="en-US" sz="3700" b="1" dirty="0" smtClean="0"/>
              <a:t>						             Lokesh Parappurath -  27299680</a:t>
            </a:r>
            <a:br>
              <a:rPr lang="en-US" sz="3700" b="1" dirty="0" smtClean="0"/>
            </a:br>
            <a:r>
              <a:rPr lang="en-US" sz="3700" b="1" dirty="0" smtClean="0"/>
              <a:t>					        	             Iftikhar Ahmed          -  26854605</a:t>
            </a:r>
            <a:br>
              <a:rPr lang="en-US" sz="3700" b="1" dirty="0" smtClean="0"/>
            </a:br>
            <a:r>
              <a:rPr lang="en-US" sz="3700" b="1" dirty="0" smtClean="0"/>
              <a:t>						             Muhammad Umer    -  40015021</a:t>
            </a:r>
          </a:p>
          <a:p>
            <a:pPr algn="l">
              <a:lnSpc>
                <a:spcPct val="120000"/>
              </a:lnSpc>
              <a:spcBef>
                <a:spcPts val="0"/>
              </a:spcBef>
            </a:pPr>
            <a:r>
              <a:rPr lang="en-US" sz="3700" b="1" dirty="0" smtClean="0"/>
              <a:t>						             </a:t>
            </a:r>
            <a:r>
              <a:rPr lang="en-US" sz="3700" b="1" dirty="0" err="1" smtClean="0"/>
              <a:t>Armaghan</a:t>
            </a:r>
            <a:r>
              <a:rPr lang="en-US" sz="3700" b="1" dirty="0" smtClean="0"/>
              <a:t> </a:t>
            </a:r>
            <a:r>
              <a:rPr lang="en-US" sz="3700" b="1" dirty="0" err="1" smtClean="0"/>
              <a:t>Sikandar</a:t>
            </a:r>
            <a:r>
              <a:rPr lang="en-US" sz="3700" b="1" dirty="0" smtClean="0"/>
              <a:t>  </a:t>
            </a:r>
            <a:r>
              <a:rPr lang="en-US" sz="3700" b="1" dirty="0"/>
              <a:t>-  27421001</a:t>
            </a:r>
            <a:endParaRPr lang="en-US" sz="3700" b="1" dirty="0" smtClean="0"/>
          </a:p>
          <a:p>
            <a:pPr algn="l"/>
            <a:r>
              <a:rPr lang="en-US" sz="3200" b="1" dirty="0"/>
              <a:t>	</a:t>
            </a:r>
            <a:r>
              <a:rPr lang="en-US" sz="3200" b="1" dirty="0" smtClean="0"/>
              <a:t>					             </a:t>
            </a:r>
            <a:endParaRPr lang="en-US" sz="3200" dirty="0" smtClean="0"/>
          </a:p>
          <a:p>
            <a:endParaRPr lang="en-US" dirty="0"/>
          </a:p>
        </p:txBody>
      </p:sp>
      <p:pic>
        <p:nvPicPr>
          <p:cNvPr id="4" name="Picture 3" descr="https://upload.wikimedia.org/wikipedia/en/thumb/a/a7/Concordia_University_logo.svg/452px-Concordia_University_logo.svg.png"/>
          <p:cNvPicPr/>
          <p:nvPr/>
        </p:nvPicPr>
        <p:blipFill>
          <a:blip r:embed="rId2">
            <a:extLst>
              <a:ext uri="{28A0092B-C50C-407E-A947-70E740481C1C}">
                <a14:useLocalDpi xmlns:a14="http://schemas.microsoft.com/office/drawing/2010/main" val="0"/>
              </a:ext>
            </a:extLst>
          </a:blip>
          <a:srcRect/>
          <a:stretch>
            <a:fillRect/>
          </a:stretch>
        </p:blipFill>
        <p:spPr bwMode="auto">
          <a:xfrm>
            <a:off x="1803400" y="465138"/>
            <a:ext cx="8585200" cy="1185862"/>
          </a:xfrm>
          <a:prstGeom prst="rect">
            <a:avLst/>
          </a:prstGeom>
          <a:noFill/>
          <a:ln>
            <a:noFill/>
          </a:ln>
        </p:spPr>
      </p:pic>
    </p:spTree>
    <p:extLst>
      <p:ext uri="{BB962C8B-B14F-4D97-AF65-F5344CB8AC3E}">
        <p14:creationId xmlns:p14="http://schemas.microsoft.com/office/powerpoint/2010/main" val="160278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Factory Pattern</a:t>
            </a:r>
            <a:endParaRPr lang="en-US" sz="3600" b="1" dirty="0">
              <a:solidFill>
                <a:srgbClr val="FF0000"/>
              </a:solidFill>
            </a:endParaRPr>
          </a:p>
        </p:txBody>
      </p:sp>
      <p:sp>
        <p:nvSpPr>
          <p:cNvPr id="5" name="Content Placeholder 2"/>
          <p:cNvSpPr>
            <a:spLocks noGrp="1"/>
          </p:cNvSpPr>
          <p:nvPr>
            <p:ph idx="1"/>
          </p:nvPr>
        </p:nvSpPr>
        <p:spPr>
          <a:xfrm>
            <a:off x="838200" y="1468192"/>
            <a:ext cx="10515600" cy="4708771"/>
          </a:xfrm>
        </p:spPr>
        <p:txBody>
          <a:bodyPr>
            <a:noAutofit/>
          </a:bodyPr>
          <a:lstStyle/>
          <a:p>
            <a:pPr marL="0" indent="0">
              <a:spcBef>
                <a:spcPct val="20000"/>
              </a:spcBef>
              <a:buClr>
                <a:schemeClr val="accent1"/>
              </a:buClr>
              <a:buSzPct val="85000"/>
              <a:buNone/>
            </a:pPr>
            <a:r>
              <a:rPr lang="en-US" altLang="en-US" dirty="0" smtClean="0">
                <a:latin typeface="Calibri" panose="020F0502020204030204" pitchFamily="34" charset="0"/>
              </a:rPr>
              <a:t>In the game application, we are using different types of critters all of which are having the same properties. Since the purpose of the factory design pattern is to handle polymorphism and in situations when a class uses hierarchy of classes to specify which object it creates, we decided to implement critters using the </a:t>
            </a:r>
            <a:r>
              <a:rPr lang="en-US" altLang="en-US" dirty="0" smtClean="0">
                <a:solidFill>
                  <a:srgbClr val="FF0000"/>
                </a:solidFill>
                <a:latin typeface="Calibri" panose="020F0502020204030204" pitchFamily="34" charset="0"/>
              </a:rPr>
              <a:t>Factory design pattern</a:t>
            </a:r>
            <a:r>
              <a:rPr lang="en-US" altLang="en-US" dirty="0" smtClean="0">
                <a:latin typeface="Calibri" panose="020F0502020204030204" pitchFamily="34" charset="0"/>
              </a:rPr>
              <a:t>. </a:t>
            </a:r>
          </a:p>
          <a:p>
            <a:pPr marL="0" indent="0">
              <a:spcBef>
                <a:spcPct val="20000"/>
              </a:spcBef>
              <a:buClr>
                <a:schemeClr val="accent1"/>
              </a:buClr>
              <a:buSzPct val="85000"/>
              <a:buNone/>
            </a:pPr>
            <a:r>
              <a:rPr lang="en-US" altLang="en-US" dirty="0" smtClean="0">
                <a:latin typeface="Calibri" panose="020F0502020204030204" pitchFamily="34" charset="0"/>
              </a:rPr>
              <a:t>In the application, we have a base critter class with the basic properties and methods to handle the critters. There are 3 different critter classes which derive from the base class. The instantiation of the critter is decided by the critter factory class which returns a critter type decided at runtime to the base critter reference object.</a:t>
            </a:r>
            <a:endParaRPr lang="en-US" dirty="0">
              <a:latin typeface="Calibri" panose="020F0502020204030204" pitchFamily="34" charset="0"/>
            </a:endParaRPr>
          </a:p>
        </p:txBody>
      </p:sp>
    </p:spTree>
    <p:extLst>
      <p:ext uri="{BB962C8B-B14F-4D97-AF65-F5344CB8AC3E}">
        <p14:creationId xmlns:p14="http://schemas.microsoft.com/office/powerpoint/2010/main" val="1639349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Logs</a:t>
            </a:r>
            <a:endParaRPr lang="en-US" sz="3600" b="1" dirty="0">
              <a:solidFill>
                <a:srgbClr val="FF0000"/>
              </a:solidFill>
            </a:endParaRPr>
          </a:p>
        </p:txBody>
      </p:sp>
      <p:sp>
        <p:nvSpPr>
          <p:cNvPr id="5" name="Content Placeholder 2"/>
          <p:cNvSpPr>
            <a:spLocks noGrp="1"/>
          </p:cNvSpPr>
          <p:nvPr>
            <p:ph idx="1"/>
          </p:nvPr>
        </p:nvSpPr>
        <p:spPr>
          <a:xfrm>
            <a:off x="838200" y="1468192"/>
            <a:ext cx="10515600" cy="4708771"/>
          </a:xfrm>
        </p:spPr>
        <p:txBody>
          <a:bodyPr>
            <a:noAutofit/>
          </a:bodyPr>
          <a:lstStyle/>
          <a:p>
            <a:pPr marL="0" indent="0">
              <a:spcBef>
                <a:spcPct val="20000"/>
              </a:spcBef>
              <a:buClr>
                <a:schemeClr val="accent1"/>
              </a:buClr>
              <a:buSzPct val="85000"/>
              <a:buNone/>
            </a:pPr>
            <a:r>
              <a:rPr lang="en-US" altLang="en-US" dirty="0" smtClean="0">
                <a:latin typeface="Calibri" panose="020F0502020204030204" pitchFamily="34" charset="0"/>
              </a:rPr>
              <a:t>In </a:t>
            </a:r>
            <a:r>
              <a:rPr lang="en-US" altLang="en-US" dirty="0" smtClean="0">
                <a:latin typeface="Calibri" panose="020F0502020204030204" pitchFamily="34" charset="0"/>
              </a:rPr>
              <a:t>any </a:t>
            </a:r>
            <a:r>
              <a:rPr lang="en-US" altLang="en-US" dirty="0" smtClean="0">
                <a:latin typeface="Calibri" panose="020F0502020204030204" pitchFamily="34" charset="0"/>
              </a:rPr>
              <a:t>application, </a:t>
            </a:r>
            <a:r>
              <a:rPr lang="en-US" altLang="en-US" dirty="0" smtClean="0">
                <a:latin typeface="Calibri" panose="020F0502020204030204" pitchFamily="34" charset="0"/>
              </a:rPr>
              <a:t>the development process is not perfect. In order to assist the </a:t>
            </a:r>
            <a:r>
              <a:rPr lang="en-US" altLang="en-US" dirty="0" smtClean="0">
                <a:latin typeface="Calibri" panose="020F0502020204030204" pitchFamily="34" charset="0"/>
              </a:rPr>
              <a:t>developer with debugging and the user with analyzing errors or unpredicted behaviors, we use logs. Logs help in determining the errors or unexpected behaviors faster. In our game application, we are also using the log files to determine what is happening inside the application when various functionalities are executed.</a:t>
            </a:r>
          </a:p>
          <a:p>
            <a:pPr marL="0" indent="0">
              <a:spcBef>
                <a:spcPct val="20000"/>
              </a:spcBef>
              <a:buClr>
                <a:schemeClr val="accent1"/>
              </a:buClr>
              <a:buSzPct val="85000"/>
              <a:buNone/>
            </a:pPr>
            <a:r>
              <a:rPr lang="en-US" dirty="0" smtClean="0">
                <a:latin typeface="Calibri" panose="020F0502020204030204" pitchFamily="34" charset="0"/>
              </a:rPr>
              <a:t>We have created separate log files for maps, towers, critters and for the whole game. This has assisted us in debugging the vast application more easily.</a:t>
            </a:r>
            <a:endParaRPr lang="en-US" dirty="0">
              <a:latin typeface="Calibri" panose="020F0502020204030204" pitchFamily="34" charset="0"/>
            </a:endParaRPr>
          </a:p>
        </p:txBody>
      </p:sp>
    </p:spTree>
    <p:extLst>
      <p:ext uri="{BB962C8B-B14F-4D97-AF65-F5344CB8AC3E}">
        <p14:creationId xmlns:p14="http://schemas.microsoft.com/office/powerpoint/2010/main" val="3305332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5812"/>
            <a:ext cx="10515600" cy="1102660"/>
          </a:xfrm>
        </p:spPr>
        <p:txBody>
          <a:bodyPr>
            <a:normAutofit/>
          </a:bodyPr>
          <a:lstStyle/>
          <a:p>
            <a:r>
              <a:rPr lang="en-CA" sz="3600" b="1" dirty="0">
                <a:solidFill>
                  <a:srgbClr val="FF0000"/>
                </a:solidFill>
              </a:rPr>
              <a:t>Testing</a:t>
            </a:r>
            <a:r>
              <a:rPr lang="en-US" sz="3600" dirty="0"/>
              <a:t/>
            </a:r>
            <a:br>
              <a:rPr lang="en-US" sz="3600" dirty="0"/>
            </a:br>
            <a:endParaRPr lang="en-US" sz="3600" dirty="0"/>
          </a:p>
        </p:txBody>
      </p:sp>
      <p:sp>
        <p:nvSpPr>
          <p:cNvPr id="3" name="Content Placeholder 2"/>
          <p:cNvSpPr>
            <a:spLocks noGrp="1"/>
          </p:cNvSpPr>
          <p:nvPr>
            <p:ph idx="1"/>
          </p:nvPr>
        </p:nvSpPr>
        <p:spPr>
          <a:xfrm>
            <a:off x="838200" y="1515035"/>
            <a:ext cx="10515600" cy="4661928"/>
          </a:xfrm>
        </p:spPr>
        <p:txBody>
          <a:bodyPr>
            <a:normAutofit lnSpcReduction="10000"/>
          </a:bodyPr>
          <a:lstStyle/>
          <a:p>
            <a:pPr marL="0" indent="0" algn="just">
              <a:buNone/>
            </a:pPr>
            <a:r>
              <a:rPr lang="en-CA" dirty="0" smtClean="0"/>
              <a:t>Our testing had 2 phases: </a:t>
            </a:r>
          </a:p>
          <a:p>
            <a:pPr marL="0" indent="0" algn="just">
              <a:buNone/>
            </a:pPr>
            <a:r>
              <a:rPr lang="en-CA" dirty="0" smtClean="0">
                <a:solidFill>
                  <a:srgbClr val="FF0000"/>
                </a:solidFill>
              </a:rPr>
              <a:t>Unit testing</a:t>
            </a:r>
            <a:r>
              <a:rPr lang="en-CA" dirty="0" smtClean="0"/>
              <a:t>: Unit </a:t>
            </a:r>
            <a:r>
              <a:rPr lang="en-CA" dirty="0"/>
              <a:t>testing </a:t>
            </a:r>
            <a:r>
              <a:rPr lang="en-CA" dirty="0" smtClean="0"/>
              <a:t>is done using the Junit Framework provided by Java. </a:t>
            </a:r>
            <a:r>
              <a:rPr lang="en-CA" dirty="0"/>
              <a:t>Since </a:t>
            </a:r>
            <a:r>
              <a:rPr lang="en-CA" dirty="0" smtClean="0"/>
              <a:t>it is </a:t>
            </a:r>
            <a:r>
              <a:rPr lang="en-CA" dirty="0"/>
              <a:t>time consuming to test all the methods in the system </a:t>
            </a:r>
            <a:r>
              <a:rPr lang="en-CA" dirty="0" smtClean="0"/>
              <a:t>in the short period, we have restricted our self to 30 specific important test cases. The test cases have been described in short in the test case document.</a:t>
            </a:r>
          </a:p>
          <a:p>
            <a:pPr marL="0" indent="0" algn="just">
              <a:buNone/>
            </a:pPr>
            <a:r>
              <a:rPr lang="en-CA" dirty="0" smtClean="0">
                <a:solidFill>
                  <a:srgbClr val="FF0000"/>
                </a:solidFill>
              </a:rPr>
              <a:t>Integration testing</a:t>
            </a:r>
            <a:r>
              <a:rPr lang="en-CA" dirty="0" smtClean="0"/>
              <a:t>: All the units of the code have been integrated after unit testing to form this project build. Further the code has been verified to work properly after integration.</a:t>
            </a:r>
          </a:p>
          <a:p>
            <a:pPr marL="0" indent="0" algn="just">
              <a:buNone/>
            </a:pPr>
            <a:r>
              <a:rPr lang="en-CA" dirty="0" smtClean="0"/>
              <a:t>The build is then checked for acceptance testing where all the requirements are checked for one on one functionality acceptance check.</a:t>
            </a:r>
            <a:endParaRPr lang="en-US" dirty="0"/>
          </a:p>
          <a:p>
            <a:pPr algn="just"/>
            <a:endParaRPr lang="en-US" dirty="0"/>
          </a:p>
        </p:txBody>
      </p:sp>
    </p:spTree>
    <p:extLst>
      <p:ext uri="{BB962C8B-B14F-4D97-AF65-F5344CB8AC3E}">
        <p14:creationId xmlns:p14="http://schemas.microsoft.com/office/powerpoint/2010/main" val="4056678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19953"/>
            <a:ext cx="10515600" cy="1167179"/>
          </a:xfrm>
        </p:spPr>
        <p:txBody>
          <a:bodyPr>
            <a:normAutofit/>
          </a:bodyPr>
          <a:lstStyle/>
          <a:p>
            <a:r>
              <a:rPr lang="en-CA" sz="3600" b="1" dirty="0" smtClean="0">
                <a:solidFill>
                  <a:srgbClr val="FF0000"/>
                </a:solidFill>
              </a:rPr>
              <a:t>Software Versioning Repository</a:t>
            </a:r>
            <a:r>
              <a:rPr lang="en-US" sz="3600" dirty="0"/>
              <a:t/>
            </a:r>
            <a:br>
              <a:rPr lang="en-US" sz="3600" dirty="0"/>
            </a:br>
            <a:endParaRPr lang="en-US" sz="3600" dirty="0"/>
          </a:p>
        </p:txBody>
      </p:sp>
      <p:sp>
        <p:nvSpPr>
          <p:cNvPr id="5" name="Content Placeholder 2"/>
          <p:cNvSpPr>
            <a:spLocks noGrp="1"/>
          </p:cNvSpPr>
          <p:nvPr>
            <p:ph idx="1"/>
          </p:nvPr>
        </p:nvSpPr>
        <p:spPr>
          <a:xfrm>
            <a:off x="838200" y="1479175"/>
            <a:ext cx="10515600" cy="4697787"/>
          </a:xfrm>
        </p:spPr>
        <p:txBody>
          <a:bodyPr>
            <a:normAutofit/>
          </a:bodyPr>
          <a:lstStyle/>
          <a:p>
            <a:pPr marL="0" indent="0" algn="just">
              <a:buNone/>
            </a:pPr>
            <a:r>
              <a:rPr lang="en-CA" dirty="0" smtClean="0"/>
              <a:t>Repositories are a great way to manage the code when the development team consist of multiple developers and project mates and development is performed in stages. This helps in backtracking any changes which turns out to cause unpredicted results and in roll back to previous stable versions. </a:t>
            </a:r>
          </a:p>
          <a:p>
            <a:pPr marL="0" indent="0" algn="just">
              <a:buNone/>
            </a:pPr>
            <a:r>
              <a:rPr lang="en-CA" dirty="0" smtClean="0"/>
              <a:t>One of the popularly used repositories is the </a:t>
            </a:r>
            <a:r>
              <a:rPr lang="en-CA" dirty="0" err="1" smtClean="0"/>
              <a:t>github</a:t>
            </a:r>
            <a:r>
              <a:rPr lang="en-CA" dirty="0" smtClean="0"/>
              <a:t> which provides a web interface as well as eclipse plugins to manage the code online. Due to the reliability, ease of use and multiple platform support provided by </a:t>
            </a:r>
            <a:r>
              <a:rPr lang="en-CA" dirty="0" err="1" smtClean="0"/>
              <a:t>github</a:t>
            </a:r>
            <a:r>
              <a:rPr lang="en-CA" dirty="0" smtClean="0"/>
              <a:t>, we are using git for versioning our game application, with the project stored online in </a:t>
            </a:r>
            <a:r>
              <a:rPr lang="en-CA" dirty="0" err="1" smtClean="0"/>
              <a:t>github</a:t>
            </a:r>
            <a:r>
              <a:rPr lang="en-CA" dirty="0" smtClean="0"/>
              <a:t> for easy multiple remote access.</a:t>
            </a:r>
            <a:endParaRPr lang="en-US" dirty="0"/>
          </a:p>
        </p:txBody>
      </p:sp>
    </p:spTree>
    <p:extLst>
      <p:ext uri="{BB962C8B-B14F-4D97-AF65-F5344CB8AC3E}">
        <p14:creationId xmlns:p14="http://schemas.microsoft.com/office/powerpoint/2010/main" val="324421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82706"/>
            <a:ext cx="10515600" cy="1104426"/>
          </a:xfrm>
        </p:spPr>
        <p:txBody>
          <a:bodyPr>
            <a:normAutofit/>
          </a:bodyPr>
          <a:lstStyle/>
          <a:p>
            <a:r>
              <a:rPr lang="en-CA" sz="3600" b="1" dirty="0" smtClean="0">
                <a:solidFill>
                  <a:srgbClr val="FF0000"/>
                </a:solidFill>
              </a:rPr>
              <a:t>References</a:t>
            </a:r>
            <a:r>
              <a:rPr lang="en-US" sz="3600" dirty="0"/>
              <a:t/>
            </a:r>
            <a:br>
              <a:rPr lang="en-US" sz="3600" dirty="0"/>
            </a:br>
            <a:endParaRPr lang="en-US" sz="3600" dirty="0"/>
          </a:p>
        </p:txBody>
      </p:sp>
      <p:sp>
        <p:nvSpPr>
          <p:cNvPr id="5" name="Content Placeholder 2"/>
          <p:cNvSpPr>
            <a:spLocks noGrp="1"/>
          </p:cNvSpPr>
          <p:nvPr>
            <p:ph idx="1"/>
          </p:nvPr>
        </p:nvSpPr>
        <p:spPr>
          <a:xfrm>
            <a:off x="838200" y="1249251"/>
            <a:ext cx="10515600" cy="4927712"/>
          </a:xfrm>
        </p:spPr>
        <p:txBody>
          <a:bodyPr>
            <a:normAutofit/>
          </a:bodyPr>
          <a:lstStyle/>
          <a:p>
            <a:pPr marL="0" indent="0" algn="just">
              <a:buNone/>
            </a:pPr>
            <a:r>
              <a:rPr lang="en-US" dirty="0"/>
              <a:t>[</a:t>
            </a:r>
            <a:r>
              <a:rPr lang="en-US" dirty="0" smtClean="0"/>
              <a:t>1]http</a:t>
            </a:r>
            <a:r>
              <a:rPr lang="en-US" dirty="0"/>
              <a:t>://users.encs.concordia.ca/~</a:t>
            </a:r>
            <a:r>
              <a:rPr lang="en-US" dirty="0" smtClean="0"/>
              <a:t>paquet/wiki/images/8/82/SOEN6441.patterns.ppt </a:t>
            </a:r>
            <a:r>
              <a:rPr lang="en-US" dirty="0"/>
              <a:t>by Prof. Joey </a:t>
            </a:r>
            <a:r>
              <a:rPr lang="en-US" dirty="0" err="1" smtClean="0"/>
              <a:t>Paquet</a:t>
            </a:r>
            <a:r>
              <a:rPr lang="en-US" dirty="0"/>
              <a:t>.</a:t>
            </a:r>
            <a:endParaRPr lang="en-US" dirty="0"/>
          </a:p>
          <a:p>
            <a:pPr marL="0" indent="0" algn="just">
              <a:buNone/>
            </a:pPr>
            <a:endParaRPr lang="en-US" dirty="0"/>
          </a:p>
        </p:txBody>
      </p:sp>
    </p:spTree>
    <p:extLst>
      <p:ext uri="{BB962C8B-B14F-4D97-AF65-F5344CB8AC3E}">
        <p14:creationId xmlns:p14="http://schemas.microsoft.com/office/powerpoint/2010/main" val="1525472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1002"/>
          </a:xfrm>
        </p:spPr>
        <p:txBody>
          <a:bodyPr/>
          <a:lstStyle/>
          <a:p>
            <a:r>
              <a:rPr lang="en-US" sz="3600"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838200" y="905348"/>
            <a:ext cx="10515600" cy="5196872"/>
          </a:xfrm>
        </p:spPr>
        <p:txBody>
          <a:bodyPr>
            <a:normAutofit/>
          </a:bodyPr>
          <a:lstStyle/>
          <a:p>
            <a:pPr algn="just"/>
            <a:endParaRPr lang="en-US" dirty="0" smtClean="0"/>
          </a:p>
          <a:p>
            <a:pPr marL="0" indent="0" algn="just">
              <a:buNone/>
            </a:pPr>
            <a:r>
              <a:rPr lang="en-US" dirty="0" smtClean="0"/>
              <a:t>The basic idea of Tower Defense Game is to destroy moving critters in a specific path using </a:t>
            </a:r>
            <a:r>
              <a:rPr lang="en-US" dirty="0" smtClean="0"/>
              <a:t>towers</a:t>
            </a:r>
            <a:r>
              <a:rPr lang="en-US" dirty="0" smtClean="0"/>
              <a:t>. This </a:t>
            </a:r>
            <a:r>
              <a:rPr lang="en-US" dirty="0" smtClean="0"/>
              <a:t>is the complete final build </a:t>
            </a:r>
            <a:r>
              <a:rPr lang="en-US" dirty="0" smtClean="0"/>
              <a:t>of the game </a:t>
            </a:r>
            <a:r>
              <a:rPr lang="en-US" dirty="0" smtClean="0"/>
              <a:t>and has all the features mentioned in the below functional requirements.</a:t>
            </a:r>
            <a:endParaRPr lang="en-US" dirty="0" smtClean="0"/>
          </a:p>
          <a:p>
            <a:pPr marL="0" indent="0" algn="just">
              <a:buNone/>
            </a:pPr>
            <a:r>
              <a:rPr lang="en-US" dirty="0" smtClean="0"/>
              <a:t>The game is developed as a desktop application using the MVC architecture implemented using Observer pattern design and also using Strategy, Singleton, Factory patterns. The game has 2 views: </a:t>
            </a:r>
          </a:p>
          <a:p>
            <a:pPr marL="514350" indent="-514350" algn="just">
              <a:buAutoNum type="arabicPeriod"/>
            </a:pPr>
            <a:r>
              <a:rPr lang="en-US" dirty="0" err="1" smtClean="0">
                <a:solidFill>
                  <a:srgbClr val="FF0000"/>
                </a:solidFill>
              </a:rPr>
              <a:t>MapEditor</a:t>
            </a:r>
            <a:r>
              <a:rPr lang="en-US" dirty="0" smtClean="0"/>
              <a:t>: For creating and editing maps for the game.</a:t>
            </a:r>
          </a:p>
          <a:p>
            <a:pPr marL="514350" indent="-514350" algn="just">
              <a:buAutoNum type="arabicPeriod"/>
            </a:pPr>
            <a:r>
              <a:rPr lang="en-US" dirty="0" err="1" smtClean="0">
                <a:solidFill>
                  <a:srgbClr val="FF0000"/>
                </a:solidFill>
              </a:rPr>
              <a:t>GameWindow</a:t>
            </a:r>
            <a:r>
              <a:rPr lang="en-US" dirty="0" smtClean="0"/>
              <a:t>: For playing the game.</a:t>
            </a:r>
          </a:p>
          <a:p>
            <a:pPr marL="0" indent="0" algn="just">
              <a:buNone/>
            </a:pPr>
            <a:endParaRPr lang="en-US" dirty="0" smtClean="0"/>
          </a:p>
        </p:txBody>
      </p:sp>
    </p:spTree>
    <p:extLst>
      <p:ext uri="{BB962C8B-B14F-4D97-AF65-F5344CB8AC3E}">
        <p14:creationId xmlns:p14="http://schemas.microsoft.com/office/powerpoint/2010/main" val="2104361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2929"/>
          </a:xfrm>
        </p:spPr>
        <p:txBody>
          <a:bodyPr>
            <a:normAutofit/>
          </a:bodyPr>
          <a:lstStyle/>
          <a:p>
            <a:r>
              <a:rPr lang="en-CA" sz="3600" b="1" dirty="0">
                <a:solidFill>
                  <a:srgbClr val="FF0000"/>
                </a:solidFill>
              </a:rPr>
              <a:t>Functional </a:t>
            </a:r>
            <a:r>
              <a:rPr lang="en-CA" sz="3600" b="1" dirty="0" smtClean="0">
                <a:solidFill>
                  <a:srgbClr val="FF0000"/>
                </a:solidFill>
              </a:rPr>
              <a:t>Requirements</a:t>
            </a:r>
            <a:endParaRPr lang="en-US" sz="3600" dirty="0">
              <a:solidFill>
                <a:srgbClr val="FF0000"/>
              </a:solidFill>
            </a:endParaRPr>
          </a:p>
        </p:txBody>
      </p:sp>
      <p:sp>
        <p:nvSpPr>
          <p:cNvPr id="3" name="Content Placeholder 2"/>
          <p:cNvSpPr>
            <a:spLocks noGrp="1"/>
          </p:cNvSpPr>
          <p:nvPr>
            <p:ph idx="1"/>
          </p:nvPr>
        </p:nvSpPr>
        <p:spPr>
          <a:xfrm>
            <a:off x="838200" y="1400432"/>
            <a:ext cx="10881048" cy="5018297"/>
          </a:xfrm>
        </p:spPr>
        <p:txBody>
          <a:bodyPr>
            <a:normAutofit fontScale="92500" lnSpcReduction="10000"/>
          </a:bodyPr>
          <a:lstStyle/>
          <a:p>
            <a:pPr marL="0" indent="0" algn="just">
              <a:buNone/>
            </a:pPr>
            <a:r>
              <a:rPr lang="en-CA" dirty="0" smtClean="0"/>
              <a:t>The </a:t>
            </a:r>
            <a:r>
              <a:rPr lang="en-CA" dirty="0"/>
              <a:t>functional requirements for </a:t>
            </a:r>
            <a:r>
              <a:rPr lang="en-CA" dirty="0" smtClean="0"/>
              <a:t>this deliverable </a:t>
            </a:r>
            <a:r>
              <a:rPr lang="en-CA" dirty="0" smtClean="0"/>
              <a:t>includes:</a:t>
            </a:r>
            <a:endParaRPr lang="en-US" dirty="0"/>
          </a:p>
          <a:p>
            <a:pPr lvl="1" algn="just"/>
            <a:r>
              <a:rPr lang="en-US" dirty="0"/>
              <a:t>User-driven interactive creation of a map as a grid of user-defined dimension with grid elements such as scenery, path, entry point and exit point. Saving/loading/editing/verification of an edited map</a:t>
            </a:r>
            <a:r>
              <a:rPr lang="en-US" dirty="0" smtClean="0"/>
              <a:t>.</a:t>
            </a:r>
          </a:p>
          <a:p>
            <a:pPr lvl="1" algn="just"/>
            <a:r>
              <a:rPr lang="en-US" dirty="0"/>
              <a:t>Game starts by user selection of a previously user-saved map, then loads the map</a:t>
            </a:r>
            <a:r>
              <a:rPr lang="en-US" dirty="0" smtClean="0"/>
              <a:t>.</a:t>
            </a:r>
          </a:p>
          <a:p>
            <a:pPr lvl="1" algn="just"/>
            <a:r>
              <a:rPr lang="en-US" dirty="0"/>
              <a:t>Wave-based play: First (pre-wave phase) the player can place new towers, upgrade towers, sell towers, and signify that critters are allowed in on the map, when all critters in a wave have been killed or reached the end point, a new wave starts</a:t>
            </a:r>
            <a:r>
              <a:rPr lang="en-US" dirty="0" smtClean="0"/>
              <a:t>.</a:t>
            </a:r>
          </a:p>
          <a:p>
            <a:pPr lvl="1" algn="just"/>
            <a:r>
              <a:rPr lang="en-US" dirty="0"/>
              <a:t>End of game, e.g. when a certain number of critters reach the exit point of the map, or the critters steal all the player’s coins, or the player succeeds in killing a certain number of waves</a:t>
            </a:r>
            <a:r>
              <a:rPr lang="en-US" dirty="0" smtClean="0"/>
              <a:t>.</a:t>
            </a:r>
          </a:p>
          <a:p>
            <a:pPr lvl="1" algn="just"/>
            <a:r>
              <a:rPr lang="en-US" dirty="0"/>
              <a:t>Implementation of currency, cost to buy/sell a tower, and reward for killing critters. </a:t>
            </a:r>
          </a:p>
          <a:p>
            <a:pPr lvl="1" algn="just"/>
            <a:r>
              <a:rPr lang="en-US" dirty="0"/>
              <a:t>Critter waves are created with a level of difficulty increasing at every wave. Difficulty must involve increasing critter speed and toughness. </a:t>
            </a:r>
            <a:endParaRPr lang="en-US" dirty="0" smtClean="0"/>
          </a:p>
          <a:p>
            <a:pPr lvl="1" algn="just"/>
            <a:r>
              <a:rPr lang="en-US" dirty="0"/>
              <a:t>Implementation of at least three different kinds of towers that are characterized by special damage effects</a:t>
            </a:r>
            <a:r>
              <a:rPr lang="en-US" dirty="0" smtClean="0"/>
              <a:t>.</a:t>
            </a:r>
            <a:endParaRPr lang="en-US" dirty="0"/>
          </a:p>
        </p:txBody>
      </p:sp>
    </p:spTree>
    <p:extLst>
      <p:ext uri="{BB962C8B-B14F-4D97-AF65-F5344CB8AC3E}">
        <p14:creationId xmlns:p14="http://schemas.microsoft.com/office/powerpoint/2010/main" val="391854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952929"/>
          </a:xfrm>
        </p:spPr>
        <p:txBody>
          <a:bodyPr>
            <a:normAutofit/>
          </a:bodyPr>
          <a:lstStyle/>
          <a:p>
            <a:r>
              <a:rPr lang="en-CA" sz="3600" b="1" dirty="0">
                <a:solidFill>
                  <a:srgbClr val="FF0000"/>
                </a:solidFill>
              </a:rPr>
              <a:t>Functional </a:t>
            </a:r>
            <a:r>
              <a:rPr lang="en-CA" sz="3600" b="1" dirty="0" smtClean="0">
                <a:solidFill>
                  <a:srgbClr val="FF0000"/>
                </a:solidFill>
              </a:rPr>
              <a:t>Requirements</a:t>
            </a:r>
            <a:endParaRPr lang="en-US" sz="3600" dirty="0">
              <a:solidFill>
                <a:srgbClr val="FF0000"/>
              </a:solidFill>
            </a:endParaRPr>
          </a:p>
        </p:txBody>
      </p:sp>
      <p:sp>
        <p:nvSpPr>
          <p:cNvPr id="5" name="Content Placeholder 2"/>
          <p:cNvSpPr>
            <a:spLocks noGrp="1"/>
          </p:cNvSpPr>
          <p:nvPr>
            <p:ph idx="1"/>
          </p:nvPr>
        </p:nvSpPr>
        <p:spPr>
          <a:xfrm>
            <a:off x="838200" y="1400432"/>
            <a:ext cx="10881048" cy="4981707"/>
          </a:xfrm>
        </p:spPr>
        <p:txBody>
          <a:bodyPr>
            <a:normAutofit fontScale="92500" lnSpcReduction="10000"/>
          </a:bodyPr>
          <a:lstStyle/>
          <a:p>
            <a:pPr marL="0" indent="0" algn="just">
              <a:buNone/>
            </a:pPr>
            <a:r>
              <a:rPr lang="en-CA" dirty="0" smtClean="0"/>
              <a:t>The </a:t>
            </a:r>
            <a:r>
              <a:rPr lang="en-CA" dirty="0"/>
              <a:t>functional requirements for </a:t>
            </a:r>
            <a:r>
              <a:rPr lang="en-CA" dirty="0" smtClean="0"/>
              <a:t>this deliverable </a:t>
            </a:r>
            <a:r>
              <a:rPr lang="en-CA" dirty="0" smtClean="0"/>
              <a:t>includes:</a:t>
            </a:r>
            <a:endParaRPr lang="en-US" dirty="0"/>
          </a:p>
          <a:p>
            <a:pPr lvl="1" algn="just"/>
            <a:r>
              <a:rPr lang="en-US" dirty="0"/>
              <a:t>The towers can target the critters using the following mandatory strategies: nearest to the tower, nearest to the end point, weakest critter, strongest critter. It must be possible to set a different targeting strategies for individual towers. 	</a:t>
            </a:r>
          </a:p>
          <a:p>
            <a:pPr lvl="1" algn="just"/>
            <a:r>
              <a:rPr lang="en-US" dirty="0"/>
              <a:t>Tower inspection window that dynamically shows its current characteristics, allows to sell the tower, increase the level of the tower, select the tower’s targeting strategy and view the individual tower’s </a:t>
            </a:r>
            <a:r>
              <a:rPr lang="en-US" dirty="0" smtClean="0"/>
              <a:t>log. </a:t>
            </a:r>
            <a:r>
              <a:rPr lang="en-US" dirty="0"/>
              <a:t>	</a:t>
            </a:r>
          </a:p>
          <a:p>
            <a:pPr lvl="1" algn="just"/>
            <a:r>
              <a:rPr lang="en-US" dirty="0" smtClean="0"/>
              <a:t> </a:t>
            </a:r>
            <a:r>
              <a:rPr lang="en-US" dirty="0"/>
              <a:t>Critter observer that allows to dynamically observe the current hit points of any critter on the map. 	</a:t>
            </a:r>
          </a:p>
          <a:p>
            <a:pPr lvl="1" algn="just"/>
            <a:r>
              <a:rPr lang="en-US" dirty="0"/>
              <a:t>Game log that records all events happening in the game, including placement/upgrade/selling of towers, critter wave creation, etc. 	</a:t>
            </a:r>
          </a:p>
          <a:p>
            <a:pPr lvl="1" algn="just"/>
            <a:r>
              <a:rPr lang="en-US" dirty="0"/>
              <a:t>Map log that records in the map file the time of original creation of the map, when it was edited, when it was played and what was the result of the game every time it was played. 	</a:t>
            </a:r>
          </a:p>
          <a:p>
            <a:pPr lvl="1" algn="just"/>
            <a:r>
              <a:rPr lang="en-US" dirty="0"/>
              <a:t>As a game is being played, allow the user to save the game in progress to a file, and allow the user to load the game in exactly the same state as saved. 	</a:t>
            </a:r>
          </a:p>
          <a:p>
            <a:pPr algn="just"/>
            <a:endParaRPr lang="en-US" dirty="0"/>
          </a:p>
        </p:txBody>
      </p:sp>
    </p:spTree>
    <p:extLst>
      <p:ext uri="{BB962C8B-B14F-4D97-AF65-F5344CB8AC3E}">
        <p14:creationId xmlns:p14="http://schemas.microsoft.com/office/powerpoint/2010/main" val="1716760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Agile Methodology</a:t>
            </a:r>
            <a:endParaRPr lang="en-US" sz="3600" b="1" dirty="0">
              <a:solidFill>
                <a:srgbClr val="FF0000"/>
              </a:solidFill>
            </a:endParaRPr>
          </a:p>
        </p:txBody>
      </p:sp>
      <p:sp>
        <p:nvSpPr>
          <p:cNvPr id="3" name="Content Placeholder 2"/>
          <p:cNvSpPr>
            <a:spLocks noGrp="1"/>
          </p:cNvSpPr>
          <p:nvPr>
            <p:ph idx="1"/>
          </p:nvPr>
        </p:nvSpPr>
        <p:spPr>
          <a:xfrm>
            <a:off x="838200" y="1468192"/>
            <a:ext cx="10515600" cy="4708771"/>
          </a:xfrm>
        </p:spPr>
        <p:txBody>
          <a:bodyPr>
            <a:normAutofit/>
          </a:bodyPr>
          <a:lstStyle/>
          <a:p>
            <a:pPr marL="0" indent="0" algn="just">
              <a:buNone/>
            </a:pPr>
            <a:r>
              <a:rPr lang="en-US" dirty="0" smtClean="0"/>
              <a:t>We have adopted agile scum development methodology for building the application and the whole project is going to be build in different stages. Further, the intermediate releases ensure that the project is being built the right direction. </a:t>
            </a:r>
          </a:p>
          <a:p>
            <a:pPr marL="0" indent="0" algn="just">
              <a:buNone/>
            </a:pPr>
            <a:r>
              <a:rPr lang="en-US" dirty="0" smtClean="0"/>
              <a:t>This is the </a:t>
            </a:r>
            <a:r>
              <a:rPr lang="en-US" dirty="0" smtClean="0"/>
              <a:t>final stage </a:t>
            </a:r>
            <a:r>
              <a:rPr lang="en-US" dirty="0" smtClean="0"/>
              <a:t>of the development and here we demonstrate our accomplishment of how a map can be created successfully, how the demo game is implemented </a:t>
            </a:r>
            <a:r>
              <a:rPr lang="en-US" dirty="0" smtClean="0"/>
              <a:t>in </a:t>
            </a:r>
            <a:r>
              <a:rPr lang="en-US" dirty="0" smtClean="0"/>
              <a:t>which </a:t>
            </a:r>
            <a:r>
              <a:rPr lang="en-US" dirty="0" smtClean="0"/>
              <a:t>different waves </a:t>
            </a:r>
            <a:r>
              <a:rPr lang="en-US" dirty="0" smtClean="0"/>
              <a:t>of critters move through the path in the map once game starts and how damage is inflicted onto the critters by the user placed towers on the scenery. </a:t>
            </a:r>
          </a:p>
          <a:p>
            <a:pPr marL="0" indent="0" algn="just">
              <a:buNone/>
            </a:pPr>
            <a:r>
              <a:rPr lang="en-US" dirty="0" smtClean="0"/>
              <a:t>In our team, the documentation, coding and testing has been done collectively with each of the work reviewed by one/more peer(s). </a:t>
            </a:r>
            <a:endParaRPr lang="en-US" dirty="0"/>
          </a:p>
        </p:txBody>
      </p:sp>
    </p:spTree>
    <p:extLst>
      <p:ext uri="{BB962C8B-B14F-4D97-AF65-F5344CB8AC3E}">
        <p14:creationId xmlns:p14="http://schemas.microsoft.com/office/powerpoint/2010/main" val="615925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4482"/>
            <a:ext cx="10515600" cy="5542481"/>
          </a:xfrm>
        </p:spPr>
        <p:txBody>
          <a:bodyPr>
            <a:normAutofit fontScale="92500" lnSpcReduction="10000"/>
          </a:bodyPr>
          <a:lstStyle/>
          <a:p>
            <a:pPr marL="0" indent="0" algn="just">
              <a:buNone/>
            </a:pPr>
            <a:r>
              <a:rPr lang="en-CA" sz="3900" dirty="0">
                <a:solidFill>
                  <a:srgbClr val="FF0000"/>
                </a:solidFill>
              </a:rPr>
              <a:t>Architectural </a:t>
            </a:r>
            <a:r>
              <a:rPr lang="en-CA" sz="3900" dirty="0" smtClean="0">
                <a:solidFill>
                  <a:srgbClr val="FF0000"/>
                </a:solidFill>
              </a:rPr>
              <a:t>Design – Observer Pattern</a:t>
            </a:r>
            <a:endParaRPr lang="en-US" dirty="0">
              <a:solidFill>
                <a:srgbClr val="FF0000"/>
              </a:solidFill>
            </a:endParaRPr>
          </a:p>
          <a:p>
            <a:pPr algn="just"/>
            <a:r>
              <a:rPr lang="en-CA" dirty="0" smtClean="0"/>
              <a:t>The project is developed using the MVC </a:t>
            </a:r>
            <a:r>
              <a:rPr lang="en-CA" dirty="0"/>
              <a:t>architecture </a:t>
            </a:r>
            <a:r>
              <a:rPr lang="en-CA" dirty="0" smtClean="0"/>
              <a:t>and is implemented using the object pattern design. This model has been selected because of its decoupling advantage and its allows development of the business logic and the view separately and independently. Further, it provides flexibility in feature addition and maintenance. </a:t>
            </a:r>
          </a:p>
          <a:p>
            <a:pPr algn="just"/>
            <a:r>
              <a:rPr lang="en-CA" dirty="0" smtClean="0"/>
              <a:t>The project is developed such that it has a view which extends the observable class and has a model which implements the observer class. </a:t>
            </a:r>
            <a:r>
              <a:rPr lang="en-CA" dirty="0"/>
              <a:t>The user interactions with the view are transferred to a separate controller class which handles all the user events and accordingly update the model </a:t>
            </a:r>
            <a:r>
              <a:rPr lang="en-CA" dirty="0" smtClean="0"/>
              <a:t>objects.</a:t>
            </a:r>
          </a:p>
          <a:p>
            <a:pPr marL="0" indent="0" algn="just">
              <a:buNone/>
            </a:pPr>
            <a:endParaRPr lang="en-CA" dirty="0"/>
          </a:p>
          <a:p>
            <a:pPr marL="0" indent="0" algn="just">
              <a:buNone/>
            </a:pPr>
            <a:r>
              <a:rPr lang="en-US" dirty="0" smtClean="0"/>
              <a:t>The </a:t>
            </a:r>
            <a:r>
              <a:rPr lang="en-US" dirty="0">
                <a:solidFill>
                  <a:srgbClr val="FF0000"/>
                </a:solidFill>
              </a:rPr>
              <a:t>view</a:t>
            </a:r>
            <a:r>
              <a:rPr lang="en-US" dirty="0"/>
              <a:t> is updated by the model by triggering an event every time its state gets updated. The view invokes methods in the controller class for handling user interactions</a:t>
            </a:r>
            <a:r>
              <a:rPr lang="en-US" dirty="0" smtClean="0"/>
              <a:t>.</a:t>
            </a:r>
            <a:endParaRPr lang="en-CA" dirty="0" smtClean="0"/>
          </a:p>
        </p:txBody>
      </p:sp>
    </p:spTree>
    <p:extLst>
      <p:ext uri="{BB962C8B-B14F-4D97-AF65-F5344CB8AC3E}">
        <p14:creationId xmlns:p14="http://schemas.microsoft.com/office/powerpoint/2010/main" val="3874999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8589"/>
            <a:ext cx="10515600" cy="6311152"/>
          </a:xfrm>
        </p:spPr>
        <p:txBody>
          <a:bodyPr>
            <a:normAutofit/>
          </a:bodyPr>
          <a:lstStyle/>
          <a:p>
            <a:pPr marL="0" indent="0" algn="just">
              <a:buNone/>
            </a:pPr>
            <a:r>
              <a:rPr lang="en-US" sz="2400" dirty="0"/>
              <a:t>The </a:t>
            </a:r>
            <a:r>
              <a:rPr lang="en-US" sz="2400" dirty="0">
                <a:solidFill>
                  <a:srgbClr val="FF0000"/>
                </a:solidFill>
              </a:rPr>
              <a:t>controller</a:t>
            </a:r>
            <a:r>
              <a:rPr lang="en-US" sz="2400" dirty="0"/>
              <a:t> is responsible for the implementing the application behavior towards user interactions. It updates the model classes based on the user interactions.</a:t>
            </a:r>
          </a:p>
          <a:p>
            <a:pPr marL="0" indent="0" algn="just">
              <a:buNone/>
            </a:pPr>
            <a:r>
              <a:rPr lang="en-US" sz="2400" dirty="0" smtClean="0"/>
              <a:t>The </a:t>
            </a:r>
            <a:r>
              <a:rPr lang="en-US" sz="2400" dirty="0">
                <a:solidFill>
                  <a:srgbClr val="FF0000"/>
                </a:solidFill>
              </a:rPr>
              <a:t>model</a:t>
            </a:r>
            <a:r>
              <a:rPr lang="en-US" sz="2400" dirty="0"/>
              <a:t> classes implement the business logic and handles the data associated with the application. It is an extension of the observable class.</a:t>
            </a:r>
            <a:endParaRPr lang="en-US" sz="2400" dirty="0" smtClean="0"/>
          </a:p>
          <a:p>
            <a:pPr marL="0" indent="0" algn="just">
              <a:buNone/>
            </a:pPr>
            <a:endParaRPr lang="en-US" dirty="0"/>
          </a:p>
          <a:p>
            <a:pPr marL="0" indent="0" algn="r">
              <a:buNone/>
            </a:pPr>
            <a:endParaRPr lang="en-US" sz="1050" dirty="0" smtClean="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r>
              <a:rPr lang="en-US" sz="1050" dirty="0" smtClean="0"/>
              <a:t>      invocation		</a:t>
            </a:r>
          </a:p>
          <a:p>
            <a:pPr marL="0" indent="0" algn="r">
              <a:buNone/>
            </a:pPr>
            <a:r>
              <a:rPr lang="en-US" sz="1050" dirty="0"/>
              <a:t>	</a:t>
            </a:r>
            <a:r>
              <a:rPr lang="en-US" sz="1050" dirty="0" smtClean="0"/>
              <a:t>      events		</a:t>
            </a:r>
          </a:p>
          <a:p>
            <a:pPr marL="0" indent="0" algn="r">
              <a:buNone/>
            </a:pPr>
            <a:endParaRPr lang="en-US" sz="1050" dirty="0"/>
          </a:p>
          <a:p>
            <a:pPr marL="0" indent="0" algn="r">
              <a:buNone/>
            </a:pPr>
            <a:endParaRPr lang="en-US" sz="1050" dirty="0" smtClean="0"/>
          </a:p>
        </p:txBody>
      </p:sp>
      <p:sp>
        <p:nvSpPr>
          <p:cNvPr id="4" name="Rectangle 3"/>
          <p:cNvSpPr/>
          <p:nvPr/>
        </p:nvSpPr>
        <p:spPr>
          <a:xfrm>
            <a:off x="3195870" y="3802446"/>
            <a:ext cx="1557195"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Controller</a:t>
            </a:r>
            <a:endParaRPr lang="en-US" dirty="0">
              <a:solidFill>
                <a:schemeClr val="tx1"/>
              </a:solidFill>
            </a:endParaRPr>
          </a:p>
        </p:txBody>
      </p:sp>
      <p:sp>
        <p:nvSpPr>
          <p:cNvPr id="8" name="Rectangle 7"/>
          <p:cNvSpPr/>
          <p:nvPr/>
        </p:nvSpPr>
        <p:spPr>
          <a:xfrm>
            <a:off x="6788587" y="3802445"/>
            <a:ext cx="1866522"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implements Observer </a:t>
            </a:r>
            <a:endParaRPr lang="en-US" dirty="0">
              <a:solidFill>
                <a:schemeClr val="tx1"/>
              </a:solidFill>
            </a:endParaRPr>
          </a:p>
        </p:txBody>
      </p:sp>
      <p:sp>
        <p:nvSpPr>
          <p:cNvPr id="6" name="Oval 5"/>
          <p:cNvSpPr/>
          <p:nvPr/>
        </p:nvSpPr>
        <p:spPr>
          <a:xfrm>
            <a:off x="5296274" y="2507801"/>
            <a:ext cx="1077362" cy="588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a:t>
            </a:r>
            <a:endParaRPr lang="en-US" dirty="0">
              <a:solidFill>
                <a:schemeClr val="tx1"/>
              </a:solidFill>
            </a:endParaRPr>
          </a:p>
        </p:txBody>
      </p:sp>
      <p:sp>
        <p:nvSpPr>
          <p:cNvPr id="9" name="Rectangle 8"/>
          <p:cNvSpPr/>
          <p:nvPr/>
        </p:nvSpPr>
        <p:spPr>
          <a:xfrm>
            <a:off x="5002036" y="5213278"/>
            <a:ext cx="1665837"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extends</a:t>
            </a:r>
          </a:p>
          <a:p>
            <a:pPr algn="ctr"/>
            <a:r>
              <a:rPr lang="en-US" dirty="0" smtClean="0">
                <a:solidFill>
                  <a:schemeClr val="tx1"/>
                </a:solidFill>
              </a:rPr>
              <a:t>Observable </a:t>
            </a:r>
            <a:endParaRPr lang="en-US" dirty="0">
              <a:solidFill>
                <a:schemeClr val="tx1"/>
              </a:solidFill>
            </a:endParaRPr>
          </a:p>
        </p:txBody>
      </p:sp>
      <p:cxnSp>
        <p:nvCxnSpPr>
          <p:cNvPr id="13" name="Straight Connector 12"/>
          <p:cNvCxnSpPr/>
          <p:nvPr/>
        </p:nvCxnSpPr>
        <p:spPr>
          <a:xfrm>
            <a:off x="7839537" y="4505597"/>
            <a:ext cx="25653" cy="1179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667874" y="5699146"/>
            <a:ext cx="11973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753065" y="4051421"/>
            <a:ext cx="20355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667875" y="5423013"/>
            <a:ext cx="927982" cy="659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7586804" y="4517668"/>
            <a:ext cx="9053" cy="912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Connector 41"/>
          <p:cNvCxnSpPr>
            <a:stCxn id="4" idx="2"/>
          </p:cNvCxnSpPr>
          <p:nvPr/>
        </p:nvCxnSpPr>
        <p:spPr>
          <a:xfrm flipH="1">
            <a:off x="3974467" y="4517669"/>
            <a:ext cx="1" cy="105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9" idx="1"/>
          </p:cNvCxnSpPr>
          <p:nvPr/>
        </p:nvCxnSpPr>
        <p:spPr>
          <a:xfrm>
            <a:off x="3969184" y="5570889"/>
            <a:ext cx="10328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 idx="6"/>
          </p:cNvCxnSpPr>
          <p:nvPr/>
        </p:nvCxnSpPr>
        <p:spPr>
          <a:xfrm>
            <a:off x="6373636" y="2802039"/>
            <a:ext cx="1575307" cy="1000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6" idx="5"/>
          </p:cNvCxnSpPr>
          <p:nvPr/>
        </p:nvCxnSpPr>
        <p:spPr>
          <a:xfrm flipH="1" flipV="1">
            <a:off x="6215860" y="3010097"/>
            <a:ext cx="1280409" cy="792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753065" y="4304741"/>
            <a:ext cx="2035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171160" y="4731407"/>
            <a:ext cx="380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180214" y="5009046"/>
            <a:ext cx="3711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321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Strategy Pattern</a:t>
            </a:r>
            <a:endParaRPr lang="en-US" sz="3600" b="1" dirty="0">
              <a:solidFill>
                <a:srgbClr val="FF0000"/>
              </a:solidFill>
            </a:endParaRPr>
          </a:p>
        </p:txBody>
      </p:sp>
      <p:sp>
        <p:nvSpPr>
          <p:cNvPr id="5" name="Content Placeholder 2"/>
          <p:cNvSpPr>
            <a:spLocks noGrp="1"/>
          </p:cNvSpPr>
          <p:nvPr>
            <p:ph idx="1"/>
          </p:nvPr>
        </p:nvSpPr>
        <p:spPr>
          <a:xfrm>
            <a:off x="838200" y="1468192"/>
            <a:ext cx="10515600" cy="4708771"/>
          </a:xfrm>
        </p:spPr>
        <p:txBody>
          <a:bodyPr>
            <a:normAutofit/>
          </a:bodyPr>
          <a:lstStyle/>
          <a:p>
            <a:pPr marL="0" indent="0" algn="just">
              <a:buNone/>
            </a:pPr>
            <a:r>
              <a:rPr lang="en-US" dirty="0" smtClean="0"/>
              <a:t>While implementing the towers we came across the scenario when the shooting logic of the towers has to be determined by the user during the game play. Now, since this strategy needs to be determined at runtime, we have implemented the tower shooting logic using the strategy pattern since the tower can have different ways of targeting the critters. We are using this pattern since its design aligns in purpose with the selection of tower shooting strategy. </a:t>
            </a:r>
          </a:p>
          <a:p>
            <a:pPr marL="0" indent="0" algn="just">
              <a:buNone/>
            </a:pPr>
            <a:r>
              <a:rPr lang="en-US" dirty="0" smtClean="0"/>
              <a:t>We have defined a base interface class with few methods which is implemented using different algorithms for different approaches such as nearest critter 1</a:t>
            </a:r>
            <a:r>
              <a:rPr lang="en-US" baseline="30000" dirty="0" smtClean="0"/>
              <a:t>st</a:t>
            </a:r>
            <a:r>
              <a:rPr lang="en-US" dirty="0" smtClean="0"/>
              <a:t>, strongest critter 1</a:t>
            </a:r>
            <a:r>
              <a:rPr lang="en-US" baseline="30000" dirty="0" smtClean="0"/>
              <a:t>st</a:t>
            </a:r>
            <a:r>
              <a:rPr lang="en-US" dirty="0"/>
              <a:t> </a:t>
            </a:r>
            <a:r>
              <a:rPr lang="en-US" dirty="0" smtClean="0"/>
              <a:t>and weakest critter 1</a:t>
            </a:r>
            <a:r>
              <a:rPr lang="en-US" baseline="30000" dirty="0" smtClean="0"/>
              <a:t>st</a:t>
            </a:r>
            <a:r>
              <a:rPr lang="en-US" dirty="0" smtClean="0"/>
              <a:t> in 3 different strategy classes.</a:t>
            </a:r>
          </a:p>
          <a:p>
            <a:pPr marL="0" indent="0" algn="just">
              <a:buNone/>
            </a:pPr>
            <a:endParaRPr lang="en-US" dirty="0"/>
          </a:p>
        </p:txBody>
      </p:sp>
    </p:spTree>
    <p:extLst>
      <p:ext uri="{BB962C8B-B14F-4D97-AF65-F5344CB8AC3E}">
        <p14:creationId xmlns:p14="http://schemas.microsoft.com/office/powerpoint/2010/main" val="1461203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Singleton Pattern</a:t>
            </a:r>
            <a:endParaRPr lang="en-US" sz="3600" b="1" dirty="0">
              <a:solidFill>
                <a:srgbClr val="FF0000"/>
              </a:solidFill>
            </a:endParaRPr>
          </a:p>
        </p:txBody>
      </p:sp>
      <p:sp>
        <p:nvSpPr>
          <p:cNvPr id="5" name="Content Placeholder 2"/>
          <p:cNvSpPr>
            <a:spLocks noGrp="1"/>
          </p:cNvSpPr>
          <p:nvPr>
            <p:ph idx="1"/>
          </p:nvPr>
        </p:nvSpPr>
        <p:spPr>
          <a:xfrm>
            <a:off x="838200" y="1468192"/>
            <a:ext cx="10515600" cy="4708771"/>
          </a:xfrm>
        </p:spPr>
        <p:txBody>
          <a:bodyPr>
            <a:noAutofit/>
          </a:bodyPr>
          <a:lstStyle/>
          <a:p>
            <a:pPr marL="0" indent="0">
              <a:spcBef>
                <a:spcPct val="20000"/>
              </a:spcBef>
              <a:buClr>
                <a:schemeClr val="accent1"/>
              </a:buClr>
              <a:buSzPct val="85000"/>
              <a:buNone/>
            </a:pPr>
            <a:r>
              <a:rPr lang="en-US" altLang="en-US" dirty="0" smtClean="0">
                <a:latin typeface="Calibri" panose="020F0502020204030204" pitchFamily="34" charset="0"/>
              </a:rPr>
              <a:t>During application development, there occurs cases where a single instance of a class is required. For such cases we use the singleton pattern. The singleton pattern ensures that only one instance of a </a:t>
            </a:r>
            <a:r>
              <a:rPr lang="en-US" altLang="en-US" dirty="0">
                <a:latin typeface="Calibri" panose="020F0502020204030204" pitchFamily="34" charset="0"/>
              </a:rPr>
              <a:t>class </a:t>
            </a:r>
            <a:r>
              <a:rPr lang="en-US" altLang="en-US" dirty="0" smtClean="0">
                <a:latin typeface="Calibri" panose="020F0502020204030204" pitchFamily="34" charset="0"/>
              </a:rPr>
              <a:t>is created and has a global point </a:t>
            </a:r>
            <a:r>
              <a:rPr lang="en-US" altLang="en-US" dirty="0">
                <a:latin typeface="Calibri" panose="020F0502020204030204" pitchFamily="34" charset="0"/>
              </a:rPr>
              <a:t>of access to it.  </a:t>
            </a:r>
            <a:endParaRPr lang="en-US" altLang="en-US" dirty="0" smtClean="0">
              <a:latin typeface="Calibri" panose="020F0502020204030204" pitchFamily="34" charset="0"/>
            </a:endParaRPr>
          </a:p>
          <a:p>
            <a:pPr marL="0" indent="0">
              <a:spcBef>
                <a:spcPct val="20000"/>
              </a:spcBef>
              <a:buClr>
                <a:schemeClr val="accent1"/>
              </a:buClr>
              <a:buSzPct val="85000"/>
              <a:buNone/>
            </a:pPr>
            <a:r>
              <a:rPr lang="en-US" altLang="en-US" dirty="0" smtClean="0">
                <a:latin typeface="Calibri" panose="020F0502020204030204" pitchFamily="34" charset="0"/>
              </a:rPr>
              <a:t>In our game application, we have created the game controller as a singleton controller. This is because for the whole game play, only one game controller class instance is required. Ensuring that only a single instance of the class is created keeps the code design </a:t>
            </a:r>
            <a:r>
              <a:rPr lang="en-US" altLang="en-US" dirty="0" smtClean="0">
                <a:latin typeface="Calibri" panose="020F0502020204030204" pitchFamily="34" charset="0"/>
              </a:rPr>
              <a:t>simple and prevents multiple instantiation of the controller class.</a:t>
            </a:r>
            <a:endParaRPr lang="en-US" dirty="0">
              <a:latin typeface="Calibri" panose="020F0502020204030204" pitchFamily="34" charset="0"/>
            </a:endParaRPr>
          </a:p>
        </p:txBody>
      </p:sp>
    </p:spTree>
    <p:extLst>
      <p:ext uri="{BB962C8B-B14F-4D97-AF65-F5344CB8AC3E}">
        <p14:creationId xmlns:p14="http://schemas.microsoft.com/office/powerpoint/2010/main" val="2293065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1391</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SOEN 6441 : Advance Programming Practices (Winter-2016)    </vt:lpstr>
      <vt:lpstr>Introduction</vt:lpstr>
      <vt:lpstr>Functional Requirements</vt:lpstr>
      <vt:lpstr>Functional Requirements</vt:lpstr>
      <vt:lpstr>Agile Methodology</vt:lpstr>
      <vt:lpstr>PowerPoint Presentation</vt:lpstr>
      <vt:lpstr>PowerPoint Presentation</vt:lpstr>
      <vt:lpstr>Strategy Pattern</vt:lpstr>
      <vt:lpstr>Singleton Pattern</vt:lpstr>
      <vt:lpstr>Factory Pattern</vt:lpstr>
      <vt:lpstr>Logs</vt:lpstr>
      <vt:lpstr>Testing </vt:lpstr>
      <vt:lpstr>Software Versioning Repository </vt:lpstr>
      <vt:lpstr>References </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Programming Practices SOEN 6441  (Winter-2016)</dc:title>
  <dc:creator>Iftikhar Ahmed Shaikh</dc:creator>
  <cp:lastModifiedBy>Lokesh Parappurath</cp:lastModifiedBy>
  <cp:revision>52</cp:revision>
  <dcterms:created xsi:type="dcterms:W3CDTF">2016-02-15T18:31:36Z</dcterms:created>
  <dcterms:modified xsi:type="dcterms:W3CDTF">2016-04-06T22:25:37Z</dcterms:modified>
</cp:coreProperties>
</file>