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2" r:id="rId3"/>
    <p:sldId id="263" r:id="rId4"/>
    <p:sldId id="265" r:id="rId5"/>
    <p:sldId id="26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99D78-E9BE-4BA0-8592-C91DD73598D5}" v="2" dt="2019-11-11T09:48:06.763"/>
    <p1510:client id="{66423448-866E-E553-97F4-D4F8EC759241}" v="4" dt="2019-11-10T19:40:07.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60"/>
  </p:normalViewPr>
  <p:slideViewPr>
    <p:cSldViewPr snapToGrid="0">
      <p:cViewPr varScale="1">
        <p:scale>
          <a:sx n="90" d="100"/>
          <a:sy n="90" d="100"/>
        </p:scale>
        <p:origin x="75" y="8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bu Bakar Sani" userId="S::x17112044@student.ncirl.ie::11089d1b-5a50-4d44-aef7-e9db61da90f6" providerId="AD" clId="Web-{1A099D78-E9BE-4BA0-8592-C91DD73598D5}"/>
    <pc:docChg chg="addSld delSld">
      <pc:chgData name="Muhammad Abu Bakar Sani" userId="S::x17112044@student.ncirl.ie::11089d1b-5a50-4d44-aef7-e9db61da90f6" providerId="AD" clId="Web-{1A099D78-E9BE-4BA0-8592-C91DD73598D5}" dt="2019-11-11T09:48:06.763" v="1"/>
      <pc:docMkLst>
        <pc:docMk/>
      </pc:docMkLst>
      <pc:sldChg chg="new del">
        <pc:chgData name="Muhammad Abu Bakar Sani" userId="S::x17112044@student.ncirl.ie::11089d1b-5a50-4d44-aef7-e9db61da90f6" providerId="AD" clId="Web-{1A099D78-E9BE-4BA0-8592-C91DD73598D5}" dt="2019-11-11T09:48:06.763" v="1"/>
        <pc:sldMkLst>
          <pc:docMk/>
          <pc:sldMk cId="856104304" sldId="262"/>
        </pc:sldMkLst>
      </pc:sldChg>
    </pc:docChg>
  </pc:docChgLst>
  <pc:docChgLst>
    <pc:chgData name="Lamyae Naimi" userId="S::x18114245@student.ncirl.ie::59897755-70ae-46e9-8dd8-65165c9b4307" providerId="AD" clId="Web-{66423448-866E-E553-97F4-D4F8EC759241}"/>
    <pc:docChg chg="addSld delSld">
      <pc:chgData name="Lamyae Naimi" userId="S::x18114245@student.ncirl.ie::59897755-70ae-46e9-8dd8-65165c9b4307" providerId="AD" clId="Web-{66423448-866E-E553-97F4-D4F8EC759241}" dt="2019-11-10T19:40:07.431" v="3"/>
      <pc:docMkLst>
        <pc:docMk/>
      </pc:docMkLst>
      <pc:sldChg chg="new del">
        <pc:chgData name="Lamyae Naimi" userId="S::x18114245@student.ncirl.ie::59897755-70ae-46e9-8dd8-65165c9b4307" providerId="AD" clId="Web-{66423448-866E-E553-97F4-D4F8EC759241}" dt="2019-11-10T19:40:07.431" v="3"/>
        <pc:sldMkLst>
          <pc:docMk/>
          <pc:sldMk cId="1836204282" sldId="262"/>
        </pc:sldMkLst>
      </pc:sldChg>
      <pc:sldChg chg="new del">
        <pc:chgData name="Lamyae Naimi" userId="S::x18114245@student.ncirl.ie::59897755-70ae-46e9-8dd8-65165c9b4307" providerId="AD" clId="Web-{66423448-866E-E553-97F4-D4F8EC759241}" dt="2019-11-10T19:31:35.460" v="1"/>
        <pc:sldMkLst>
          <pc:docMk/>
          <pc:sldMk cId="2667818674"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336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669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1117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0795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3093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73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84219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937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06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8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9088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34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95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556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6142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966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00822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09DE66-7D14-4F61-A197-647D83018DA6}"/>
              </a:ext>
            </a:extLst>
          </p:cNvPr>
          <p:cNvSpPr txBox="1"/>
          <p:nvPr/>
        </p:nvSpPr>
        <p:spPr>
          <a:xfrm>
            <a:off x="226462" y="6206520"/>
            <a:ext cx="4711442" cy="369332"/>
          </a:xfrm>
          <a:prstGeom prst="rect">
            <a:avLst/>
          </a:prstGeom>
          <a:noFill/>
        </p:spPr>
        <p:txBody>
          <a:bodyPr wrap="square" rtlCol="0">
            <a:spAutoFit/>
          </a:bodyPr>
          <a:lstStyle/>
          <a:p>
            <a:r>
              <a:rPr lang="en-GB" dirty="0"/>
              <a:t>Umer Iqbal</a:t>
            </a:r>
            <a:endParaRPr lang="en-IE" dirty="0"/>
          </a:p>
        </p:txBody>
      </p:sp>
      <p:sp>
        <p:nvSpPr>
          <p:cNvPr id="7" name="Title 6">
            <a:extLst>
              <a:ext uri="{FF2B5EF4-FFF2-40B4-BE49-F238E27FC236}">
                <a16:creationId xmlns:a16="http://schemas.microsoft.com/office/drawing/2014/main" id="{DD798EDA-8C54-4510-AC53-7973BEB2C045}"/>
              </a:ext>
            </a:extLst>
          </p:cNvPr>
          <p:cNvSpPr>
            <a:spLocks noGrp="1"/>
          </p:cNvSpPr>
          <p:nvPr>
            <p:ph type="ctrTitle"/>
          </p:nvPr>
        </p:nvSpPr>
        <p:spPr>
          <a:xfrm>
            <a:off x="937223" y="495961"/>
            <a:ext cx="2919159" cy="1096899"/>
          </a:xfrm>
        </p:spPr>
        <p:txBody>
          <a:bodyPr/>
          <a:lstStyle/>
          <a:p>
            <a:r>
              <a:rPr lang="en-GB" dirty="0"/>
              <a:t>Agenda</a:t>
            </a:r>
          </a:p>
        </p:txBody>
      </p:sp>
      <p:sp>
        <p:nvSpPr>
          <p:cNvPr id="9" name="Subtitle 8">
            <a:extLst>
              <a:ext uri="{FF2B5EF4-FFF2-40B4-BE49-F238E27FC236}">
                <a16:creationId xmlns:a16="http://schemas.microsoft.com/office/drawing/2014/main" id="{A95DCB95-CCCC-40D7-A7BC-0B6FEE0125B5}"/>
              </a:ext>
            </a:extLst>
          </p:cNvPr>
          <p:cNvSpPr>
            <a:spLocks noGrp="1"/>
          </p:cNvSpPr>
          <p:nvPr>
            <p:ph type="subTitle" idx="1"/>
          </p:nvPr>
        </p:nvSpPr>
        <p:spPr>
          <a:xfrm>
            <a:off x="937223" y="2105452"/>
            <a:ext cx="10780173" cy="4470400"/>
          </a:xfrm>
        </p:spPr>
        <p:txBody>
          <a:bodyPr>
            <a:normAutofit/>
          </a:bodyPr>
          <a:lstStyle/>
          <a:p>
            <a:pPr lvl="1" indent="-457200" algn="l" fontAlgn="base">
              <a:buFont typeface="Courier New" panose="02070309020205020404" pitchFamily="49" charset="0"/>
              <a:buChar char="o"/>
            </a:pPr>
            <a:r>
              <a:rPr lang="en-GB" sz="2400" i="1" dirty="0">
                <a:solidFill>
                  <a:schemeClr val="tx1">
                    <a:lumMod val="75000"/>
                    <a:lumOff val="25000"/>
                  </a:schemeClr>
                </a:solidFill>
              </a:rPr>
              <a:t>Introduction.</a:t>
            </a:r>
          </a:p>
          <a:p>
            <a:pPr lvl="1" indent="-457200" algn="l" fontAlgn="base">
              <a:buFont typeface="Courier New" panose="02070309020205020404" pitchFamily="49" charset="0"/>
              <a:buChar char="o"/>
            </a:pPr>
            <a:r>
              <a:rPr lang="en-GB" sz="2400" i="1" dirty="0">
                <a:solidFill>
                  <a:schemeClr val="tx1">
                    <a:lumMod val="75000"/>
                    <a:lumOff val="25000"/>
                  </a:schemeClr>
                </a:solidFill>
              </a:rPr>
              <a:t>Knowledge discovery and data mining.</a:t>
            </a:r>
          </a:p>
          <a:p>
            <a:pPr lvl="1" indent="-457200" algn="l" fontAlgn="base">
              <a:buFont typeface="Courier New" panose="02070309020205020404" pitchFamily="49" charset="0"/>
              <a:buChar char="o"/>
            </a:pPr>
            <a:r>
              <a:rPr lang="en-GB" sz="2400" i="1" dirty="0">
                <a:solidFill>
                  <a:schemeClr val="tx1">
                    <a:lumMod val="75000"/>
                    <a:lumOff val="25000"/>
                  </a:schemeClr>
                </a:solidFill>
              </a:rPr>
              <a:t>Visualisations.</a:t>
            </a:r>
          </a:p>
          <a:p>
            <a:pPr lvl="1" indent="-457200" algn="l" fontAlgn="base">
              <a:buFont typeface="Courier New" panose="02070309020205020404" pitchFamily="49" charset="0"/>
              <a:buChar char="o"/>
            </a:pPr>
            <a:r>
              <a:rPr lang="en-GB" sz="2400" i="1" dirty="0">
                <a:solidFill>
                  <a:schemeClr val="tx1">
                    <a:lumMod val="75000"/>
                    <a:lumOff val="25000"/>
                  </a:schemeClr>
                </a:solidFill>
              </a:rPr>
              <a:t>Technologies used in project.</a:t>
            </a:r>
          </a:p>
          <a:p>
            <a:pPr lvl="1" indent="-457200" algn="l" fontAlgn="base">
              <a:buFont typeface="Courier New" panose="02070309020205020404" pitchFamily="49" charset="0"/>
              <a:buChar char="o"/>
            </a:pPr>
            <a:r>
              <a:rPr lang="en-GB" sz="2400" i="1" dirty="0">
                <a:solidFill>
                  <a:schemeClr val="tx1">
                    <a:lumMod val="75000"/>
                    <a:lumOff val="25000"/>
                  </a:schemeClr>
                </a:solidFill>
              </a:rPr>
              <a:t>Demonstration.</a:t>
            </a:r>
          </a:p>
          <a:p>
            <a:pPr marL="457200" indent="-457200">
              <a:buFont typeface="Courier New" panose="02070309020205020404" pitchFamily="49" charset="0"/>
              <a:buChar char="o"/>
            </a:pPr>
            <a:endParaRPr lang="en-GB" sz="2800" b="1" i="1" dirty="0"/>
          </a:p>
          <a:p>
            <a:pPr marL="457200" indent="-457200">
              <a:buFont typeface="Courier New" panose="02070309020205020404" pitchFamily="49" charset="0"/>
              <a:buChar char="o"/>
            </a:pPr>
            <a:endParaRPr lang="en-GB" sz="2800" b="1" i="1" dirty="0"/>
          </a:p>
        </p:txBody>
      </p:sp>
      <p:sp>
        <p:nvSpPr>
          <p:cNvPr id="14" name="Subtitle 8">
            <a:extLst>
              <a:ext uri="{FF2B5EF4-FFF2-40B4-BE49-F238E27FC236}">
                <a16:creationId xmlns:a16="http://schemas.microsoft.com/office/drawing/2014/main" id="{90F5329E-8449-47E3-9F15-BD8FDA288157}"/>
              </a:ext>
            </a:extLst>
          </p:cNvPr>
          <p:cNvSpPr txBox="1">
            <a:spLocks/>
          </p:cNvSpPr>
          <p:nvPr/>
        </p:nvSpPr>
        <p:spPr>
          <a:xfrm>
            <a:off x="9067800" y="5737020"/>
            <a:ext cx="2464066" cy="84932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buFont typeface="Courier New" panose="02070309020205020404" pitchFamily="49" charset="0"/>
              <a:buChar char="o"/>
            </a:pPr>
            <a:endParaRPr lang="en-GB" sz="2800" b="1" i="1" dirty="0"/>
          </a:p>
        </p:txBody>
      </p:sp>
    </p:spTree>
    <p:extLst>
      <p:ext uri="{BB962C8B-B14F-4D97-AF65-F5344CB8AC3E}">
        <p14:creationId xmlns:p14="http://schemas.microsoft.com/office/powerpoint/2010/main" val="4025823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09DE66-7D14-4F61-A197-647D83018DA6}"/>
              </a:ext>
            </a:extLst>
          </p:cNvPr>
          <p:cNvSpPr txBox="1"/>
          <p:nvPr/>
        </p:nvSpPr>
        <p:spPr>
          <a:xfrm>
            <a:off x="241558" y="6302967"/>
            <a:ext cx="4133461" cy="369332"/>
          </a:xfrm>
          <a:prstGeom prst="rect">
            <a:avLst/>
          </a:prstGeom>
          <a:noFill/>
        </p:spPr>
        <p:txBody>
          <a:bodyPr wrap="square" rtlCol="0">
            <a:spAutoFit/>
          </a:bodyPr>
          <a:lstStyle/>
          <a:p>
            <a:r>
              <a:rPr lang="en-GB" dirty="0"/>
              <a:t>Umer Iqbal</a:t>
            </a:r>
          </a:p>
        </p:txBody>
      </p:sp>
      <p:sp>
        <p:nvSpPr>
          <p:cNvPr id="7" name="Title 6">
            <a:extLst>
              <a:ext uri="{FF2B5EF4-FFF2-40B4-BE49-F238E27FC236}">
                <a16:creationId xmlns:a16="http://schemas.microsoft.com/office/drawing/2014/main" id="{954D3CD5-F40C-41BB-A137-BBF71BF22CD2}"/>
              </a:ext>
            </a:extLst>
          </p:cNvPr>
          <p:cNvSpPr txBox="1">
            <a:spLocks/>
          </p:cNvSpPr>
          <p:nvPr/>
        </p:nvSpPr>
        <p:spPr>
          <a:xfrm>
            <a:off x="1035471" y="-37871"/>
            <a:ext cx="6679096" cy="109689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800" i="1" dirty="0"/>
              <a:t>Introduction to Project </a:t>
            </a:r>
          </a:p>
        </p:txBody>
      </p:sp>
      <p:sp>
        <p:nvSpPr>
          <p:cNvPr id="5" name="TextBox 4">
            <a:extLst>
              <a:ext uri="{FF2B5EF4-FFF2-40B4-BE49-F238E27FC236}">
                <a16:creationId xmlns:a16="http://schemas.microsoft.com/office/drawing/2014/main" id="{1CE49541-54F3-4688-BD2A-404485B132CB}"/>
              </a:ext>
            </a:extLst>
          </p:cNvPr>
          <p:cNvSpPr txBox="1"/>
          <p:nvPr/>
        </p:nvSpPr>
        <p:spPr>
          <a:xfrm>
            <a:off x="1035471" y="2090172"/>
            <a:ext cx="9011710" cy="3508653"/>
          </a:xfrm>
          <a:prstGeom prst="rect">
            <a:avLst/>
          </a:prstGeom>
          <a:noFill/>
        </p:spPr>
        <p:txBody>
          <a:bodyPr wrap="square">
            <a:spAutoFit/>
          </a:bodyPr>
          <a:lstStyle/>
          <a:p>
            <a:r>
              <a:rPr lang="en-GB" dirty="0">
                <a:latin typeface="Times New Roman" panose="02020603050405020304" pitchFamily="18" charset="0"/>
                <a:ea typeface="SimSun" panose="02010600030101010101" pitchFamily="2" charset="-122"/>
              </a:rPr>
              <a:t>The aim of this project is to predict prices of London and Dublin houses. </a:t>
            </a:r>
          </a:p>
          <a:p>
            <a:endParaRPr lang="en-GB" dirty="0">
              <a:latin typeface="Times New Roman" panose="02020603050405020304" pitchFamily="18" charset="0"/>
              <a:ea typeface="SimSun" panose="02010600030101010101" pitchFamily="2" charset="-122"/>
            </a:endParaRPr>
          </a:p>
          <a:p>
            <a:r>
              <a:rPr lang="en-IE" dirty="0">
                <a:latin typeface="Times New Roman" panose="02020603050405020304" pitchFamily="18" charset="0"/>
                <a:ea typeface="SimSun" panose="02010600030101010101" pitchFamily="2" charset="-122"/>
              </a:rPr>
              <a:t>Is prices of houses is rising at sharper rate in Dublin and London cities? </a:t>
            </a:r>
          </a:p>
          <a:p>
            <a:endParaRPr lang="en-IE" dirty="0">
              <a:latin typeface="Times New Roman" panose="02020603050405020304" pitchFamily="18" charset="0"/>
              <a:ea typeface="SimSun" panose="02010600030101010101" pitchFamily="2" charset="-122"/>
            </a:endParaRPr>
          </a:p>
          <a:p>
            <a:r>
              <a:rPr lang="en-IE" dirty="0">
                <a:latin typeface="Times New Roman" panose="02020603050405020304" pitchFamily="18" charset="0"/>
                <a:ea typeface="SimSun" panose="02010600030101010101" pitchFamily="2" charset="-122"/>
              </a:rPr>
              <a:t>What would be the price of house if we have 4 bedrooms and 2000 square feet area. </a:t>
            </a:r>
          </a:p>
          <a:p>
            <a:endParaRPr lang="en-IE" sz="2400" dirty="0">
              <a:latin typeface="Calibri" panose="020F0502020204030204" pitchFamily="34"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In our analysis, property prices of London and Dublin datasets have been taken from Kaggle and property price register. </a:t>
            </a:r>
          </a:p>
          <a:p>
            <a:endParaRPr lang="en-US" dirty="0">
              <a:latin typeface="Times New Roman" panose="02020603050405020304" pitchFamily="18" charset="0"/>
              <a:ea typeface="SimSun" panose="02010600030101010101" pitchFamily="2" charset="-122"/>
            </a:endParaRPr>
          </a:p>
          <a:p>
            <a:r>
              <a:rPr lang="en-US" dirty="0">
                <a:latin typeface="Times New Roman" panose="02020603050405020304" pitchFamily="18" charset="0"/>
                <a:ea typeface="SimSun" panose="02010600030101010101" pitchFamily="2" charset="-122"/>
              </a:rPr>
              <a:t>D</a:t>
            </a:r>
            <a:r>
              <a:rPr lang="en-US" sz="1800" dirty="0">
                <a:effectLst/>
                <a:latin typeface="Times New Roman" panose="02020603050405020304" pitchFamily="18" charset="0"/>
                <a:ea typeface="SimSun" panose="02010600030101010101" pitchFamily="2" charset="-122"/>
              </a:rPr>
              <a:t>ata mining techniques helped to predict prices of houses of London and Dublin and came up with decision for buying property in Dublin and London. Datasets has been prepared and analyze through R programming language in RStudio</a:t>
            </a:r>
            <a:endParaRPr lang="en-GB" sz="2400" dirty="0"/>
          </a:p>
        </p:txBody>
      </p:sp>
    </p:spTree>
    <p:extLst>
      <p:ext uri="{BB962C8B-B14F-4D97-AF65-F5344CB8AC3E}">
        <p14:creationId xmlns:p14="http://schemas.microsoft.com/office/powerpoint/2010/main" val="188744305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058441-6571-4638-9B44-2AB89823D3CE}"/>
              </a:ext>
            </a:extLst>
          </p:cNvPr>
          <p:cNvSpPr txBox="1"/>
          <p:nvPr/>
        </p:nvSpPr>
        <p:spPr>
          <a:xfrm>
            <a:off x="421842" y="6488668"/>
            <a:ext cx="2463627" cy="369332"/>
          </a:xfrm>
          <a:prstGeom prst="rect">
            <a:avLst/>
          </a:prstGeom>
          <a:noFill/>
        </p:spPr>
        <p:txBody>
          <a:bodyPr wrap="square" rtlCol="0">
            <a:spAutoFit/>
          </a:bodyPr>
          <a:lstStyle/>
          <a:p>
            <a:r>
              <a:rPr lang="en-GB" dirty="0"/>
              <a:t>Umer Iqbal</a:t>
            </a:r>
          </a:p>
        </p:txBody>
      </p:sp>
      <p:sp>
        <p:nvSpPr>
          <p:cNvPr id="15" name="Title 14">
            <a:extLst>
              <a:ext uri="{FF2B5EF4-FFF2-40B4-BE49-F238E27FC236}">
                <a16:creationId xmlns:a16="http://schemas.microsoft.com/office/drawing/2014/main" id="{7F136C18-0B13-4446-AFD4-75EA999CBD3F}"/>
              </a:ext>
            </a:extLst>
          </p:cNvPr>
          <p:cNvSpPr>
            <a:spLocks noGrp="1"/>
          </p:cNvSpPr>
          <p:nvPr>
            <p:ph type="title"/>
          </p:nvPr>
        </p:nvSpPr>
        <p:spPr>
          <a:xfrm>
            <a:off x="959575" y="857770"/>
            <a:ext cx="8338337" cy="854939"/>
          </a:xfrm>
        </p:spPr>
        <p:txBody>
          <a:bodyPr>
            <a:normAutofit fontScale="90000"/>
          </a:bodyPr>
          <a:lstStyle/>
          <a:p>
            <a:r>
              <a:rPr lang="en-GB" sz="3600" b="1" i="1" dirty="0">
                <a:solidFill>
                  <a:schemeClr val="tx1">
                    <a:lumMod val="75000"/>
                    <a:lumOff val="25000"/>
                  </a:schemeClr>
                </a:solidFill>
              </a:rPr>
              <a:t>Knowledge discovery and data mining.</a:t>
            </a:r>
            <a:br>
              <a:rPr lang="en-GB" sz="3600" b="1" i="1" dirty="0">
                <a:solidFill>
                  <a:schemeClr val="tx1">
                    <a:lumMod val="75000"/>
                    <a:lumOff val="25000"/>
                  </a:schemeClr>
                </a:solidFill>
              </a:rPr>
            </a:br>
            <a:endParaRPr lang="en-IE" dirty="0"/>
          </a:p>
        </p:txBody>
      </p:sp>
      <p:pic>
        <p:nvPicPr>
          <p:cNvPr id="16" name="Picture 15" descr="Diagram&#10;&#10;Description automatically generated">
            <a:extLst>
              <a:ext uri="{FF2B5EF4-FFF2-40B4-BE49-F238E27FC236}">
                <a16:creationId xmlns:a16="http://schemas.microsoft.com/office/drawing/2014/main" id="{590C783F-883C-4A7B-8B85-DA6CA46AED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2488" y="2094615"/>
            <a:ext cx="7354957" cy="3359895"/>
          </a:xfrm>
          <a:prstGeom prst="rect">
            <a:avLst/>
          </a:prstGeom>
        </p:spPr>
      </p:pic>
    </p:spTree>
    <p:extLst>
      <p:ext uri="{BB962C8B-B14F-4D97-AF65-F5344CB8AC3E}">
        <p14:creationId xmlns:p14="http://schemas.microsoft.com/office/powerpoint/2010/main" val="178163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058441-6571-4638-9B44-2AB89823D3CE}"/>
              </a:ext>
            </a:extLst>
          </p:cNvPr>
          <p:cNvSpPr txBox="1"/>
          <p:nvPr/>
        </p:nvSpPr>
        <p:spPr>
          <a:xfrm>
            <a:off x="421842" y="6488668"/>
            <a:ext cx="2463627" cy="369332"/>
          </a:xfrm>
          <a:prstGeom prst="rect">
            <a:avLst/>
          </a:prstGeom>
          <a:noFill/>
        </p:spPr>
        <p:txBody>
          <a:bodyPr wrap="square" rtlCol="0">
            <a:spAutoFit/>
          </a:bodyPr>
          <a:lstStyle/>
          <a:p>
            <a:r>
              <a:rPr lang="en-GB" dirty="0"/>
              <a:t>Umer Iqbal</a:t>
            </a:r>
          </a:p>
        </p:txBody>
      </p:sp>
      <p:sp>
        <p:nvSpPr>
          <p:cNvPr id="7" name="TextBox 6">
            <a:extLst>
              <a:ext uri="{FF2B5EF4-FFF2-40B4-BE49-F238E27FC236}">
                <a16:creationId xmlns:a16="http://schemas.microsoft.com/office/drawing/2014/main" id="{F31470A9-7ED6-4763-9F64-F57BD349E8AB}"/>
              </a:ext>
            </a:extLst>
          </p:cNvPr>
          <p:cNvSpPr txBox="1"/>
          <p:nvPr/>
        </p:nvSpPr>
        <p:spPr>
          <a:xfrm>
            <a:off x="1812235" y="2869482"/>
            <a:ext cx="6460434" cy="369332"/>
          </a:xfrm>
          <a:prstGeom prst="rect">
            <a:avLst/>
          </a:prstGeom>
          <a:noFill/>
        </p:spPr>
        <p:txBody>
          <a:bodyPr wrap="square">
            <a:spAutoFit/>
          </a:bodyPr>
          <a:lstStyle/>
          <a:p>
            <a:r>
              <a:rPr lang="en-GB" sz="1800" i="1" dirty="0"/>
              <a:t>Bar Graph</a:t>
            </a:r>
            <a:endParaRPr lang="en-GB" dirty="0"/>
          </a:p>
        </p:txBody>
      </p:sp>
      <p:sp>
        <p:nvSpPr>
          <p:cNvPr id="8" name="TextBox 7">
            <a:extLst>
              <a:ext uri="{FF2B5EF4-FFF2-40B4-BE49-F238E27FC236}">
                <a16:creationId xmlns:a16="http://schemas.microsoft.com/office/drawing/2014/main" id="{3D297955-A22A-4F5A-A3FC-BD69A7660381}"/>
              </a:ext>
            </a:extLst>
          </p:cNvPr>
          <p:cNvSpPr txBox="1"/>
          <p:nvPr/>
        </p:nvSpPr>
        <p:spPr>
          <a:xfrm>
            <a:off x="3700670" y="2869482"/>
            <a:ext cx="6460434" cy="369332"/>
          </a:xfrm>
          <a:prstGeom prst="rect">
            <a:avLst/>
          </a:prstGeom>
          <a:noFill/>
        </p:spPr>
        <p:txBody>
          <a:bodyPr wrap="square">
            <a:spAutoFit/>
          </a:bodyPr>
          <a:lstStyle/>
          <a:p>
            <a:r>
              <a:rPr lang="en-GB" sz="1800" i="1" dirty="0"/>
              <a:t>Line Graph</a:t>
            </a:r>
            <a:endParaRPr lang="en-GB" dirty="0"/>
          </a:p>
        </p:txBody>
      </p:sp>
      <p:sp>
        <p:nvSpPr>
          <p:cNvPr id="13" name="TextBox 12">
            <a:extLst>
              <a:ext uri="{FF2B5EF4-FFF2-40B4-BE49-F238E27FC236}">
                <a16:creationId xmlns:a16="http://schemas.microsoft.com/office/drawing/2014/main" id="{EB63E34F-2D14-4B00-9BF8-9909CA4C7C17}"/>
              </a:ext>
            </a:extLst>
          </p:cNvPr>
          <p:cNvSpPr txBox="1"/>
          <p:nvPr/>
        </p:nvSpPr>
        <p:spPr>
          <a:xfrm>
            <a:off x="1812235" y="3861916"/>
            <a:ext cx="6460434" cy="369332"/>
          </a:xfrm>
          <a:prstGeom prst="rect">
            <a:avLst/>
          </a:prstGeom>
          <a:noFill/>
        </p:spPr>
        <p:txBody>
          <a:bodyPr wrap="square">
            <a:spAutoFit/>
          </a:bodyPr>
          <a:lstStyle/>
          <a:p>
            <a:r>
              <a:rPr lang="en-GB" sz="1800" i="1" dirty="0"/>
              <a:t>Ggplot2</a:t>
            </a:r>
            <a:endParaRPr lang="en-GB" dirty="0"/>
          </a:p>
        </p:txBody>
      </p:sp>
      <p:sp>
        <p:nvSpPr>
          <p:cNvPr id="14" name="TextBox 13">
            <a:extLst>
              <a:ext uri="{FF2B5EF4-FFF2-40B4-BE49-F238E27FC236}">
                <a16:creationId xmlns:a16="http://schemas.microsoft.com/office/drawing/2014/main" id="{CD502216-0E46-4A81-A204-78A4583DEA91}"/>
              </a:ext>
            </a:extLst>
          </p:cNvPr>
          <p:cNvSpPr txBox="1"/>
          <p:nvPr/>
        </p:nvSpPr>
        <p:spPr>
          <a:xfrm>
            <a:off x="6659023" y="2938355"/>
            <a:ext cx="6460434" cy="369332"/>
          </a:xfrm>
          <a:prstGeom prst="rect">
            <a:avLst/>
          </a:prstGeom>
          <a:noFill/>
        </p:spPr>
        <p:txBody>
          <a:bodyPr wrap="square">
            <a:spAutoFit/>
          </a:bodyPr>
          <a:lstStyle/>
          <a:p>
            <a:r>
              <a:rPr lang="en-GB" sz="1800" i="1" dirty="0"/>
              <a:t>Scatter plot</a:t>
            </a:r>
            <a:endParaRPr lang="en-GB" dirty="0"/>
          </a:p>
        </p:txBody>
      </p:sp>
      <p:sp>
        <p:nvSpPr>
          <p:cNvPr id="5" name="Title 4">
            <a:extLst>
              <a:ext uri="{FF2B5EF4-FFF2-40B4-BE49-F238E27FC236}">
                <a16:creationId xmlns:a16="http://schemas.microsoft.com/office/drawing/2014/main" id="{C6955D8C-467A-49C8-82A5-AB9DE71D985C}"/>
              </a:ext>
            </a:extLst>
          </p:cNvPr>
          <p:cNvSpPr>
            <a:spLocks noGrp="1"/>
          </p:cNvSpPr>
          <p:nvPr>
            <p:ph type="title"/>
          </p:nvPr>
        </p:nvSpPr>
        <p:spPr>
          <a:xfrm>
            <a:off x="744118" y="1285521"/>
            <a:ext cx="8596668" cy="1320800"/>
          </a:xfrm>
        </p:spPr>
        <p:txBody>
          <a:bodyPr/>
          <a:lstStyle/>
          <a:p>
            <a:r>
              <a:rPr lang="en-GB" sz="3600" b="1" i="1" dirty="0">
                <a:solidFill>
                  <a:schemeClr val="tx1">
                    <a:lumMod val="75000"/>
                    <a:lumOff val="25000"/>
                  </a:schemeClr>
                </a:solidFill>
              </a:rPr>
              <a:t>Visualisations</a:t>
            </a:r>
            <a:br>
              <a:rPr lang="en-GB" sz="3600" b="1" i="1" dirty="0">
                <a:solidFill>
                  <a:schemeClr val="tx1">
                    <a:lumMod val="75000"/>
                    <a:lumOff val="25000"/>
                  </a:schemeClr>
                </a:solidFill>
              </a:rPr>
            </a:br>
            <a:endParaRPr lang="en-IE" dirty="0"/>
          </a:p>
        </p:txBody>
      </p:sp>
      <p:sp>
        <p:nvSpPr>
          <p:cNvPr id="15" name="TextBox 14">
            <a:extLst>
              <a:ext uri="{FF2B5EF4-FFF2-40B4-BE49-F238E27FC236}">
                <a16:creationId xmlns:a16="http://schemas.microsoft.com/office/drawing/2014/main" id="{A3DEE83B-2765-4953-9364-664760FC5572}"/>
              </a:ext>
            </a:extLst>
          </p:cNvPr>
          <p:cNvSpPr txBox="1"/>
          <p:nvPr/>
        </p:nvSpPr>
        <p:spPr>
          <a:xfrm>
            <a:off x="3530340" y="3882399"/>
            <a:ext cx="2294926" cy="369332"/>
          </a:xfrm>
          <a:prstGeom prst="rect">
            <a:avLst/>
          </a:prstGeom>
          <a:noFill/>
        </p:spPr>
        <p:txBody>
          <a:bodyPr wrap="square">
            <a:spAutoFit/>
          </a:bodyPr>
          <a:lstStyle/>
          <a:p>
            <a:r>
              <a:rPr lang="en-GB" sz="1800" i="1" dirty="0"/>
              <a:t>Heatmap graph</a:t>
            </a:r>
            <a:endParaRPr lang="en-GB" dirty="0"/>
          </a:p>
        </p:txBody>
      </p:sp>
      <p:sp>
        <p:nvSpPr>
          <p:cNvPr id="17" name="TextBox 16">
            <a:extLst>
              <a:ext uri="{FF2B5EF4-FFF2-40B4-BE49-F238E27FC236}">
                <a16:creationId xmlns:a16="http://schemas.microsoft.com/office/drawing/2014/main" id="{A041C372-CDEB-456C-9E6A-D8535404A474}"/>
              </a:ext>
            </a:extLst>
          </p:cNvPr>
          <p:cNvSpPr txBox="1"/>
          <p:nvPr/>
        </p:nvSpPr>
        <p:spPr>
          <a:xfrm>
            <a:off x="6560411" y="3930789"/>
            <a:ext cx="2294926" cy="369332"/>
          </a:xfrm>
          <a:prstGeom prst="rect">
            <a:avLst/>
          </a:prstGeom>
          <a:noFill/>
        </p:spPr>
        <p:txBody>
          <a:bodyPr wrap="square">
            <a:spAutoFit/>
          </a:bodyPr>
          <a:lstStyle/>
          <a:p>
            <a:r>
              <a:rPr lang="en-GB" i="1" dirty="0"/>
              <a:t>Surface</a:t>
            </a:r>
            <a:r>
              <a:rPr lang="en-GB" sz="1800" i="1" dirty="0"/>
              <a:t> graph</a:t>
            </a:r>
            <a:endParaRPr lang="en-GB" dirty="0"/>
          </a:p>
        </p:txBody>
      </p:sp>
    </p:spTree>
    <p:extLst>
      <p:ext uri="{BB962C8B-B14F-4D97-AF65-F5344CB8AC3E}">
        <p14:creationId xmlns:p14="http://schemas.microsoft.com/office/powerpoint/2010/main" val="27991819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601A84-A941-4806-A753-621F05D5CDC8}"/>
              </a:ext>
            </a:extLst>
          </p:cNvPr>
          <p:cNvSpPr>
            <a:spLocks noGrp="1"/>
          </p:cNvSpPr>
          <p:nvPr>
            <p:ph type="title"/>
          </p:nvPr>
        </p:nvSpPr>
        <p:spPr>
          <a:xfrm>
            <a:off x="1479152" y="2383494"/>
            <a:ext cx="8207108" cy="1320800"/>
          </a:xfrm>
        </p:spPr>
        <p:txBody>
          <a:bodyPr>
            <a:normAutofit fontScale="90000"/>
          </a:bodyPr>
          <a:lstStyle/>
          <a:p>
            <a:r>
              <a:rPr lang="en-GB" sz="8900" dirty="0"/>
              <a:t>Demonstration</a:t>
            </a:r>
            <a:endParaRPr lang="en-GB" sz="8000" dirty="0"/>
          </a:p>
        </p:txBody>
      </p:sp>
      <p:sp>
        <p:nvSpPr>
          <p:cNvPr id="10" name="TextBox 9">
            <a:extLst>
              <a:ext uri="{FF2B5EF4-FFF2-40B4-BE49-F238E27FC236}">
                <a16:creationId xmlns:a16="http://schemas.microsoft.com/office/drawing/2014/main" id="{F9B67825-89B9-4E1E-AB1D-51B5B6C360D2}"/>
              </a:ext>
            </a:extLst>
          </p:cNvPr>
          <p:cNvSpPr txBox="1"/>
          <p:nvPr/>
        </p:nvSpPr>
        <p:spPr>
          <a:xfrm>
            <a:off x="395338" y="6324156"/>
            <a:ext cx="2463627" cy="369332"/>
          </a:xfrm>
          <a:prstGeom prst="rect">
            <a:avLst/>
          </a:prstGeom>
          <a:noFill/>
        </p:spPr>
        <p:txBody>
          <a:bodyPr wrap="square" rtlCol="0">
            <a:spAutoFit/>
          </a:bodyPr>
          <a:lstStyle/>
          <a:p>
            <a:r>
              <a:rPr lang="en-GB" dirty="0"/>
              <a:t>Umer Iqbal</a:t>
            </a:r>
          </a:p>
        </p:txBody>
      </p:sp>
    </p:spTree>
    <p:extLst>
      <p:ext uri="{BB962C8B-B14F-4D97-AF65-F5344CB8AC3E}">
        <p14:creationId xmlns:p14="http://schemas.microsoft.com/office/powerpoint/2010/main" val="157258938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AEE2-D21A-41EB-8414-894E7A5749C8}"/>
              </a:ext>
            </a:extLst>
          </p:cNvPr>
          <p:cNvSpPr>
            <a:spLocks noGrp="1"/>
          </p:cNvSpPr>
          <p:nvPr>
            <p:ph type="title"/>
          </p:nvPr>
        </p:nvSpPr>
        <p:spPr/>
        <p:txBody>
          <a:bodyPr/>
          <a:lstStyle/>
          <a:p>
            <a:r>
              <a:rPr lang="en-GB" dirty="0"/>
              <a:t>Thank You For Listening</a:t>
            </a:r>
            <a:endParaRPr lang="en-IE" dirty="0"/>
          </a:p>
        </p:txBody>
      </p:sp>
      <p:sp>
        <p:nvSpPr>
          <p:cNvPr id="3" name="Content Placeholder 2">
            <a:extLst>
              <a:ext uri="{FF2B5EF4-FFF2-40B4-BE49-F238E27FC236}">
                <a16:creationId xmlns:a16="http://schemas.microsoft.com/office/drawing/2014/main" id="{8CE64A1E-72E7-4F37-87B5-C8AA3CEAF899}"/>
              </a:ext>
            </a:extLst>
          </p:cNvPr>
          <p:cNvSpPr>
            <a:spLocks noGrp="1"/>
          </p:cNvSpPr>
          <p:nvPr>
            <p:ph idx="1"/>
          </p:nvPr>
        </p:nvSpPr>
        <p:spPr>
          <a:xfrm>
            <a:off x="796872" y="3252172"/>
            <a:ext cx="4286552" cy="629264"/>
          </a:xfrm>
        </p:spPr>
        <p:txBody>
          <a:bodyPr>
            <a:normAutofit/>
          </a:bodyPr>
          <a:lstStyle/>
          <a:p>
            <a:r>
              <a:rPr lang="en-GB" sz="2400" dirty="0"/>
              <a:t>Do you have any questions?</a:t>
            </a:r>
            <a:endParaRPr lang="en-IE" sz="2400" dirty="0"/>
          </a:p>
        </p:txBody>
      </p:sp>
      <p:pic>
        <p:nvPicPr>
          <p:cNvPr id="7" name="Picture 6" descr="A close up of a logo&#10;&#10;Description automatically generated">
            <a:extLst>
              <a:ext uri="{FF2B5EF4-FFF2-40B4-BE49-F238E27FC236}">
                <a16:creationId xmlns:a16="http://schemas.microsoft.com/office/drawing/2014/main" id="{C0828FCE-868B-4487-935B-556246788B31}"/>
              </a:ext>
            </a:extLst>
          </p:cNvPr>
          <p:cNvPicPr>
            <a:picLocks noChangeAspect="1"/>
          </p:cNvPicPr>
          <p:nvPr/>
        </p:nvPicPr>
        <p:blipFill>
          <a:blip r:embed="rId2"/>
          <a:stretch>
            <a:fillRect/>
          </a:stretch>
        </p:blipFill>
        <p:spPr>
          <a:xfrm>
            <a:off x="5202962" y="1752599"/>
            <a:ext cx="3179038" cy="4257675"/>
          </a:xfrm>
          <a:prstGeom prst="rect">
            <a:avLst/>
          </a:prstGeom>
        </p:spPr>
      </p:pic>
      <p:sp>
        <p:nvSpPr>
          <p:cNvPr id="5" name="TextBox 4">
            <a:extLst>
              <a:ext uri="{FF2B5EF4-FFF2-40B4-BE49-F238E27FC236}">
                <a16:creationId xmlns:a16="http://schemas.microsoft.com/office/drawing/2014/main" id="{61D3EBF5-D7BD-448C-B130-FEEDA094BD09}"/>
              </a:ext>
            </a:extLst>
          </p:cNvPr>
          <p:cNvSpPr txBox="1"/>
          <p:nvPr/>
        </p:nvSpPr>
        <p:spPr>
          <a:xfrm>
            <a:off x="476521" y="6442285"/>
            <a:ext cx="2463627" cy="369332"/>
          </a:xfrm>
          <a:prstGeom prst="rect">
            <a:avLst/>
          </a:prstGeom>
          <a:noFill/>
        </p:spPr>
        <p:txBody>
          <a:bodyPr wrap="square" rtlCol="0">
            <a:spAutoFit/>
          </a:bodyPr>
          <a:lstStyle/>
          <a:p>
            <a:r>
              <a:rPr lang="en-GB" dirty="0"/>
              <a:t>Umer Iqbal</a:t>
            </a:r>
          </a:p>
        </p:txBody>
      </p:sp>
    </p:spTree>
    <p:extLst>
      <p:ext uri="{BB962C8B-B14F-4D97-AF65-F5344CB8AC3E}">
        <p14:creationId xmlns:p14="http://schemas.microsoft.com/office/powerpoint/2010/main" val="878099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1217</TotalTime>
  <Words>171</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Courier New</vt:lpstr>
      <vt:lpstr>Times New Roman</vt:lpstr>
      <vt:lpstr>Trebuchet MS</vt:lpstr>
      <vt:lpstr>Wingdings 3</vt:lpstr>
      <vt:lpstr>Facet</vt:lpstr>
      <vt:lpstr>Agenda</vt:lpstr>
      <vt:lpstr>PowerPoint Presentation</vt:lpstr>
      <vt:lpstr>Knowledge discovery and data mining. </vt:lpstr>
      <vt:lpstr>Visualisations </vt:lpstr>
      <vt:lpstr>Demonstration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4 All</dc:title>
  <dc:creator>Jason Smith</dc:creator>
  <cp:lastModifiedBy>Umer Iqbal</cp:lastModifiedBy>
  <cp:revision>80</cp:revision>
  <dcterms:created xsi:type="dcterms:W3CDTF">2019-11-10T14:58:56Z</dcterms:created>
  <dcterms:modified xsi:type="dcterms:W3CDTF">2021-12-26T02:45:05Z</dcterms:modified>
</cp:coreProperties>
</file>