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164592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46E0492-2FF0-4457-89DA-FB2722D8C7B7}">
          <p14:sldIdLst>
            <p14:sldId id="258"/>
          </p14:sldIdLst>
        </p14:section>
      </p14:sectionLst>
    </p:ext>
    <p:ext uri="{EFAFB233-063F-42B5-8137-9DF3F51BA10A}">
      <p15:sldGuideLst xmlns:p15="http://schemas.microsoft.com/office/powerpoint/2012/main">
        <p15:guide id="1" orient="horz" pos="8400">
          <p15:clr>
            <a:srgbClr val="A4A3A4"/>
          </p15:clr>
        </p15:guide>
        <p15:guide id="2" pos="45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7E1"/>
    <a:srgbClr val="09306B"/>
    <a:srgbClr val="1D4EA6"/>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4" autoAdjust="0"/>
    <p:restoredTop sz="94660"/>
  </p:normalViewPr>
  <p:slideViewPr>
    <p:cSldViewPr>
      <p:cViewPr>
        <p:scale>
          <a:sx n="66" d="100"/>
          <a:sy n="66" d="100"/>
        </p:scale>
        <p:origin x="258" y="-3750"/>
      </p:cViewPr>
      <p:guideLst>
        <p:guide orient="horz" pos="8400"/>
        <p:guide pos="4526"/>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16-May-22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0FF0F-362E-46A3-BFCD-13FE0761CF2B}" type="datetimeFigureOut">
              <a:rPr lang="en-US" smtClean="0"/>
              <a:t>16-May-22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41C67-94CA-49E3-9BBB-E477DC850D21}" type="slidenum">
              <a:rPr lang="en-US" smtClean="0"/>
              <a:t>‹#›</a:t>
            </a:fld>
            <a:endParaRPr lang="en-US"/>
          </a:p>
        </p:txBody>
      </p:sp>
    </p:spTree>
    <p:extLst>
      <p:ext uri="{BB962C8B-B14F-4D97-AF65-F5344CB8AC3E}">
        <p14:creationId xmlns:p14="http://schemas.microsoft.com/office/powerpoint/2010/main" val="50631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A41C67-94CA-49E3-9BBB-E477DC850D21}" type="slidenum">
              <a:rPr lang="en-US" smtClean="0"/>
              <a:t>1</a:t>
            </a:fld>
            <a:endParaRPr lang="en-US"/>
          </a:p>
        </p:txBody>
      </p:sp>
    </p:spTree>
    <p:extLst>
      <p:ext uri="{BB962C8B-B14F-4D97-AF65-F5344CB8AC3E}">
        <p14:creationId xmlns:p14="http://schemas.microsoft.com/office/powerpoint/2010/main" val="2815599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261257" y="304800"/>
            <a:ext cx="15936686"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Student Name(s) with Section/Supervisor</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FYP ID # _______</a:t>
            </a:r>
            <a:endParaRPr lang="en-US" dirty="0"/>
          </a:p>
        </p:txBody>
      </p:sp>
      <p:sp>
        <p:nvSpPr>
          <p:cNvPr id="22" name="Text Placeholder 21"/>
          <p:cNvSpPr>
            <a:spLocks noGrp="1"/>
          </p:cNvSpPr>
          <p:nvPr>
            <p:ph type="body" sz="quarter" idx="10" hasCustomPrompt="1"/>
          </p:nvPr>
        </p:nvSpPr>
        <p:spPr>
          <a:xfrm>
            <a:off x="261257"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261257" y="2819400"/>
            <a:ext cx="5094514"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a:p>
            <a:pPr lvl="0"/>
            <a:endParaRPr lang="en-US" dirty="0"/>
          </a:p>
          <a:p>
            <a:pPr lvl="0"/>
            <a:r>
              <a:rPr lang="en-US" dirty="0"/>
              <a:t>Do not add abbreviation</a:t>
            </a:r>
          </a:p>
          <a:p>
            <a:pPr lvl="0"/>
            <a:endParaRPr lang="en-US" dirty="0"/>
          </a:p>
          <a:p>
            <a:pPr lvl="0"/>
            <a:endParaRPr lang="en-US" dirty="0"/>
          </a:p>
        </p:txBody>
      </p:sp>
      <p:sp>
        <p:nvSpPr>
          <p:cNvPr id="25" name="Text Placeholder 21"/>
          <p:cNvSpPr>
            <a:spLocks noGrp="1"/>
          </p:cNvSpPr>
          <p:nvPr>
            <p:ph type="body" sz="quarter" idx="12" hasCustomPrompt="1"/>
          </p:nvPr>
        </p:nvSpPr>
        <p:spPr>
          <a:xfrm>
            <a:off x="261257" y="73152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261257" y="8001000"/>
            <a:ext cx="5094514"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261257" y="118110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261257" y="12496800"/>
            <a:ext cx="5094514"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5682343"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1103429" y="12496800"/>
            <a:ext cx="5094514"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1103429"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1103429" y="2819400"/>
            <a:ext cx="5094514"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1103429" y="118110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5682343" y="2819400"/>
            <a:ext cx="5094514"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7" name="Picture Placeholder 35"/>
          <p:cNvSpPr>
            <a:spLocks noGrp="1"/>
          </p:cNvSpPr>
          <p:nvPr>
            <p:ph type="pic" sz="quarter" idx="23" hasCustomPrompt="1"/>
          </p:nvPr>
        </p:nvSpPr>
        <p:spPr>
          <a:xfrm>
            <a:off x="14891657" y="457200"/>
            <a:ext cx="1175657"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6074229" y="8077200"/>
            <a:ext cx="4310743"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6074229" y="12268200"/>
            <a:ext cx="4310743" cy="3352800"/>
          </a:xfrm>
          <a:prstGeom prst="rect">
            <a:avLst/>
          </a:prstGeom>
        </p:spPr>
        <p:txBody>
          <a:bodyPr vert="horz" lIns="78373" tIns="39187" rIns="78373" bIns="39187"/>
          <a:lstStyle>
            <a:lvl1pPr marL="0" indent="0">
              <a:buNone/>
              <a:defRPr sz="14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022286" y="16197943"/>
            <a:ext cx="1175657" cy="1881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138328" y="83906"/>
            <a:ext cx="15936686" cy="1902953"/>
          </a:xfrm>
          <a:solidFill>
            <a:schemeClr val="accent1">
              <a:lumMod val="75000"/>
            </a:schemeClr>
          </a:solidFill>
          <a:ln>
            <a:solidFill>
              <a:srgbClr val="09306B"/>
            </a:solidFill>
          </a:ln>
        </p:spPr>
        <p:txBody>
          <a:bodyPr/>
          <a:lstStyle/>
          <a:p>
            <a:r>
              <a:rPr lang="en-US" dirty="0"/>
              <a:t>Sign Language Recognition System</a:t>
            </a:r>
            <a:br>
              <a:rPr lang="en-US" dirty="0"/>
            </a:br>
            <a:r>
              <a:rPr lang="en-US" dirty="0"/>
              <a:t>Muhammad </a:t>
            </a:r>
            <a:r>
              <a:rPr lang="en-US" dirty="0" smtClean="0"/>
              <a:t>Umar(VIII-C</a:t>
            </a:r>
            <a:r>
              <a:rPr lang="en-US" dirty="0"/>
              <a:t>) | Tasmiyah Ali (</a:t>
            </a:r>
            <a:r>
              <a:rPr lang="en-US" dirty="0" smtClean="0"/>
              <a:t>VIII-A</a:t>
            </a:r>
            <a:r>
              <a:rPr lang="en-US" dirty="0"/>
              <a:t>)</a:t>
            </a:r>
            <a:br>
              <a:rPr lang="en-US" dirty="0"/>
            </a:br>
            <a:r>
              <a:rPr lang="en-US" dirty="0"/>
              <a:t>FYP ID:CS-SP-21-33</a:t>
            </a:r>
          </a:p>
        </p:txBody>
      </p:sp>
      <p:sp>
        <p:nvSpPr>
          <p:cNvPr id="20" name="Text Placeholder 19"/>
          <p:cNvSpPr>
            <a:spLocks noGrp="1"/>
          </p:cNvSpPr>
          <p:nvPr>
            <p:ph type="body" sz="quarter" idx="10"/>
          </p:nvPr>
        </p:nvSpPr>
        <p:spPr>
          <a:xfrm>
            <a:off x="304799" y="2209800"/>
            <a:ext cx="5094514" cy="496780"/>
          </a:xfrm>
          <a:solidFill>
            <a:srgbClr val="1D4EA6"/>
          </a:solidFill>
          <a:ln>
            <a:solidFill>
              <a:srgbClr val="09306B"/>
            </a:solidFill>
          </a:ln>
        </p:spPr>
        <p:txBody>
          <a:bodyPr/>
          <a:lstStyle/>
          <a:p>
            <a:r>
              <a:rPr lang="en-US" dirty="0"/>
              <a:t>Introduction</a:t>
            </a:r>
          </a:p>
        </p:txBody>
      </p:sp>
      <p:sp>
        <p:nvSpPr>
          <p:cNvPr id="21" name="Text Placeholder 20"/>
          <p:cNvSpPr>
            <a:spLocks noGrp="1"/>
          </p:cNvSpPr>
          <p:nvPr>
            <p:ph type="body" sz="quarter" idx="11"/>
          </p:nvPr>
        </p:nvSpPr>
        <p:spPr>
          <a:xfrm>
            <a:off x="261257" y="2819400"/>
            <a:ext cx="5055149" cy="2257983"/>
          </a:xfrm>
        </p:spPr>
        <p:txBody>
          <a:bodyPr/>
          <a:lstStyle/>
          <a:p>
            <a:pPr algn="just"/>
            <a:r>
              <a:rPr lang="en-US" sz="1600" dirty="0"/>
              <a:t>Sign Language Recognition System will allow you  to communicate easily with mute/deaf people..</a:t>
            </a:r>
          </a:p>
          <a:p>
            <a:pPr algn="just"/>
            <a:r>
              <a:rPr lang="en-US" sz="1600" dirty="0"/>
              <a:t>This system will predict and show the name of the captured images. The captured image undergoes series of processing steps which include various Computer vision techniques such as the conversion to gray-scale, dilation and mask operation. Convolutional Neural Network (CNN) is used to train our model and identify the pictures.</a:t>
            </a:r>
          </a:p>
        </p:txBody>
      </p:sp>
      <p:sp>
        <p:nvSpPr>
          <p:cNvPr id="22" name="Text Placeholder 21"/>
          <p:cNvSpPr>
            <a:spLocks noGrp="1"/>
          </p:cNvSpPr>
          <p:nvPr>
            <p:ph type="body" sz="quarter" idx="12"/>
          </p:nvPr>
        </p:nvSpPr>
        <p:spPr>
          <a:xfrm>
            <a:off x="183870" y="7696200"/>
            <a:ext cx="5215443" cy="533400"/>
          </a:xfrm>
          <a:solidFill>
            <a:srgbClr val="1D4EA6"/>
          </a:solidFill>
          <a:ln>
            <a:solidFill>
              <a:srgbClr val="09306B"/>
            </a:solidFill>
          </a:ln>
        </p:spPr>
        <p:txBody>
          <a:bodyPr/>
          <a:lstStyle/>
          <a:p>
            <a:r>
              <a:rPr lang="en-US" dirty="0" smtClean="0"/>
              <a:t>Goals/Objectives										</a:t>
            </a:r>
            <a:endParaRPr lang="en-US" dirty="0"/>
          </a:p>
        </p:txBody>
      </p:sp>
      <p:sp>
        <p:nvSpPr>
          <p:cNvPr id="23" name="Text Placeholder 22"/>
          <p:cNvSpPr>
            <a:spLocks noGrp="1"/>
          </p:cNvSpPr>
          <p:nvPr>
            <p:ph type="body" sz="quarter" idx="13"/>
          </p:nvPr>
        </p:nvSpPr>
        <p:spPr>
          <a:xfrm>
            <a:off x="228600" y="8417254"/>
            <a:ext cx="5094514" cy="2759778"/>
          </a:xfrm>
        </p:spPr>
        <p:txBody>
          <a:bodyPr/>
          <a:lstStyle/>
          <a:p>
            <a:pPr algn="just"/>
            <a:r>
              <a:rPr lang="en-US" sz="1600" dirty="0"/>
              <a:t>The aim of this project is to use the corresponding gestures to recognize words in Pakistan Sign Language. </a:t>
            </a:r>
          </a:p>
          <a:p>
            <a:pPr algn="just"/>
            <a:r>
              <a:rPr lang="en-US" sz="1600" b="1" dirty="0"/>
              <a:t>Objectives</a:t>
            </a:r>
            <a:endParaRPr lang="en-US" sz="1600" dirty="0"/>
          </a:p>
          <a:p>
            <a:pPr marL="171450" lvl="0" indent="-171450" algn="just">
              <a:buFont typeface="Arial" panose="020B0604020202020204" pitchFamily="34" charset="0"/>
              <a:buChar char="•"/>
            </a:pPr>
            <a:r>
              <a:rPr lang="en-US" sz="1600" dirty="0"/>
              <a:t>To remove the invisible communication barrier while communicating with mute/deaf people.</a:t>
            </a:r>
          </a:p>
          <a:p>
            <a:pPr marL="171450" lvl="0" indent="-171450" algn="just">
              <a:buFont typeface="Arial" panose="020B0604020202020204" pitchFamily="34" charset="0"/>
              <a:buChar char="•"/>
            </a:pPr>
            <a:r>
              <a:rPr lang="en-US" sz="1600" dirty="0"/>
              <a:t>The system should be able to recognize a selected subset of a sign language . </a:t>
            </a:r>
          </a:p>
          <a:p>
            <a:pPr marL="171450" lvl="0" indent="-171450" algn="just">
              <a:buFont typeface="Arial" panose="020B0604020202020204" pitchFamily="34" charset="0"/>
              <a:buChar char="•"/>
            </a:pPr>
            <a:r>
              <a:rPr lang="en-US" sz="1600" dirty="0"/>
              <a:t>A User could save(register) a sign to the database.</a:t>
            </a:r>
          </a:p>
          <a:p>
            <a:pPr marL="171450" lvl="0" indent="-171450" algn="just">
              <a:buFont typeface="Arial" panose="020B0604020202020204" pitchFamily="34" charset="0"/>
              <a:buChar char="•"/>
            </a:pPr>
            <a:r>
              <a:rPr lang="en-US" sz="1600" dirty="0"/>
              <a:t>System should be Open Source and be easily accessible to wide range of potential users.</a:t>
            </a:r>
          </a:p>
          <a:p>
            <a:pPr marL="171450" lvl="0" indent="-171450" algn="just">
              <a:buFont typeface="Arial" panose="020B0604020202020204" pitchFamily="34" charset="0"/>
              <a:buChar char="•"/>
            </a:pPr>
            <a:endParaRPr lang="en-US" sz="1600" dirty="0"/>
          </a:p>
          <a:p>
            <a:pPr lvl="0"/>
            <a:endParaRPr lang="en-US" sz="1600" dirty="0"/>
          </a:p>
          <a:p>
            <a:endParaRPr lang="en-GB" sz="1600" dirty="0"/>
          </a:p>
          <a:p>
            <a:endParaRPr lang="en-US" sz="1600" dirty="0"/>
          </a:p>
        </p:txBody>
      </p:sp>
      <p:sp>
        <p:nvSpPr>
          <p:cNvPr id="24" name="Text Placeholder 23"/>
          <p:cNvSpPr>
            <a:spLocks noGrp="1"/>
          </p:cNvSpPr>
          <p:nvPr>
            <p:ph type="body" sz="quarter" idx="14"/>
          </p:nvPr>
        </p:nvSpPr>
        <p:spPr>
          <a:xfrm>
            <a:off x="160565" y="11353800"/>
            <a:ext cx="5238748" cy="533400"/>
          </a:xfrm>
          <a:solidFill>
            <a:srgbClr val="1D4EA6"/>
          </a:solidFill>
          <a:ln>
            <a:solidFill>
              <a:srgbClr val="09306B"/>
            </a:solidFill>
          </a:ln>
        </p:spPr>
        <p:txBody>
          <a:bodyPr/>
          <a:lstStyle/>
          <a:p>
            <a:r>
              <a:rPr lang="en-US" dirty="0"/>
              <a:t>Use Case Diagram</a:t>
            </a:r>
          </a:p>
        </p:txBody>
      </p:sp>
      <p:sp>
        <p:nvSpPr>
          <p:cNvPr id="26" name="Text Placeholder 25"/>
          <p:cNvSpPr>
            <a:spLocks noGrp="1"/>
          </p:cNvSpPr>
          <p:nvPr>
            <p:ph type="body" sz="quarter" idx="16"/>
          </p:nvPr>
        </p:nvSpPr>
        <p:spPr>
          <a:xfrm>
            <a:off x="5628487" y="2214841"/>
            <a:ext cx="5191911" cy="528359"/>
          </a:xfrm>
          <a:solidFill>
            <a:srgbClr val="1D4EA6"/>
          </a:solidFill>
          <a:ln>
            <a:solidFill>
              <a:srgbClr val="09306B"/>
            </a:solidFill>
          </a:ln>
        </p:spPr>
        <p:txBody>
          <a:bodyPr/>
          <a:lstStyle/>
          <a:p>
            <a:r>
              <a:rPr lang="en-US" dirty="0"/>
              <a:t>Flow Diagram</a:t>
            </a:r>
          </a:p>
        </p:txBody>
      </p:sp>
      <p:sp>
        <p:nvSpPr>
          <p:cNvPr id="27" name="Text Placeholder 26"/>
          <p:cNvSpPr>
            <a:spLocks noGrp="1"/>
          </p:cNvSpPr>
          <p:nvPr>
            <p:ph type="body" sz="quarter" idx="17"/>
          </p:nvPr>
        </p:nvSpPr>
        <p:spPr>
          <a:xfrm>
            <a:off x="11049000" y="8991769"/>
            <a:ext cx="5130249" cy="2133431"/>
          </a:xfrm>
        </p:spPr>
        <p:txBody>
          <a:bodyPr/>
          <a:lstStyle/>
          <a:p>
            <a:pPr marL="0" indent="0" algn="just">
              <a:buNone/>
            </a:pPr>
            <a:r>
              <a:rPr lang="en-GB" sz="1600" dirty="0"/>
              <a:t>Our Project will predict the meaning of the signs performed by the signer in front of the camera using different AI  and Machine Learning </a:t>
            </a:r>
            <a:r>
              <a:rPr lang="en-GB" sz="1600" dirty="0" smtClean="0"/>
              <a:t>techniques. We used three different multiclass classification models, 2D CNN for Black and white images, InceptionResNetV2 and VGG for RGB images.</a:t>
            </a:r>
          </a:p>
          <a:p>
            <a:pPr marL="0" indent="0" algn="just">
              <a:buNone/>
            </a:pPr>
            <a:endParaRPr lang="en-GB" sz="1600" dirty="0" smtClean="0"/>
          </a:p>
          <a:p>
            <a:pPr marL="0" indent="0" algn="just">
              <a:buNone/>
            </a:pPr>
            <a:endParaRPr lang="en-US" dirty="0"/>
          </a:p>
          <a:p>
            <a:pPr marL="0" indent="0">
              <a:buNone/>
            </a:pPr>
            <a:endParaRPr lang="en-US" dirty="0"/>
          </a:p>
        </p:txBody>
      </p:sp>
      <p:sp>
        <p:nvSpPr>
          <p:cNvPr id="28" name="Text Placeholder 27"/>
          <p:cNvSpPr>
            <a:spLocks noGrp="1"/>
          </p:cNvSpPr>
          <p:nvPr>
            <p:ph type="body" sz="quarter" idx="18"/>
          </p:nvPr>
        </p:nvSpPr>
        <p:spPr>
          <a:xfrm>
            <a:off x="11128828" y="5861650"/>
            <a:ext cx="5094514" cy="533400"/>
          </a:xfrm>
          <a:solidFill>
            <a:srgbClr val="1D4EA6"/>
          </a:solidFill>
          <a:ln>
            <a:solidFill>
              <a:srgbClr val="09306B"/>
            </a:solidFill>
          </a:ln>
        </p:spPr>
        <p:txBody>
          <a:bodyPr/>
          <a:lstStyle/>
          <a:p>
            <a:r>
              <a:rPr lang="en-US" dirty="0"/>
              <a:t>Discussion / Comparisons</a:t>
            </a:r>
          </a:p>
        </p:txBody>
      </p:sp>
      <p:sp>
        <p:nvSpPr>
          <p:cNvPr id="29" name="Text Placeholder 28"/>
          <p:cNvSpPr>
            <a:spLocks noGrp="1"/>
          </p:cNvSpPr>
          <p:nvPr>
            <p:ph type="body" sz="quarter" idx="19"/>
          </p:nvPr>
        </p:nvSpPr>
        <p:spPr>
          <a:xfrm>
            <a:off x="11096171" y="6477000"/>
            <a:ext cx="5026757" cy="1558448"/>
          </a:xfrm>
        </p:spPr>
        <p:txBody>
          <a:bodyPr/>
          <a:lstStyle/>
          <a:p>
            <a:pPr marL="0" indent="0" algn="just">
              <a:buNone/>
            </a:pPr>
            <a:r>
              <a:rPr lang="en-US" sz="1600" dirty="0" smtClean="0"/>
              <a:t>2D CNN model was trained using black and white images of static hand gestures and it performed very well in proper lightning condition .</a:t>
            </a:r>
          </a:p>
          <a:p>
            <a:pPr marL="0" indent="0" algn="just">
              <a:buNone/>
            </a:pPr>
            <a:r>
              <a:rPr lang="en-US" sz="1600" dirty="0" smtClean="0"/>
              <a:t>InceptionResnetV2 and VGG were trained on RGB images of static hand gestures. </a:t>
            </a:r>
          </a:p>
          <a:p>
            <a:pPr marL="0" indent="0" algn="just">
              <a:buNone/>
            </a:pPr>
            <a:r>
              <a:rPr lang="en-US" sz="1600" dirty="0" smtClean="0"/>
              <a:t>InceptionResnetV2 performed much better than VGG.</a:t>
            </a:r>
            <a:endParaRPr lang="en-US" sz="1600" dirty="0"/>
          </a:p>
          <a:p>
            <a:pPr marL="0" indent="0">
              <a:buNone/>
            </a:pPr>
            <a:endParaRPr lang="en-US" sz="1800" dirty="0"/>
          </a:p>
        </p:txBody>
      </p:sp>
      <p:sp>
        <p:nvSpPr>
          <p:cNvPr id="30" name="Text Placeholder 29"/>
          <p:cNvSpPr>
            <a:spLocks noGrp="1"/>
          </p:cNvSpPr>
          <p:nvPr>
            <p:ph type="body" sz="quarter" idx="20"/>
          </p:nvPr>
        </p:nvSpPr>
        <p:spPr>
          <a:xfrm>
            <a:off x="11097985" y="8305800"/>
            <a:ext cx="5094514" cy="533400"/>
          </a:xfrm>
          <a:solidFill>
            <a:srgbClr val="1D4EA6"/>
          </a:solidFill>
          <a:ln>
            <a:solidFill>
              <a:srgbClr val="09306B"/>
            </a:solidFill>
          </a:ln>
        </p:spPr>
        <p:txBody>
          <a:bodyPr/>
          <a:lstStyle/>
          <a:p>
            <a:r>
              <a:rPr lang="en-US" dirty="0" smtClean="0"/>
              <a:t>Conclusion</a:t>
            </a:r>
            <a:endParaRPr lang="en-US" dirty="0"/>
          </a:p>
        </p:txBody>
      </p:sp>
      <p:grpSp>
        <p:nvGrpSpPr>
          <p:cNvPr id="36" name="Group 35">
            <a:extLst>
              <a:ext uri="{FF2B5EF4-FFF2-40B4-BE49-F238E27FC236}">
                <a16:creationId xmlns:a16="http://schemas.microsoft.com/office/drawing/2014/main" id="{58D97A87-562F-4096-829D-67614876A05D}"/>
              </a:ext>
            </a:extLst>
          </p:cNvPr>
          <p:cNvGrpSpPr/>
          <p:nvPr/>
        </p:nvGrpSpPr>
        <p:grpSpPr>
          <a:xfrm>
            <a:off x="14554200" y="492159"/>
            <a:ext cx="1307045" cy="1223433"/>
            <a:chOff x="5168164" y="434518"/>
            <a:chExt cx="1737360" cy="1737360"/>
          </a:xfrm>
        </p:grpSpPr>
        <p:sp>
          <p:nvSpPr>
            <p:cNvPr id="37" name="Oval 36">
              <a:extLst>
                <a:ext uri="{FF2B5EF4-FFF2-40B4-BE49-F238E27FC236}">
                  <a16:creationId xmlns:a16="http://schemas.microsoft.com/office/drawing/2014/main" id="{49EEE683-7515-40B5-81CC-56B6D1C16674}"/>
                </a:ext>
              </a:extLst>
            </p:cNvPr>
            <p:cNvSpPr/>
            <p:nvPr/>
          </p:nvSpPr>
          <p:spPr>
            <a:xfrm>
              <a:off x="5168164" y="434518"/>
              <a:ext cx="1737360" cy="1737360"/>
            </a:xfrm>
            <a:prstGeom prst="ellipse">
              <a:avLst/>
            </a:prstGeom>
            <a:solidFill>
              <a:schemeClr val="tx2">
                <a:lumMod val="7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38" name="Picture 37">
              <a:extLst>
                <a:ext uri="{FF2B5EF4-FFF2-40B4-BE49-F238E27FC236}">
                  <a16:creationId xmlns:a16="http://schemas.microsoft.com/office/drawing/2014/main" id="{A1AE8FAD-20CD-470A-BB0C-98F0227A9473}"/>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265005" y="726890"/>
              <a:ext cx="1543676" cy="1152612"/>
            </a:xfrm>
            <a:prstGeom prst="rect">
              <a:avLst/>
            </a:prstGeom>
            <a:effectLst>
              <a:outerShdw blurRad="63500" sx="102000" sy="102000" algn="ctr" rotWithShape="0">
                <a:prstClr val="black">
                  <a:alpha val="40000"/>
                </a:prstClr>
              </a:outerShdw>
            </a:effectLst>
          </p:spPr>
        </p:pic>
      </p:grpSp>
      <p:sp>
        <p:nvSpPr>
          <p:cNvPr id="40" name="Text Placeholder 25"/>
          <p:cNvSpPr txBox="1">
            <a:spLocks/>
          </p:cNvSpPr>
          <p:nvPr/>
        </p:nvSpPr>
        <p:spPr>
          <a:xfrm>
            <a:off x="11049000" y="2209800"/>
            <a:ext cx="5094514" cy="5334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Results</a:t>
            </a:r>
          </a:p>
        </p:txBody>
      </p:sp>
      <p:sp>
        <p:nvSpPr>
          <p:cNvPr id="32" name="Text Placeholder 21"/>
          <p:cNvSpPr txBox="1">
            <a:spLocks/>
          </p:cNvSpPr>
          <p:nvPr/>
        </p:nvSpPr>
        <p:spPr>
          <a:xfrm>
            <a:off x="261257" y="5321300"/>
            <a:ext cx="5094514" cy="4826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Problem Statement</a:t>
            </a:r>
          </a:p>
        </p:txBody>
      </p:sp>
      <p:sp>
        <p:nvSpPr>
          <p:cNvPr id="33" name="Text Placeholder 25"/>
          <p:cNvSpPr txBox="1">
            <a:spLocks/>
          </p:cNvSpPr>
          <p:nvPr/>
        </p:nvSpPr>
        <p:spPr>
          <a:xfrm>
            <a:off x="5639986" y="8305800"/>
            <a:ext cx="5180414" cy="5334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User Interface</a:t>
            </a:r>
            <a:endParaRPr lang="en-US" dirty="0"/>
          </a:p>
        </p:txBody>
      </p:sp>
      <p:sp>
        <p:nvSpPr>
          <p:cNvPr id="42" name="Text Placeholder 20"/>
          <p:cNvSpPr txBox="1">
            <a:spLocks/>
          </p:cNvSpPr>
          <p:nvPr/>
        </p:nvSpPr>
        <p:spPr>
          <a:xfrm>
            <a:off x="261257" y="5943600"/>
            <a:ext cx="5094514" cy="1447800"/>
          </a:xfrm>
          <a:prstGeom prst="rect">
            <a:avLst/>
          </a:prstGeom>
        </p:spPr>
        <p:txBody>
          <a:bodyPr vert="horz" lIns="78373" tIns="39187" rIns="78373" bIns="39187"/>
          <a:lstStyle>
            <a:lvl1pPr marL="0"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1pPr>
            <a:lvl2pPr marL="198654"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2pPr>
            <a:lvl3pPr marL="386424"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pPr algn="just"/>
            <a:r>
              <a:rPr lang="en-US" sz="1600" dirty="0"/>
              <a:t>Communicating with the person having hearing disability is always a major challenge. Normal hearing people find it difficult to understand sign language so this develops a communication barrier between normal hearing and mute/deaf people. </a:t>
            </a:r>
          </a:p>
        </p:txBody>
      </p:sp>
      <p:sp>
        <p:nvSpPr>
          <p:cNvPr id="3" name="Text Placeholder 2"/>
          <p:cNvSpPr>
            <a:spLocks noGrp="1"/>
          </p:cNvSpPr>
          <p:nvPr>
            <p:ph type="body" sz="quarter" idx="21"/>
          </p:nvPr>
        </p:nvSpPr>
        <p:spPr>
          <a:xfrm>
            <a:off x="5584371" y="2819400"/>
            <a:ext cx="5192486" cy="133350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5725886" y="2833230"/>
            <a:ext cx="4761571" cy="276999"/>
          </a:xfrm>
          <a:prstGeom prst="rect">
            <a:avLst/>
          </a:prstGeom>
          <a:noFill/>
        </p:spPr>
        <p:txBody>
          <a:bodyPr wrap="square" rtlCol="0">
            <a:spAutoFit/>
          </a:bodyPr>
          <a:lstStyle/>
          <a:p>
            <a:endParaRPr lang="en-US" sz="1200" dirty="0"/>
          </a:p>
        </p:txBody>
      </p:sp>
      <p:sp>
        <p:nvSpPr>
          <p:cNvPr id="12" name="TextBox 11"/>
          <p:cNvSpPr txBox="1"/>
          <p:nvPr/>
        </p:nvSpPr>
        <p:spPr>
          <a:xfrm>
            <a:off x="11049000" y="2895600"/>
            <a:ext cx="4315992" cy="369332"/>
          </a:xfrm>
          <a:prstGeom prst="rect">
            <a:avLst/>
          </a:prstGeom>
          <a:noFill/>
        </p:spPr>
        <p:txBody>
          <a:bodyPr wrap="square" rtlCol="0">
            <a:spAutoFit/>
          </a:bodyPr>
          <a:lstStyle/>
          <a:p>
            <a:r>
              <a:rPr lang="en-US" sz="1800" b="1" dirty="0" smtClean="0"/>
              <a:t>Results</a:t>
            </a:r>
            <a:endParaRPr lang="en-US" sz="1800" b="1" dirty="0"/>
          </a:p>
        </p:txBody>
      </p:sp>
      <p:sp>
        <p:nvSpPr>
          <p:cNvPr id="13" name="TextBox 12"/>
          <p:cNvSpPr txBox="1"/>
          <p:nvPr/>
        </p:nvSpPr>
        <p:spPr>
          <a:xfrm>
            <a:off x="5659996" y="6220361"/>
            <a:ext cx="5138632" cy="1815882"/>
          </a:xfrm>
          <a:prstGeom prst="rect">
            <a:avLst/>
          </a:prstGeom>
          <a:noFill/>
        </p:spPr>
        <p:txBody>
          <a:bodyPr wrap="square" rtlCol="0">
            <a:spAutoFit/>
          </a:bodyPr>
          <a:lstStyle/>
          <a:p>
            <a:pPr algn="just"/>
            <a:r>
              <a:rPr lang="en-US" sz="1600" dirty="0"/>
              <a:t>Each frame of the video is preprocessed followed by feature extraction. A machine learning based model is trained on extracted features with labels in the data</a:t>
            </a:r>
            <a:r>
              <a:rPr lang="en-US" sz="1600" dirty="0" smtClean="0"/>
              <a:t>. A web based </a:t>
            </a:r>
            <a:r>
              <a:rPr lang="en-US" sz="1600" dirty="0" err="1" smtClean="0"/>
              <a:t>gui</a:t>
            </a:r>
            <a:r>
              <a:rPr lang="en-US" sz="1600" dirty="0" smtClean="0"/>
              <a:t> is designed to take input from the user, make prediction and then display the output. This </a:t>
            </a:r>
            <a:r>
              <a:rPr lang="en-US" sz="1600" dirty="0"/>
              <a:t>Model based pipeline can then later be used for the prediction of ‘A Sign’ (in video form) by the end user.</a:t>
            </a:r>
          </a:p>
        </p:txBody>
      </p:sp>
      <p:pic>
        <p:nvPicPr>
          <p:cNvPr id="14" name="Picture 13"/>
          <p:cNvPicPr>
            <a:picLocks noChangeAspect="1"/>
          </p:cNvPicPr>
          <p:nvPr/>
        </p:nvPicPr>
        <p:blipFill>
          <a:blip r:embed="rId4"/>
          <a:stretch>
            <a:fillRect/>
          </a:stretch>
        </p:blipFill>
        <p:spPr>
          <a:xfrm>
            <a:off x="5725886" y="2888787"/>
            <a:ext cx="5018313" cy="3195545"/>
          </a:xfrm>
          <a:prstGeom prst="rect">
            <a:avLst/>
          </a:prstGeom>
          <a:ln>
            <a:solidFill>
              <a:schemeClr val="tx2">
                <a:lumMod val="60000"/>
                <a:lumOff val="40000"/>
              </a:schemeClr>
            </a:solidFill>
          </a:ln>
        </p:spPr>
      </p:pic>
      <p:graphicFrame>
        <p:nvGraphicFramePr>
          <p:cNvPr id="16" name="Table 15"/>
          <p:cNvGraphicFramePr>
            <a:graphicFrameLocks noGrp="1"/>
          </p:cNvGraphicFramePr>
          <p:nvPr>
            <p:extLst>
              <p:ext uri="{D42A27DB-BD31-4B8C-83A1-F6EECF244321}">
                <p14:modId xmlns:p14="http://schemas.microsoft.com/office/powerpoint/2010/main" val="4152018458"/>
              </p:ext>
            </p:extLst>
          </p:nvPr>
        </p:nvGraphicFramePr>
        <p:xfrm>
          <a:off x="11183807" y="3251237"/>
          <a:ext cx="4922870" cy="2430780"/>
        </p:xfrm>
        <a:graphic>
          <a:graphicData uri="http://schemas.openxmlformats.org/drawingml/2006/table">
            <a:tbl>
              <a:tblPr/>
              <a:tblGrid>
                <a:gridCol w="1819260">
                  <a:extLst>
                    <a:ext uri="{9D8B030D-6E8A-4147-A177-3AD203B41FA5}">
                      <a16:colId xmlns:a16="http://schemas.microsoft.com/office/drawing/2014/main" val="3453396691"/>
                    </a:ext>
                  </a:extLst>
                </a:gridCol>
                <a:gridCol w="134675">
                  <a:extLst>
                    <a:ext uri="{9D8B030D-6E8A-4147-A177-3AD203B41FA5}">
                      <a16:colId xmlns:a16="http://schemas.microsoft.com/office/drawing/2014/main" val="2839042327"/>
                    </a:ext>
                  </a:extLst>
                </a:gridCol>
                <a:gridCol w="2968935">
                  <a:extLst>
                    <a:ext uri="{9D8B030D-6E8A-4147-A177-3AD203B41FA5}">
                      <a16:colId xmlns:a16="http://schemas.microsoft.com/office/drawing/2014/main" val="1763250036"/>
                    </a:ext>
                  </a:extLst>
                </a:gridCol>
              </a:tblGrid>
              <a:tr h="967902">
                <a:tc>
                  <a:txBody>
                    <a:bodyPr/>
                    <a:lstStyle/>
                    <a:p>
                      <a:pPr>
                        <a:lnSpc>
                          <a:spcPct val="150000"/>
                        </a:lnSpc>
                      </a:pPr>
                      <a:r>
                        <a:rPr lang="en-US" sz="1600" dirty="0" smtClean="0"/>
                        <a:t>            2D</a:t>
                      </a:r>
                      <a:r>
                        <a:rPr lang="en-US" sz="1600" baseline="0" dirty="0" smtClean="0"/>
                        <a:t> CNN</a:t>
                      </a:r>
                      <a:r>
                        <a:rPr lang="en-US" sz="1600" dirty="0" smtClean="0"/>
                        <a:t> </a:t>
                      </a:r>
                    </a:p>
                    <a:p>
                      <a:pPr>
                        <a:lnSpc>
                          <a:spcPct val="150000"/>
                        </a:lnSpc>
                      </a:pPr>
                      <a:r>
                        <a:rPr lang="en-US" sz="1600" dirty="0" smtClean="0"/>
                        <a:t>Acc.        98%</a:t>
                      </a:r>
                    </a:p>
                    <a:p>
                      <a:pPr>
                        <a:lnSpc>
                          <a:spcPct val="150000"/>
                        </a:lnSpc>
                      </a:pPr>
                      <a:r>
                        <a:rPr lang="en-US" sz="1600" dirty="0" smtClean="0"/>
                        <a:t>Loss</a:t>
                      </a:r>
                      <a:r>
                        <a:rPr lang="en-US" sz="1600" baseline="0" dirty="0" smtClean="0"/>
                        <a:t>         20%                                               </a:t>
                      </a:r>
                      <a:endParaRPr lang="en-US" sz="1600" dirty="0" smtClean="0"/>
                    </a:p>
                  </a:txBody>
                  <a:tcPr marL="47625" marR="47625" marT="47625" marB="47625">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pPr>
                        <a:lnSpc>
                          <a:spcPct val="150000"/>
                        </a:lnSpc>
                      </a:pPr>
                      <a:endParaRPr lang="en-US" dirty="0"/>
                    </a:p>
                  </a:txBody>
                  <a:tcPr marL="47625" marR="47625" marT="47625" marB="47625">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pPr>
                        <a:lnSpc>
                          <a:spcPct val="150000"/>
                        </a:lnSpc>
                      </a:pPr>
                      <a:r>
                        <a:rPr lang="en-US" sz="1600" dirty="0" smtClean="0"/>
                        <a:t> InceptionResnetV2        VGG </a:t>
                      </a:r>
                    </a:p>
                    <a:p>
                      <a:pPr>
                        <a:lnSpc>
                          <a:spcPct val="150000"/>
                        </a:lnSpc>
                      </a:pPr>
                      <a:r>
                        <a:rPr lang="en-US" sz="1600" dirty="0" smtClean="0"/>
                        <a:t>          89%                        80% </a:t>
                      </a:r>
                    </a:p>
                    <a:p>
                      <a:pPr>
                        <a:lnSpc>
                          <a:spcPct val="150000"/>
                        </a:lnSpc>
                      </a:pPr>
                      <a:r>
                        <a:rPr lang="en-US" sz="1600" dirty="0" smtClean="0"/>
                        <a:t>                                          57%</a:t>
                      </a:r>
                    </a:p>
                    <a:p>
                      <a:pPr>
                        <a:lnSpc>
                          <a:spcPct val="150000"/>
                        </a:lnSpc>
                      </a:pPr>
                      <a:endParaRPr lang="en-US" sz="1600" dirty="0" smtClean="0"/>
                    </a:p>
                  </a:txBody>
                  <a:tcPr marL="47625" marR="47625" marT="47625" marB="47625">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3770555667"/>
                  </a:ext>
                </a:extLst>
              </a:tr>
              <a:tr h="557609">
                <a:tc>
                  <a:txBody>
                    <a:bodyPr/>
                    <a:lstStyle/>
                    <a:p>
                      <a:pPr>
                        <a:lnSpc>
                          <a:spcPct val="150000"/>
                        </a:lnSpc>
                      </a:pPr>
                      <a:r>
                        <a:rPr lang="en-US" sz="1600" baseline="0" dirty="0" smtClean="0"/>
                        <a:t>    </a:t>
                      </a:r>
                      <a:endParaRPr lang="en-US" sz="1600" dirty="0" smtClean="0"/>
                    </a:p>
                  </a:txBody>
                  <a:tcPr marL="47625" marR="47625" marT="47625" marB="47625">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pPr>
                        <a:lnSpc>
                          <a:spcPct val="150000"/>
                        </a:lnSpc>
                      </a:pPr>
                      <a:endParaRPr lang="en-US" dirty="0"/>
                    </a:p>
                  </a:txBody>
                  <a:tcPr marL="47625" marR="47625" marT="47625" marB="47625">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pPr>
                        <a:lnSpc>
                          <a:spcPct val="150000"/>
                        </a:lnSpc>
                      </a:pPr>
                      <a:endParaRPr lang="en-US" sz="1600" dirty="0" smtClean="0"/>
                    </a:p>
                  </a:txBody>
                  <a:tcPr marL="47625" marR="47625" marT="47625" marB="47625">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3954593102"/>
                  </a:ext>
                </a:extLst>
              </a:tr>
            </a:tbl>
          </a:graphicData>
        </a:graphic>
      </p:graphicFrame>
      <p:cxnSp>
        <p:nvCxnSpPr>
          <p:cNvPr id="18" name="Straight Connector 17"/>
          <p:cNvCxnSpPr/>
          <p:nvPr/>
        </p:nvCxnSpPr>
        <p:spPr>
          <a:xfrm>
            <a:off x="13030200" y="3454630"/>
            <a:ext cx="0" cy="111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216465" y="3686703"/>
            <a:ext cx="490646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Keras Tutorial: How to get started with Keras, Deep Learning, and Python -  PyImageSearch">
            <a:extLst>
              <a:ext uri="{FF2B5EF4-FFF2-40B4-BE49-F238E27FC236}">
                <a16:creationId xmlns:a16="http://schemas.microsoft.com/office/drawing/2014/main" id="{73EA49D3-36E8-4C3B-B3AD-FDBD1084E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68345" y="13155172"/>
            <a:ext cx="2342855" cy="9418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le:Scikit learn logo small.svg - Wikimedia Commons">
            <a:extLst>
              <a:ext uri="{FF2B5EF4-FFF2-40B4-BE49-F238E27FC236}">
                <a16:creationId xmlns:a16="http://schemas.microsoft.com/office/drawing/2014/main" id="{C858B5F7-4B6F-4C8F-A94F-71442AE998E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30000" y="14431570"/>
            <a:ext cx="2086429" cy="1123194"/>
          </a:xfrm>
          <a:prstGeom prst="rect">
            <a:avLst/>
          </a:prstGeom>
          <a:noFill/>
          <a:extLst>
            <a:ext uri="{909E8E84-426E-40DD-AFC4-6F175D3DCCD1}">
              <a14:hiddenFill xmlns:a14="http://schemas.microsoft.com/office/drawing/2010/main">
                <a:solidFill>
                  <a:srgbClr val="FFFFFF"/>
                </a:solidFill>
              </a14:hiddenFill>
            </a:ext>
          </a:extLst>
        </p:spPr>
      </p:pic>
      <p:sp>
        <p:nvSpPr>
          <p:cNvPr id="44" name="Text Placeholder 28">
            <a:extLst>
              <a:ext uri="{FF2B5EF4-FFF2-40B4-BE49-F238E27FC236}">
                <a16:creationId xmlns:a16="http://schemas.microsoft.com/office/drawing/2014/main" id="{D8969C30-AD9B-4085-8336-014F7E2BD6D8}"/>
              </a:ext>
            </a:extLst>
          </p:cNvPr>
          <p:cNvSpPr txBox="1">
            <a:spLocks/>
          </p:cNvSpPr>
          <p:nvPr/>
        </p:nvSpPr>
        <p:spPr>
          <a:xfrm>
            <a:off x="11082843" y="4374177"/>
            <a:ext cx="5026757" cy="883623"/>
          </a:xfrm>
          <a:prstGeom prst="rect">
            <a:avLst/>
          </a:prstGeom>
        </p:spPr>
        <p:txBody>
          <a:bodyPr vert="horz" lIns="78373" tIns="39187" rIns="78373" bIns="39187"/>
          <a:lstStyle>
            <a:lvl1pPr marL="654956" indent="-65495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pPr marL="0" indent="0">
              <a:buFont typeface="Arial" pitchFamily="34" charset="0"/>
              <a:buNone/>
            </a:pPr>
            <a:endParaRPr lang="en-US" sz="1600" dirty="0"/>
          </a:p>
        </p:txBody>
      </p:sp>
      <p:pic>
        <p:nvPicPr>
          <p:cNvPr id="43" name="Picture 42" descr="C:\Users\HP S\Pictures\use case.png"/>
          <p:cNvPicPr/>
          <p:nvPr/>
        </p:nvPicPr>
        <p:blipFill>
          <a:blip r:embed="rId7">
            <a:extLst>
              <a:ext uri="{28A0092B-C50C-407E-A947-70E740481C1C}">
                <a14:useLocalDpi xmlns:a14="http://schemas.microsoft.com/office/drawing/2010/main" val="0"/>
              </a:ext>
            </a:extLst>
          </a:blip>
          <a:srcRect/>
          <a:stretch>
            <a:fillRect/>
          </a:stretch>
        </p:blipFill>
        <p:spPr bwMode="auto">
          <a:xfrm>
            <a:off x="304800" y="12039600"/>
            <a:ext cx="4796074" cy="4168657"/>
          </a:xfrm>
          <a:prstGeom prst="rect">
            <a:avLst/>
          </a:prstGeom>
          <a:noFill/>
          <a:ln>
            <a:noFill/>
          </a:ln>
        </p:spPr>
      </p:pic>
      <p:cxnSp>
        <p:nvCxnSpPr>
          <p:cNvPr id="45" name="Straight Connector 44"/>
          <p:cNvCxnSpPr/>
          <p:nvPr/>
        </p:nvCxnSpPr>
        <p:spPr>
          <a:xfrm>
            <a:off x="11201400" y="4038600"/>
            <a:ext cx="490646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652058" y="4106166"/>
            <a:ext cx="1368255" cy="338554"/>
          </a:xfrm>
          <a:prstGeom prst="rect">
            <a:avLst/>
          </a:prstGeom>
          <a:noFill/>
        </p:spPr>
        <p:txBody>
          <a:bodyPr wrap="square" rtlCol="0">
            <a:spAutoFit/>
          </a:bodyPr>
          <a:lstStyle/>
          <a:p>
            <a:r>
              <a:rPr lang="en-US" sz="1600" dirty="0" smtClean="0"/>
              <a:t>10%</a:t>
            </a:r>
            <a:endParaRPr lang="en-US" sz="1600" dirty="0"/>
          </a:p>
        </p:txBody>
      </p:sp>
      <p:cxnSp>
        <p:nvCxnSpPr>
          <p:cNvPr id="46" name="Straight Connector 45"/>
          <p:cNvCxnSpPr/>
          <p:nvPr/>
        </p:nvCxnSpPr>
        <p:spPr>
          <a:xfrm>
            <a:off x="15020313" y="3426556"/>
            <a:ext cx="0" cy="111737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256002" y="4885679"/>
            <a:ext cx="4975957" cy="830997"/>
          </a:xfrm>
          <a:prstGeom prst="rect">
            <a:avLst/>
          </a:prstGeom>
          <a:noFill/>
        </p:spPr>
        <p:txBody>
          <a:bodyPr wrap="square" rtlCol="0">
            <a:spAutoFit/>
          </a:bodyPr>
          <a:lstStyle/>
          <a:p>
            <a:r>
              <a:rPr lang="en-US" sz="1600" dirty="0" smtClean="0"/>
              <a:t>Above are the Accuracy and loss percentages of three different  Deep Learning models we applied on our dataset. </a:t>
            </a:r>
            <a:endParaRPr lang="en-US" sz="1600" dirty="0"/>
          </a:p>
        </p:txBody>
      </p:sp>
      <p:pic>
        <p:nvPicPr>
          <p:cNvPr id="15" name="Picture 14"/>
          <p:cNvPicPr>
            <a:picLocks noChangeAspect="1"/>
          </p:cNvPicPr>
          <p:nvPr/>
        </p:nvPicPr>
        <p:blipFill rotWithShape="1">
          <a:blip r:embed="rId8">
            <a:extLst>
              <a:ext uri="{28A0092B-C50C-407E-A947-70E740481C1C}">
                <a14:useLocalDpi xmlns:a14="http://schemas.microsoft.com/office/drawing/2010/main" val="0"/>
              </a:ext>
            </a:extLst>
          </a:blip>
          <a:srcRect l="-146" t="8992" r="-2" b="6228"/>
          <a:stretch/>
        </p:blipFill>
        <p:spPr>
          <a:xfrm>
            <a:off x="396613" y="9931145"/>
            <a:ext cx="10435978" cy="5623619"/>
          </a:xfrm>
          <a:prstGeom prst="rect">
            <a:avLst/>
          </a:prstGeom>
        </p:spPr>
      </p:pic>
      <p:sp>
        <p:nvSpPr>
          <p:cNvPr id="17" name="TextBox 16"/>
          <p:cNvSpPr txBox="1"/>
          <p:nvPr/>
        </p:nvSpPr>
        <p:spPr>
          <a:xfrm>
            <a:off x="5673714" y="9135423"/>
            <a:ext cx="4865914" cy="1323439"/>
          </a:xfrm>
          <a:prstGeom prst="rect">
            <a:avLst/>
          </a:prstGeom>
          <a:noFill/>
        </p:spPr>
        <p:txBody>
          <a:bodyPr wrap="square" rtlCol="0">
            <a:spAutoFit/>
          </a:bodyPr>
          <a:lstStyle/>
          <a:p>
            <a:r>
              <a:rPr lang="en-US" sz="1600" dirty="0" smtClean="0"/>
              <a:t>A web based GUI is designed which shows live camera feed , 2 buttons, (first to start/stop the camera and second to capture the gesture) and a textbox to show the meaning of the captured gesture.</a:t>
            </a:r>
          </a:p>
          <a:p>
            <a:r>
              <a:rPr lang="en-US" sz="1600" dirty="0" smtClean="0"/>
              <a:t>When the user will press capture button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3490</TotalTime>
  <Words>484</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Sign Language Recognition System Muhammad Umar(VIII-C) | Tasmiyah Ali (VIII-A) FYP ID:CS-SP-21-33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ABN TRADER</cp:lastModifiedBy>
  <cp:revision>140</cp:revision>
  <dcterms:created xsi:type="dcterms:W3CDTF">2013-01-28T22:40:39Z</dcterms:created>
  <dcterms:modified xsi:type="dcterms:W3CDTF">2022-05-16T11:27:37Z</dcterms:modified>
</cp:coreProperties>
</file>