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7"/>
  </p:notesMasterIdLst>
  <p:sldIdLst>
    <p:sldId id="256" r:id="rId2"/>
    <p:sldId id="697" r:id="rId3"/>
    <p:sldId id="768" r:id="rId4"/>
    <p:sldId id="769" r:id="rId5"/>
    <p:sldId id="770" r:id="rId6"/>
    <p:sldId id="726" r:id="rId7"/>
    <p:sldId id="727" r:id="rId8"/>
    <p:sldId id="729" r:id="rId9"/>
    <p:sldId id="731" r:id="rId10"/>
    <p:sldId id="732" r:id="rId11"/>
    <p:sldId id="730" r:id="rId12"/>
    <p:sldId id="733" r:id="rId13"/>
    <p:sldId id="734" r:id="rId14"/>
    <p:sldId id="739" r:id="rId15"/>
    <p:sldId id="740" r:id="rId16"/>
    <p:sldId id="741" r:id="rId17"/>
    <p:sldId id="742" r:id="rId18"/>
    <p:sldId id="743" r:id="rId19"/>
    <p:sldId id="735" r:id="rId20"/>
    <p:sldId id="744" r:id="rId21"/>
    <p:sldId id="745" r:id="rId22"/>
    <p:sldId id="746" r:id="rId23"/>
    <p:sldId id="747" r:id="rId24"/>
    <p:sldId id="748" r:id="rId25"/>
    <p:sldId id="749" r:id="rId26"/>
    <p:sldId id="750" r:id="rId27"/>
    <p:sldId id="751" r:id="rId28"/>
    <p:sldId id="752" r:id="rId29"/>
    <p:sldId id="754" r:id="rId30"/>
    <p:sldId id="753" r:id="rId31"/>
    <p:sldId id="755" r:id="rId32"/>
    <p:sldId id="756" r:id="rId33"/>
    <p:sldId id="758" r:id="rId34"/>
    <p:sldId id="757" r:id="rId35"/>
    <p:sldId id="759" r:id="rId36"/>
    <p:sldId id="764" r:id="rId37"/>
    <p:sldId id="761" r:id="rId38"/>
    <p:sldId id="762" r:id="rId39"/>
    <p:sldId id="728" r:id="rId40"/>
    <p:sldId id="520" r:id="rId41"/>
    <p:sldId id="698" r:id="rId42"/>
    <p:sldId id="700" r:id="rId43"/>
    <p:sldId id="701" r:id="rId44"/>
    <p:sldId id="702" r:id="rId45"/>
    <p:sldId id="703" r:id="rId46"/>
  </p:sldIdLst>
  <p:sldSz cx="9144000" cy="6858000" type="screen4x3"/>
  <p:notesSz cx="7099300" cy="10234613"/>
  <p:embeddedFontLst>
    <p:embeddedFont>
      <p:font typeface="Cascadia Code" panose="020B0609020000020004" pitchFamily="49" charset="0"/>
      <p:regular r:id="rId48"/>
      <p:bold r:id="rId49"/>
      <p:italic r:id="rId50"/>
      <p:boldItalic r:id="rId51"/>
    </p:embeddedFont>
    <p:embeddedFont>
      <p:font typeface="ＭＳ Ｐゴシック" panose="020B0600070205080204" pitchFamily="34" charset="-128"/>
      <p:regular r:id="rId52"/>
    </p:embeddedFont>
    <p:embeddedFont>
      <p:font typeface="Tahoma" panose="020B0604030504040204" pitchFamily="34" charset="0"/>
      <p:regular r:id="rId53"/>
      <p:bold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3883" autoAdjust="0"/>
  </p:normalViewPr>
  <p:slideViewPr>
    <p:cSldViewPr>
      <p:cViewPr varScale="1">
        <p:scale>
          <a:sx n="63" d="100"/>
          <a:sy n="63" d="100"/>
        </p:scale>
        <p:origin x="1676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09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5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Associativity property:  Which operator is evaluated first when two operators with the same precedence are adjacent in an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93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88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Infix: A-B/(C*D^E)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Postfix: ABCDE^*/-</a:t>
            </a:r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Prefix: -A/B*C^DE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00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29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4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PK"/>
              <a:t>Data Structures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K"/>
              <a:t>Data Structures</a:t>
            </a:r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K"/>
              <a:t>Data Structures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K"/>
              <a:t>Data Structures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K"/>
              <a:t>Data Structures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K"/>
              <a:t>Data Structures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K"/>
              <a:t>Data Structures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K"/>
              <a:t>Data Structures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K"/>
              <a:t>Data Structures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K"/>
              <a:t>Data Structures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PK"/>
              <a:t>Data Structures</a:t>
            </a:r>
            <a:endParaRPr lang="en-GB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PK"/>
              <a:t>Data Structures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t>Data Structures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rPr>
              <a:t>Fall 2023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9. Applications of Stack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Prefix and Postfix?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algebraic expressions are written using Infix notation</a:t>
            </a:r>
          </a:p>
          <a:p>
            <a:pPr lvl="1"/>
            <a:r>
              <a:rPr lang="en-US" dirty="0"/>
              <a:t>For example: </a:t>
            </a:r>
            <a:r>
              <a:rPr lang="en-US" dirty="0">
                <a:latin typeface="Consolas" panose="020B0609020204030204" pitchFamily="49" charset="0"/>
              </a:rPr>
              <a:t>(3 + 4) × 5 – 6</a:t>
            </a:r>
          </a:p>
          <a:p>
            <a:endParaRPr lang="en-US" dirty="0"/>
          </a:p>
          <a:p>
            <a:r>
              <a:rPr lang="en-US" dirty="0"/>
              <a:t>Appearance may be misleading, Infix notations are not as simple as they seem</a:t>
            </a:r>
          </a:p>
          <a:p>
            <a:pPr lvl="1"/>
            <a:r>
              <a:rPr lang="en-US" dirty="0"/>
              <a:t>Operator precedence</a:t>
            </a:r>
          </a:p>
          <a:p>
            <a:pPr lvl="1"/>
            <a:r>
              <a:rPr lang="en-US" dirty="0"/>
              <a:t>Associativity property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Operators have precedence</a:t>
            </a:r>
            <a:r>
              <a:rPr lang="en-US" dirty="0"/>
              <a:t>: Parentheses are often required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(3 + 4) ×  5 – 6  =  29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3 + 4   ×  5 – 6  =  17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3 + 4   × (5 – 6) =  –1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(3 + 4) × (5 – 6) =  –7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2D78AC-6A15-41D7-8B76-7B831678E5B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4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Prefix and Postfix?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49685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Infix</a:t>
            </a:r>
            <a:r>
              <a:rPr lang="en-US" dirty="0"/>
              <a:t> Expression is </a:t>
            </a:r>
            <a:r>
              <a:rPr lang="en-US" dirty="0">
                <a:solidFill>
                  <a:srgbClr val="0070C0"/>
                </a:solidFill>
              </a:rPr>
              <a:t>Hard To Parse </a:t>
            </a:r>
            <a:r>
              <a:rPr lang="en-US" dirty="0"/>
              <a:t>and difficult to evaluate 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Postfix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prefix</a:t>
            </a:r>
            <a:r>
              <a:rPr lang="en-US" dirty="0"/>
              <a:t> do not rely on operator priority and are </a:t>
            </a:r>
            <a:r>
              <a:rPr lang="en-US" dirty="0">
                <a:solidFill>
                  <a:srgbClr val="0070C0"/>
                </a:solidFill>
              </a:rPr>
              <a:t>easier to parse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 ambiguity </a:t>
            </a:r>
            <a:r>
              <a:rPr lang="en-US" dirty="0"/>
              <a:t>and no brackets are required</a:t>
            </a:r>
          </a:p>
          <a:p>
            <a:endParaRPr lang="en-US" dirty="0"/>
          </a:p>
          <a:p>
            <a:r>
              <a:rPr lang="en-US" dirty="0"/>
              <a:t>Many compilers first translate algebraic expressions into some form of postfix notation </a:t>
            </a:r>
          </a:p>
          <a:p>
            <a:pPr lvl="1"/>
            <a:r>
              <a:rPr lang="en-US" dirty="0"/>
              <a:t>Afterwards translate this postfix expression into machine code</a:t>
            </a:r>
          </a:p>
          <a:p>
            <a:pPr marL="85725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MOVE.L #$2A, D1      ; Load  42 into Register D1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MOVE.L #$100, D2     ; Load 256 into Register D2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ADD D2, D1           ; Add D2 into D1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382A9F-92D8-48CD-802F-A00B7B9859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8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function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(op1, op2)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op2</a:t>
            </a:r>
            <a:r>
              <a:rPr lang="en-US" dirty="0"/>
              <a:t> are characters representing operators</a:t>
            </a:r>
          </a:p>
          <a:p>
            <a:pPr lvl="1"/>
            <a:endParaRPr lang="en-US" dirty="0"/>
          </a:p>
          <a:p>
            <a:r>
              <a:rPr lang="en-US" dirty="0"/>
              <a:t>Precedence function returns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op1</a:t>
            </a:r>
            <a:r>
              <a:rPr lang="en-US" dirty="0"/>
              <a:t> has precedence over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op2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 function returns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Examples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(‘*’,’+’)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(‘+’,’+’)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(‘+’,’*’) </a:t>
            </a:r>
            <a:r>
              <a:rPr lang="en-US" dirty="0">
                <a:cs typeface="Courier New" panose="02070309020205020404" pitchFamily="49" charset="0"/>
              </a:rPr>
              <a:t>returns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DDAAD2-A89B-46E2-887D-8AC09103D4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580842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</a:t>
            </a: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A+B*C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2A781E-80A4-4526-8B01-4614250E0A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49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788413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7AA401-41CA-418B-8E05-CB580B27648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5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510155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438CF32-A69A-4AED-A969-2B95E53890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58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462993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D413A43-CECE-4686-A59A-F9C751D09CB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79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985606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8A453D5-5816-4165-A014-5D6288DD923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39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250330"/>
              </p:ext>
            </p:extLst>
          </p:nvPr>
        </p:nvGraphicFramePr>
        <p:xfrm>
          <a:off x="5652120" y="3681028"/>
          <a:ext cx="3366377" cy="31549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04D8FDB-0E61-41D7-9527-C97C399E27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5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A+B*C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4EBF414-78E4-4CDF-80B0-4B92514707E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0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stack is a very simple data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Given any problem, if it is possible to use a stack, this significantly simplifies the solution</a:t>
            </a:r>
          </a:p>
          <a:p>
            <a:endParaRPr lang="en-US" dirty="0"/>
          </a:p>
          <a:p>
            <a:r>
              <a:rPr lang="en-US" dirty="0"/>
              <a:t>Many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Dealing with undo/redo operations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Parsing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Matching parenthesis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Validating algebraic expressions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Tracking function calls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55400F9-9D10-4E68-8A0E-FE54064496A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943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740463"/>
              </p:ext>
            </p:extLst>
          </p:nvPr>
        </p:nvGraphicFramePr>
        <p:xfrm>
          <a:off x="5652120" y="3681028"/>
          <a:ext cx="3366377" cy="272874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A*B+C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C3009A-72EA-4171-9F49-C3A77EF96E6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078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148000"/>
              </p:ext>
            </p:extLst>
          </p:nvPr>
        </p:nvGraphicFramePr>
        <p:xfrm>
          <a:off x="5652120" y="3681028"/>
          <a:ext cx="3366377" cy="272874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AB*C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AB*C+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A*B+C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59F2DB-0813-4F5D-AB51-8F5E73B5B8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6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Expression Contains Parenthesis?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Precedence function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(op1, op2) </a:t>
            </a:r>
            <a:r>
              <a:rPr lang="en-US" dirty="0">
                <a:cs typeface="Courier New" panose="02070309020205020404" pitchFamily="49" charset="0"/>
              </a:rPr>
              <a:t>has to be modified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‘(‘ , op) = FALSE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op, ‘(‘ ) = FALSE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other than </a:t>
            </a:r>
            <a:r>
              <a:rPr lang="en-US" dirty="0">
                <a:cs typeface="Courier New" panose="02070309020205020404" pitchFamily="49" charset="0"/>
              </a:rPr>
              <a:t>‘)’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op, ‘)‘ ) = TRUE 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other than ‘(‘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‘)‘ ,op ) =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/>
              <a:t>For 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(an error)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B8E4FF-5DE8-42EC-A05D-AAEA3647B32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4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620126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8A152-CD48-8173-A3FF-D63B6E920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6EB5F-C40A-491F-AA35-C00C3320B3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411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502024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C3F8C-6118-A57F-8053-15F649AA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A6574-256D-4311-AE2F-C4E8F5016E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66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130233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61651-53DD-CBB1-C114-72387FDE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60133-36C2-4BE4-8A7C-6C31BBD0F93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4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934925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A0FE8-9247-98D0-D54C-56C87FC4C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016C9-2444-426E-A642-7298C477FF1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86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076138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D9089-1B63-41B5-7A4C-F02624B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8DA5A-64E5-4BAD-8659-FA34B1CD2CE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02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149440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B335A-A9D9-DC8A-20D7-2BD5ACF0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390D0-F663-4E95-9441-67406EB710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1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934280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CC7A7-577B-31E0-5BD1-3D54CCC24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23E0A-907C-46C8-8826-57F93B73C0B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57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ABB5-3CA6-40DE-98B6-0D26209B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Symbols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DFF-7EF3-4F0D-9AEE-3123692F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Compilers need to check programs for syntax errors</a:t>
            </a:r>
          </a:p>
          <a:p>
            <a:r>
              <a:rPr lang="en-US" dirty="0"/>
              <a:t>How to check whether everything is balanced?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int main 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while 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if 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condition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if 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condition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\\ statement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else 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	\\ statement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	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lang="en-PK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ED1A2-B07B-4E16-B4C3-03BD336AF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F3A27-04D6-4904-BA51-A3959A0F0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B498F0-14B1-4654-B183-84ED9BC0D34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74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783307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83829-CACE-3FC1-363E-52EB8D55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138F5-4EE6-4306-8FF4-93A33EF4FAC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47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32369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+mn-lt"/>
              </a:rPr>
              <a:t>Example: (A+B)*C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18984-EA24-32A9-51A3-B92501ED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05" y="0"/>
            <a:ext cx="3263900" cy="26670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72028-8544-4E77-B17F-5A017DC015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17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Token is an operand</a:t>
            </a:r>
          </a:p>
          <a:p>
            <a:pPr lvl="1"/>
            <a:r>
              <a:rPr lang="en-US" dirty="0"/>
              <a:t>Append it to the end of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Token is a left parenthesis</a:t>
            </a:r>
          </a:p>
          <a:p>
            <a:pPr lvl="1"/>
            <a:r>
              <a:rPr lang="en-US" dirty="0"/>
              <a:t>Push it on the </a:t>
            </a:r>
            <a:r>
              <a:rPr lang="en-US" dirty="0" err="1"/>
              <a:t>opstk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Token is a right parenthesis</a:t>
            </a:r>
          </a:p>
          <a:p>
            <a:pPr lvl="1"/>
            <a:r>
              <a:rPr lang="en-US" dirty="0"/>
              <a:t>Pop the </a:t>
            </a:r>
            <a:r>
              <a:rPr lang="en-US" dirty="0" err="1"/>
              <a:t>opstk</a:t>
            </a:r>
            <a:r>
              <a:rPr lang="en-US" dirty="0"/>
              <a:t> until the corresponding left parenthesis is removed </a:t>
            </a:r>
          </a:p>
          <a:p>
            <a:pPr lvl="1"/>
            <a:r>
              <a:rPr lang="en-US" dirty="0"/>
              <a:t>Append each operator to the end of the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Token is an operator, *, /, +, or –</a:t>
            </a:r>
          </a:p>
          <a:p>
            <a:pPr lvl="1"/>
            <a:r>
              <a:rPr lang="en-US" dirty="0"/>
              <a:t>Push it on the </a:t>
            </a:r>
            <a:r>
              <a:rPr lang="en-US" dirty="0" err="1"/>
              <a:t>opstk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First remove any operators already on the </a:t>
            </a:r>
            <a:r>
              <a:rPr lang="en-US" dirty="0" err="1"/>
              <a:t>opstk</a:t>
            </a:r>
            <a:r>
              <a:rPr lang="en-US" dirty="0"/>
              <a:t> that have higher or equal precedence and append them to the postfix string</a:t>
            </a:r>
          </a:p>
          <a:p>
            <a:r>
              <a:rPr lang="en-US" dirty="0">
                <a:solidFill>
                  <a:srgbClr val="0070C0"/>
                </a:solidFill>
              </a:rPr>
              <a:t>Input expression has been completely processed</a:t>
            </a:r>
          </a:p>
          <a:p>
            <a:pPr lvl="1"/>
            <a:r>
              <a:rPr lang="en-US" dirty="0"/>
              <a:t>Any operators still on the </a:t>
            </a:r>
            <a:r>
              <a:rPr lang="en-US" dirty="0" err="1"/>
              <a:t>opstk</a:t>
            </a:r>
            <a:r>
              <a:rPr lang="en-US" dirty="0"/>
              <a:t> can be removed and appended to the end of the postfix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E127CC-09D7-44D6-9CD9-786E1BE66E6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((A-(B+C))*D) $ (E+F)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86514"/>
              </p:ext>
            </p:extLst>
          </p:nvPr>
        </p:nvGraphicFramePr>
        <p:xfrm>
          <a:off x="5652120" y="750258"/>
          <a:ext cx="3366377" cy="60808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7F970-F61D-4FAD-AC2E-D9BCBF07B4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31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Postfix – Practice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((A-(B+C))*D) $ (E+F)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0111"/>
              </p:ext>
            </p:extLst>
          </p:nvPr>
        </p:nvGraphicFramePr>
        <p:xfrm>
          <a:off x="5652120" y="750258"/>
          <a:ext cx="3366377" cy="60808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ABC+-D*EF+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ABC+-D*EF+$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29760-0BDD-497D-95A8-2F6EB7CCC5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296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Prefix Expression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040560"/>
          </a:xfrm>
        </p:spPr>
        <p:txBody>
          <a:bodyPr/>
          <a:lstStyle/>
          <a:p>
            <a:r>
              <a:rPr lang="en-US" dirty="0"/>
              <a:t>An Infix to Prefix Conversion Algorithm</a:t>
            </a:r>
          </a:p>
          <a:p>
            <a:pPr lvl="1"/>
            <a:r>
              <a:rPr lang="en-US" dirty="0"/>
              <a:t>Reverse the infix string</a:t>
            </a:r>
          </a:p>
          <a:p>
            <a:pPr lvl="2"/>
            <a:r>
              <a:rPr lang="en-US" dirty="0"/>
              <a:t>Adjust parenthesis, i.e., make every '(' as ')' and every ')' as '(' </a:t>
            </a:r>
          </a:p>
          <a:p>
            <a:pPr lvl="1"/>
            <a:r>
              <a:rPr lang="en-US" dirty="0"/>
              <a:t>Perform infix to postfix algorithm on reversed string</a:t>
            </a:r>
          </a:p>
          <a:p>
            <a:pPr lvl="1"/>
            <a:r>
              <a:rPr lang="en-US" dirty="0"/>
              <a:t>Reverse the output postfix expression to get the prefix expression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(A + B) * (B – C)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)C – B(*)B + A( 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(C – B) * (B + A)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infix string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C  B  -  B   A  +  *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Perform infix to postfix conversion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*  +  A  B  -  B  C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postfix to get prefix expression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36851C-5719-4BC3-9BE3-B96588E917E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Prefix Expression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Example: 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(A+B^C)*D+E^5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5^E+D*)C^B+A(  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5^E+D*(C^B+A)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infix string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5E^DCB^A+*+   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Perform infix to postfix conversion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+*+A^BCD^E5    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postfix to get prefix expression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998575-2C36-446B-8199-2DD57B5E18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scan the input string reading one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at a time into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an operator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opnd2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opnd1 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value = result of applying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to opnd1 and opnd2;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return (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652120" y="2924944"/>
            <a:ext cx="3024336" cy="92333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operator in postfix string refers to the previous two operands in the string.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F0FE1A-AAFC-4F83-A959-3BC101383B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022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Postfix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scan the input string reading one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at a time into 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an operator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opnd2 =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opnd1 =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value = result of applying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to opnd1 and opnd2;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return (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  <p:graphicFrame>
        <p:nvGraphicFramePr>
          <p:cNvPr id="6" name="Group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572477"/>
              </p:ext>
            </p:extLst>
          </p:nvPr>
        </p:nvGraphicFramePr>
        <p:xfrm>
          <a:off x="5004048" y="1844824"/>
          <a:ext cx="4000500" cy="4906990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opnd2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opndstk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6,2,3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1,3,8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1,3,8,2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/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7,2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^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49,3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45501" y="1195637"/>
            <a:ext cx="2911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err="1">
                <a:solidFill>
                  <a:srgbClr val="0070C0"/>
                </a:solidFill>
              </a:rPr>
              <a:t>Example</a:t>
            </a:r>
            <a:r>
              <a:rPr lang="fr-FR" sz="1500" b="1" dirty="0">
                <a:solidFill>
                  <a:srgbClr val="0070C0"/>
                </a:solidFill>
              </a:rPr>
              <a:t> </a:t>
            </a:r>
            <a:r>
              <a:rPr lang="fr-FR" sz="1500" b="1" dirty="0" err="1">
                <a:solidFill>
                  <a:srgbClr val="0070C0"/>
                </a:solidFill>
              </a:rPr>
              <a:t>Postfix</a:t>
            </a:r>
            <a:r>
              <a:rPr lang="fr-FR" sz="1500" b="1" dirty="0">
                <a:solidFill>
                  <a:srgbClr val="0070C0"/>
                </a:solidFill>
              </a:rPr>
              <a:t> Expression:  </a:t>
            </a:r>
          </a:p>
          <a:p>
            <a:r>
              <a:rPr lang="fr-FR" sz="1500" b="1" dirty="0">
                <a:solidFill>
                  <a:srgbClr val="0070C0"/>
                </a:solidFill>
              </a:rPr>
              <a:t>6 2 3 + - 3 8 2 / + * 2 </a:t>
            </a:r>
            <a:r>
              <a:rPr lang="fr-FR" sz="1500" b="1" dirty="0" smtClean="0">
                <a:solidFill>
                  <a:srgbClr val="0070C0"/>
                </a:solidFill>
              </a:rPr>
              <a:t>^ </a:t>
            </a:r>
            <a:r>
              <a:rPr lang="fr-FR" sz="1500" b="1" dirty="0">
                <a:solidFill>
                  <a:srgbClr val="0070C0"/>
                </a:solidFill>
              </a:rPr>
              <a:t>3 +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267DDA-B045-46BC-8B98-B5BD6935C48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479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Infix</a:t>
            </a:r>
            <a:r>
              <a:rPr lang="fr-FR" dirty="0"/>
              <a:t>, </a:t>
            </a:r>
            <a:r>
              <a:rPr lang="fr-FR" dirty="0" err="1"/>
              <a:t>Postfix</a:t>
            </a:r>
            <a:r>
              <a:rPr lang="fr-FR" dirty="0"/>
              <a:t> and </a:t>
            </a:r>
            <a:r>
              <a:rPr lang="fr-FR" dirty="0" err="1"/>
              <a:t>Prefix</a:t>
            </a:r>
            <a:r>
              <a:rPr lang="fr-FR" dirty="0"/>
              <a:t> Expressions – </a:t>
            </a:r>
            <a:r>
              <a:rPr lang="fr-FR" dirty="0" err="1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27115"/>
              </p:ext>
            </p:extLst>
          </p:nvPr>
        </p:nvGraphicFramePr>
        <p:xfrm>
          <a:off x="762000" y="1600200"/>
          <a:ext cx="8001000" cy="42672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Infix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PostFix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AB+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(A+B)*(C +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AB+CD+*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*+AB+CD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A-B/(C*D^E)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CA89D-C415-4F71-8D23-D2A472DE987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84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ABB5-3CA6-40DE-98B6-0D26209B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Symbols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DFF-7EF3-4F0D-9AEE-3123692F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the following brackets are balanced: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{(){(){(){}{}}}}</a:t>
            </a:r>
            <a:endParaRPr lang="en-US" dirty="0"/>
          </a:p>
          <a:p>
            <a:r>
              <a:rPr lang="en-US" b="1" u="sng" dirty="0"/>
              <a:t>Algorithm:</a:t>
            </a:r>
          </a:p>
          <a:p>
            <a:pPr marL="0" indent="0">
              <a:buNone/>
            </a:pP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an empty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Repeat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 next symbol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symbol is open bracket, Push to stack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symbol is close bracket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Compare new symbol with top of stack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top is open bracket of same type, Pop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stack is empty at the end -&gt; Balanced</a:t>
            </a: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ED1A2-B07B-4E16-B4C3-03BD336AF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F3A27-04D6-4904-BA51-A3959A0F0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B498F0-14B1-4654-B183-84ED9BC0D34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8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40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76190-23A2-42AB-925C-D41C86E376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Stack in Function Calls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a function begins execution an </a:t>
            </a:r>
            <a:r>
              <a:rPr lang="en-US" dirty="0">
                <a:solidFill>
                  <a:srgbClr val="0070C0"/>
                </a:solidFill>
              </a:rPr>
              <a:t>activation record </a:t>
            </a:r>
            <a:r>
              <a:rPr lang="en-US" dirty="0"/>
              <a:t>is created to store the current execution environment for that function</a:t>
            </a:r>
          </a:p>
          <a:p>
            <a:endParaRPr lang="en-US" dirty="0"/>
          </a:p>
          <a:p>
            <a:r>
              <a:rPr lang="en-US" dirty="0"/>
              <a:t>Activation record contains all the necessary information about a function call, including</a:t>
            </a:r>
          </a:p>
          <a:p>
            <a:pPr lvl="1"/>
            <a:r>
              <a:rPr lang="en-US" dirty="0"/>
              <a:t>Parameters passed by the caller function</a:t>
            </a:r>
          </a:p>
          <a:p>
            <a:pPr lvl="1"/>
            <a:r>
              <a:rPr lang="en-US" dirty="0"/>
              <a:t>Local variables </a:t>
            </a:r>
          </a:p>
          <a:p>
            <a:pPr lvl="1"/>
            <a:r>
              <a:rPr lang="en-US" dirty="0"/>
              <a:t>Content of the registers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Callee</a:t>
            </a:r>
            <a:r>
              <a:rPr lang="en-US" dirty="0"/>
              <a:t>) Function’s return value(s) </a:t>
            </a:r>
          </a:p>
          <a:p>
            <a:pPr lvl="1"/>
            <a:r>
              <a:rPr lang="en-US" dirty="0"/>
              <a:t>Return address of the caller function</a:t>
            </a:r>
          </a:p>
          <a:p>
            <a:pPr lvl="2"/>
            <a:r>
              <a:rPr lang="en-US" dirty="0"/>
              <a:t>Address of instruction following the function call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E4C0E1-B740-49FC-8C55-5932DBCC2D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619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Stack in Function Calls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Each invocation </a:t>
            </a:r>
            <a:r>
              <a:rPr lang="en-US" dirty="0"/>
              <a:t>of a function has its </a:t>
            </a:r>
            <a:r>
              <a:rPr lang="en-US" dirty="0">
                <a:solidFill>
                  <a:srgbClr val="0070C0"/>
                </a:solidFill>
              </a:rPr>
              <a:t>own activation record</a:t>
            </a:r>
          </a:p>
          <a:p>
            <a:pPr lvl="3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Recursive/Multiple calls </a:t>
            </a:r>
            <a:r>
              <a:rPr lang="en-US" dirty="0"/>
              <a:t>to the functions require </a:t>
            </a:r>
            <a:r>
              <a:rPr lang="en-US" dirty="0">
                <a:solidFill>
                  <a:srgbClr val="0070C0"/>
                </a:solidFill>
              </a:rPr>
              <a:t>several activation records </a:t>
            </a:r>
            <a:r>
              <a:rPr lang="en-US" dirty="0"/>
              <a:t>to exist simultaneously</a:t>
            </a:r>
          </a:p>
          <a:p>
            <a:pPr lvl="3"/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function returns </a:t>
            </a:r>
            <a:r>
              <a:rPr lang="en-US" dirty="0"/>
              <a:t>only after </a:t>
            </a:r>
            <a:r>
              <a:rPr lang="en-US" dirty="0">
                <a:solidFill>
                  <a:srgbClr val="0070C0"/>
                </a:solidFill>
              </a:rPr>
              <a:t>all functions it calls have returned </a:t>
            </a:r>
            <a:r>
              <a:rPr lang="en-US" dirty="0"/>
              <a:t>Last In First Out (LIFO) behavior</a:t>
            </a:r>
          </a:p>
          <a:p>
            <a:pPr lvl="3"/>
            <a:endParaRPr lang="en-US" dirty="0"/>
          </a:p>
          <a:p>
            <a:r>
              <a:rPr lang="en-US" dirty="0"/>
              <a:t>A program/OS keeps track of all the functions that have been called using </a:t>
            </a:r>
            <a:r>
              <a:rPr lang="en-US" dirty="0">
                <a:solidFill>
                  <a:srgbClr val="0070C0"/>
                </a:solidFill>
              </a:rPr>
              <a:t>run-time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0E52AD-EBFC-4EDB-A6E1-6CCE0F52312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564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a=3;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f1(a);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f1(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f2(x+1);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f2(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p){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q=f3(p/2);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2*q;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f3(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n*n+1;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0EFABF-1C3C-4C43-B6C8-B5457B97B48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54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is called …</a:t>
            </a:r>
          </a:p>
          <a:p>
            <a:pPr lvl="1"/>
            <a:r>
              <a:rPr lang="en-US" dirty="0"/>
              <a:t>Copy of activation record pushed onto run-time stack</a:t>
            </a:r>
          </a:p>
          <a:p>
            <a:pPr lvl="1"/>
            <a:r>
              <a:rPr lang="en-US" dirty="0"/>
              <a:t>Arguments copied into parameter spaces</a:t>
            </a:r>
          </a:p>
          <a:p>
            <a:pPr lvl="1"/>
            <a:r>
              <a:rPr lang="en-US" dirty="0"/>
              <a:t>Control transferred to starting address of body of function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305091" y="5474313"/>
            <a:ext cx="5976664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OS denotes that when execution of main() is completed, it returns to the operating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3114" y="3300171"/>
            <a:ext cx="14623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 value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54239" y="2832242"/>
            <a:ext cx="7227062" cy="2525403"/>
            <a:chOff x="1054239" y="2832242"/>
            <a:chExt cx="7227062" cy="252540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54239" y="2832242"/>
              <a:ext cx="7227062" cy="2525403"/>
            </a:xfrm>
            <a:prstGeom prst="rect">
              <a:avLst/>
            </a:prstGeom>
            <a:noFill/>
            <a:ln>
              <a:noFill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5910234" y="3496362"/>
              <a:ext cx="17603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 address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0495" y="3300172"/>
              <a:ext cx="146231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154" y="3300171"/>
              <a:ext cx="1443854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Return value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38608" y="3573704"/>
              <a:ext cx="14623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Parameters</a:t>
              </a:r>
            </a:p>
          </p:txBody>
        </p:sp>
      </p:grp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D4E0A36-7EF6-43CA-912A-8A243217BC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71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Stack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void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a=3;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f1(a);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void f1(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f2(x+1);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f2(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p){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q=f3(p/2);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statement C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return 2*q;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f3(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n){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return n*n+1;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45</a:t>
            </a:fld>
            <a:endParaRPr lang="en-GB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9042" y="4495840"/>
            <a:ext cx="5814958" cy="2363938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6100" y="1155935"/>
            <a:ext cx="4572976" cy="1597967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413F1C-4ACB-4089-A372-36D21730475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16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ABB5-3CA6-40DE-98B6-0D26209B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2DFF-7EF3-4F0D-9AEE-3123692F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that read the same forwards and backwards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level, radar, 0011100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How to check if a string is a palindrome?</a:t>
            </a:r>
          </a:p>
          <a:p>
            <a:endParaRPr lang="en-US" dirty="0"/>
          </a:p>
          <a:p>
            <a:r>
              <a:rPr lang="en-US" b="1" u="sng" dirty="0"/>
              <a:t>Algorithm:</a:t>
            </a:r>
          </a:p>
          <a:p>
            <a:pPr marL="0" indent="0">
              <a:buNone/>
            </a:pP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 length of string. Calculate mid = length/2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 an empty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Push all elements until mid –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length is odd, ignore middle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Repeat for remaining elements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element == top of stack, Pop stack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stack is empty at the end -&gt; Palindrome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ED1A2-B07B-4E16-B4C3-03BD336AF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F3A27-04D6-4904-BA51-A3959A0F0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B498F0-14B1-4654-B183-84ED9BC0D34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66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algebraic expression is combination of </a:t>
            </a: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operators </a:t>
            </a:r>
          </a:p>
          <a:p>
            <a:endParaRPr lang="en-US" dirty="0"/>
          </a:p>
          <a:p>
            <a:r>
              <a:rPr lang="en-US" dirty="0"/>
              <a:t>Operand is the 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of</a:t>
            </a:r>
            <a:r>
              <a:rPr lang="en-US" dirty="0"/>
              <a:t> mathematical </a:t>
            </a:r>
            <a:r>
              <a:rPr lang="en-US" dirty="0">
                <a:solidFill>
                  <a:srgbClr val="0070C0"/>
                </a:solidFill>
              </a:rPr>
              <a:t>operation</a:t>
            </a:r>
          </a:p>
          <a:p>
            <a:pPr lvl="1"/>
            <a:r>
              <a:rPr lang="en-US" dirty="0"/>
              <a:t>Quantity that is operated on </a:t>
            </a:r>
          </a:p>
          <a:p>
            <a:endParaRPr lang="en-US" dirty="0"/>
          </a:p>
          <a:p>
            <a:r>
              <a:rPr lang="en-US" dirty="0"/>
              <a:t>Operator is a symbol that </a:t>
            </a:r>
            <a:r>
              <a:rPr lang="en-US" dirty="0">
                <a:solidFill>
                  <a:srgbClr val="0070C0"/>
                </a:solidFill>
              </a:rPr>
              <a:t>signifies a mathematical</a:t>
            </a:r>
            <a:r>
              <a:rPr lang="en-US" dirty="0"/>
              <a:t> or logical </a:t>
            </a:r>
            <a:r>
              <a:rPr lang="en-US" dirty="0">
                <a:solidFill>
                  <a:srgbClr val="0070C0"/>
                </a:solidFill>
              </a:rPr>
              <a:t>operation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257369-995F-40D8-BE32-DE68088896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0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Infix</a:t>
            </a:r>
          </a:p>
          <a:p>
            <a:pPr lvl="1"/>
            <a:r>
              <a:rPr lang="en-US" dirty="0"/>
              <a:t>Expressions in which operands surround the operators</a:t>
            </a:r>
          </a:p>
          <a:p>
            <a:pPr lvl="1"/>
            <a:r>
              <a:rPr lang="en-US" dirty="0"/>
              <a:t>Example: A+B-C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Prefix</a:t>
            </a:r>
            <a:r>
              <a:rPr lang="en-US" dirty="0"/>
              <a:t> or Polish Notation</a:t>
            </a:r>
          </a:p>
          <a:p>
            <a:pPr lvl="1"/>
            <a:r>
              <a:rPr lang="en-US" dirty="0"/>
              <a:t>Operator comes before the operands</a:t>
            </a:r>
          </a:p>
          <a:p>
            <a:pPr lvl="1"/>
            <a:r>
              <a:rPr lang="en-US" dirty="0"/>
              <a:t>Example: -+ABC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Postfix</a:t>
            </a:r>
            <a:r>
              <a:rPr lang="en-US" dirty="0"/>
              <a:t> or Reverse Polish Notation (RPN)</a:t>
            </a:r>
          </a:p>
          <a:p>
            <a:pPr lvl="1"/>
            <a:r>
              <a:rPr lang="en-US" dirty="0"/>
              <a:t>Operators comes after the operands</a:t>
            </a:r>
          </a:p>
          <a:p>
            <a:pPr lvl="1"/>
            <a:r>
              <a:rPr lang="en-US" dirty="0"/>
              <a:t>Example: AB+C-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59680-B728-427C-8C22-3A0A76840F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0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Conversion From Infix to Postfix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Infix: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A+B*C </a:t>
            </a:r>
          </a:p>
          <a:p>
            <a:endParaRPr lang="en-US" dirty="0"/>
          </a:p>
          <a:p>
            <a:r>
              <a:rPr lang="en-US" dirty="0"/>
              <a:t>Conversion: Applying the rules of precedence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A+(B*C)  </a:t>
            </a:r>
            <a:r>
              <a:rPr lang="en-US" sz="2100" dirty="0"/>
              <a:t>Parentheses for emphasis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A+(BC*)  </a:t>
            </a:r>
            <a:r>
              <a:rPr lang="en-US" sz="2100" dirty="0"/>
              <a:t>Convert the multiplication    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ABC*+    </a:t>
            </a:r>
            <a:r>
              <a:rPr lang="en-US" sz="2100" dirty="0"/>
              <a:t>Postfix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40058-4E6D-4FE6-83E4-553008EE83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Conversion From Infix to Postfix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Infix: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70C0"/>
                </a:solidFill>
                <a:latin typeface="Consolas" panose="020B0609020204030204" pitchFamily="49" charset="0"/>
              </a:rPr>
              <a:t>((A+B)*C-(D-E)) $ (F+G)</a:t>
            </a:r>
          </a:p>
          <a:p>
            <a:endParaRPr lang="de-DE" dirty="0"/>
          </a:p>
          <a:p>
            <a:r>
              <a:rPr lang="de-DE" dirty="0"/>
              <a:t>Conversion: Applying the rules of precedence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((AB+)*C-(DE-))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((AB+C*)-(DE-))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(AB+C*DE--)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AB+C*DE- -FG+$</a:t>
            </a:r>
          </a:p>
          <a:p>
            <a:endParaRPr lang="en-US" dirty="0"/>
          </a:p>
          <a:p>
            <a:r>
              <a:rPr lang="en-US" dirty="0"/>
              <a:t>Exercise: Convert the following to Postfix</a:t>
            </a:r>
          </a:p>
          <a:p>
            <a:pPr lvl="1"/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( A + B ) * ( C – D)</a:t>
            </a:r>
          </a:p>
          <a:p>
            <a:pPr lvl="1"/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A / B * C – D + E / F / (G + H)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8 - 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070627-B233-4EF3-B2DB-DED7863474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PK"/>
              <a:t>Data Structures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5704</TotalTime>
  <Words>4785</Words>
  <Application>Microsoft Office PowerPoint</Application>
  <PresentationFormat>On-screen Show (4:3)</PresentationFormat>
  <Paragraphs>1202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Cascadia Code</vt:lpstr>
      <vt:lpstr>Wingdings</vt:lpstr>
      <vt:lpstr>ＭＳ Ｐゴシック</vt:lpstr>
      <vt:lpstr>Tahoma</vt:lpstr>
      <vt:lpstr>Consolas</vt:lpstr>
      <vt:lpstr>Arial</vt:lpstr>
      <vt:lpstr>Times New Roman</vt:lpstr>
      <vt:lpstr>Courier New</vt:lpstr>
      <vt:lpstr>Default Design</vt:lpstr>
      <vt:lpstr>Data Structures  Fall 2023</vt:lpstr>
      <vt:lpstr>Applications</vt:lpstr>
      <vt:lpstr>Balancing Symbols</vt:lpstr>
      <vt:lpstr>Balancing Symbols</vt:lpstr>
      <vt:lpstr>Palindromes</vt:lpstr>
      <vt:lpstr>Algebraic Expressions</vt:lpstr>
      <vt:lpstr>Algebraic Expressions</vt:lpstr>
      <vt:lpstr>Example: Conversion From Infix to Postfix (1)</vt:lpstr>
      <vt:lpstr>Example: Conversion From Infix to Postfix (2)</vt:lpstr>
      <vt:lpstr>Why Do We Need Prefix and Postfix? (1)</vt:lpstr>
      <vt:lpstr>Why Do We Need Prefix and Postfix? (2)</vt:lpstr>
      <vt:lpstr>Conversion of Infix Expression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 – Practice </vt:lpstr>
      <vt:lpstr>Algorithm to Convert Infix to Postfix – Practice </vt:lpstr>
      <vt:lpstr>What If Expression Contains Parenthesis?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Conversion of Infix Expression to Postfix – Rules </vt:lpstr>
      <vt:lpstr>Conversion of Infix Expression to Postfix – Practice </vt:lpstr>
      <vt:lpstr>Conversion of Infix Expression to Postfix – Practice </vt:lpstr>
      <vt:lpstr>Conversion To Prefix Expression (1)</vt:lpstr>
      <vt:lpstr>Conversion To Prefix Expression (2)</vt:lpstr>
      <vt:lpstr>Evaluating a Postfix Expression</vt:lpstr>
      <vt:lpstr>Evaluating a Postfix Expression</vt:lpstr>
      <vt:lpstr>Infix, Postfix and Prefix Expressions – Examples</vt:lpstr>
      <vt:lpstr>Any Question So Far?</vt:lpstr>
      <vt:lpstr>Use of Stack in Function Calls (1)</vt:lpstr>
      <vt:lpstr>Use of Stack in Function Calls (2)</vt:lpstr>
      <vt:lpstr>Runtime Stack Example (1)</vt:lpstr>
      <vt:lpstr>Runtime Stack</vt:lpstr>
      <vt:lpstr>Runtime Stack Example (2)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Moorche</cp:lastModifiedBy>
  <cp:revision>2066</cp:revision>
  <cp:lastPrinted>2013-10-17T07:59:38Z</cp:lastPrinted>
  <dcterms:created xsi:type="dcterms:W3CDTF">2007-03-29T10:37:57Z</dcterms:created>
  <dcterms:modified xsi:type="dcterms:W3CDTF">2023-09-18T06:38:10Z</dcterms:modified>
</cp:coreProperties>
</file>