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Systems_engineering" TargetMode="External"/><Relationship Id="rId4" Type="http://schemas.openxmlformats.org/officeDocument/2006/relationships/hyperlink" Target="https://en.wikipedia.org/wiki/Information_systems" TargetMode="External"/><Relationship Id="rId5" Type="http://schemas.openxmlformats.org/officeDocument/2006/relationships/hyperlink" Target="https://en.wikipedia.org/wiki/Software_engine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en.wikipedia.org/wiki/Waterfall_model" TargetMode="External"/><Relationship Id="rId4" Type="http://schemas.openxmlformats.org/officeDocument/2006/relationships/hyperlink" Target="https://en.wikipedia.org/wiki/Spiral_model" TargetMode="External"/><Relationship Id="rId5" Type="http://schemas.openxmlformats.org/officeDocument/2006/relationships/hyperlink" Target="https://en.wikipedia.org/wiki/Agile_software_development" TargetMode="External"/><Relationship Id="rId6" Type="http://schemas.openxmlformats.org/officeDocument/2006/relationships/hyperlink" Target="https://en.wikipedia.org/wiki/Software_prototyping#Throwaway_prototyping" TargetMode="External"/><Relationship Id="rId7" Type="http://schemas.openxmlformats.org/officeDocument/2006/relationships/hyperlink" Target="https://en.wikipedia.org/wiki/Incremental_develop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istqbexamcertification.com/what-is-a-software-testing/" TargetMode="External"/><Relationship Id="rId4" Type="http://schemas.openxmlformats.org/officeDocument/2006/relationships/hyperlink" Target="http://istqbexamcertification.com/what-is-functionality-testing-in-software/" TargetMode="External"/><Relationship Id="rId9" Type="http://schemas.openxmlformats.org/officeDocument/2006/relationships/hyperlink" Target="http://istqbexamcertification.com/what-is-non-functional-testing-testing-of-software-product-characteristics/" TargetMode="External"/><Relationship Id="rId5" Type="http://schemas.openxmlformats.org/officeDocument/2006/relationships/hyperlink" Target="http://istqbexamcertification.com/what-is-unit-testing/" TargetMode="External"/><Relationship Id="rId6" Type="http://schemas.openxmlformats.org/officeDocument/2006/relationships/hyperlink" Target="http://istqbexamcertification.com/what-is-integration-testing/" TargetMode="External"/><Relationship Id="rId7" Type="http://schemas.openxmlformats.org/officeDocument/2006/relationships/hyperlink" Target="http://istqbexamcertification.com/what-is-system-testing/" TargetMode="External"/><Relationship Id="rId8" Type="http://schemas.openxmlformats.org/officeDocument/2006/relationships/hyperlink" Target="http://istqbexamcertification.com/what-is-acceptance-test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t>Design model</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Presentation Subtitle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90250" y="488250"/>
            <a:ext cx="6227100" cy="4090800"/>
          </a:xfrm>
          <a:prstGeom prst="rect">
            <a:avLst/>
          </a:prstGeom>
        </p:spPr>
        <p:txBody>
          <a:bodyPr anchorCtr="0" anchor="t" bIns="91425" lIns="91425" rIns="91425" tIns="91425">
            <a:noAutofit/>
          </a:bodyPr>
          <a:lstStyle/>
          <a:p>
            <a:pPr lvl="0" rtl="0">
              <a:lnSpc>
                <a:spcPct val="162500"/>
              </a:lnSpc>
              <a:spcBef>
                <a:spcPts val="0"/>
              </a:spcBef>
              <a:buNone/>
            </a:pPr>
            <a:r>
              <a:t/>
            </a:r>
            <a:endParaRPr sz="1400">
              <a:solidFill>
                <a:srgbClr val="FFFFFF"/>
              </a:solidFill>
              <a:latin typeface="Times New Roman"/>
              <a:ea typeface="Times New Roman"/>
              <a:cs typeface="Times New Roman"/>
              <a:sym typeface="Times New Roman"/>
            </a:endParaRPr>
          </a:p>
          <a:p>
            <a:pPr lvl="0" rtl="0">
              <a:spcBef>
                <a:spcPts val="0"/>
              </a:spcBef>
              <a:buNone/>
            </a:pPr>
            <a:r>
              <a:rPr lang="en" sz="2400">
                <a:solidFill>
                  <a:srgbClr val="FFFFFF"/>
                </a:solidFill>
                <a:latin typeface="Times New Roman"/>
                <a:ea typeface="Times New Roman"/>
                <a:cs typeface="Times New Roman"/>
                <a:sym typeface="Times New Roman"/>
              </a:rPr>
              <a:t>Deployment: After successful testing the product is delivered / deployed to the customer for their use.</a:t>
            </a:r>
          </a:p>
          <a:p>
            <a:pPr lvl="0" rtl="0">
              <a:spcBef>
                <a:spcPts val="0"/>
              </a:spcBef>
              <a:buNone/>
            </a:pPr>
            <a:r>
              <a:t/>
            </a:r>
            <a:endParaRPr sz="2400">
              <a:solidFill>
                <a:srgbClr val="FFFFFF"/>
              </a:solidFill>
              <a:latin typeface="Times New Roman"/>
              <a:ea typeface="Times New Roman"/>
              <a:cs typeface="Times New Roman"/>
              <a:sym typeface="Times New Roman"/>
            </a:endParaRPr>
          </a:p>
          <a:p>
            <a:pPr lvl="0" rtl="0">
              <a:spcBef>
                <a:spcPts val="0"/>
              </a:spcBef>
              <a:buNone/>
            </a:pPr>
            <a:r>
              <a:rPr lang="en" sz="2400">
                <a:solidFill>
                  <a:srgbClr val="FFFFFF"/>
                </a:solidFill>
                <a:latin typeface="Times New Roman"/>
                <a:ea typeface="Times New Roman"/>
                <a:cs typeface="Times New Roman"/>
                <a:sym typeface="Times New Roman"/>
              </a:rPr>
              <a:t>Maintenance: Once when the customers starts using the developed system then the actual problems comes up and needs to be solved from time to time. This process where the care is taken for the developed product is known as maintenance.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90250" y="488250"/>
            <a:ext cx="6227100" cy="4090800"/>
          </a:xfrm>
          <a:prstGeom prst="rect">
            <a:avLst/>
          </a:prstGeom>
        </p:spPr>
        <p:txBody>
          <a:bodyPr anchorCtr="0" anchor="t" bIns="91425" lIns="91425" rIns="91425" tIns="91425">
            <a:noAutofit/>
          </a:bodyPr>
          <a:lstStyle/>
          <a:p>
            <a:pPr lvl="0" rtl="0">
              <a:lnSpc>
                <a:spcPct val="162500"/>
              </a:lnSpc>
              <a:spcBef>
                <a:spcPts val="0"/>
              </a:spcBef>
              <a:buNone/>
            </a:pPr>
            <a:r>
              <a:rPr lang="en" sz="1400">
                <a:solidFill>
                  <a:srgbClr val="FFFFFF"/>
                </a:solidFill>
                <a:latin typeface="Times New Roman"/>
                <a:ea typeface="Times New Roman"/>
                <a:cs typeface="Times New Roman"/>
                <a:sym typeface="Times New Roman"/>
              </a:rPr>
              <a:t>Requirement gathering and analysis:  Business requirements are gathered in this phase. This phase is the main focus of the project managers and stake holders. Meetings with managers, stake holders and users are held in order to determine the requirements like; Who is going to use the system? How will they use the system?  What data should be input into the system?  What data should be output by the system?  These are general questions that get answered during a requirements gathering phase. After requirement gathering these requirements are analyzed for their validity and the possibility of incorporating the requirements in the system to be development is also studied.</a:t>
            </a:r>
          </a:p>
          <a:p>
            <a:pPr lvl="0" rtl="0">
              <a:lnSpc>
                <a:spcPct val="162500"/>
              </a:lnSpc>
              <a:spcBef>
                <a:spcPts val="0"/>
              </a:spcBef>
              <a:buNone/>
            </a:pPr>
            <a:r>
              <a:rPr lang="en" sz="1400">
                <a:solidFill>
                  <a:srgbClr val="FFFFFF"/>
                </a:solidFill>
                <a:latin typeface="Times New Roman"/>
                <a:ea typeface="Times New Roman"/>
                <a:cs typeface="Times New Roman"/>
                <a:sym typeface="Times New Roman"/>
              </a:rPr>
              <a:t>Finally, a Requirement Specification document is created which serves the purpose of guideline for the next phase of the model.</a:t>
            </a:r>
          </a:p>
          <a:p>
            <a:pPr lvl="0" rtl="0">
              <a:spcBef>
                <a:spcPts val="0"/>
              </a:spcBef>
              <a:buNone/>
            </a:pPr>
            <a:r>
              <a:t/>
            </a:r>
            <a:endParaRPr sz="18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90250" y="488250"/>
            <a:ext cx="6227100" cy="4090800"/>
          </a:xfrm>
          <a:prstGeom prst="rect">
            <a:avLst/>
          </a:prstGeom>
        </p:spPr>
        <p:txBody>
          <a:bodyPr anchorCtr="0" anchor="t" bIns="91425" lIns="91425" rIns="91425" tIns="91425">
            <a:noAutofit/>
          </a:bodyPr>
          <a:lstStyle/>
          <a:p>
            <a:pPr lvl="0" rtl="0">
              <a:lnSpc>
                <a:spcPct val="162500"/>
              </a:lnSpc>
              <a:spcBef>
                <a:spcPts val="0"/>
              </a:spcBef>
              <a:buNone/>
            </a:pPr>
            <a:r>
              <a:rPr lang="en" sz="1400">
                <a:solidFill>
                  <a:srgbClr val="FFFFFF"/>
                </a:solidFill>
                <a:latin typeface="Times New Roman"/>
                <a:ea typeface="Times New Roman"/>
                <a:cs typeface="Times New Roman"/>
                <a:sym typeface="Times New Roman"/>
              </a:rPr>
              <a:t>Requirement gathering and analysis:  Business requirements are gathered in this phase. This phase is the main focus of the project managers and stake holders. Meetings with managers, stake holders and users are held in order to determine the requirements like; Who is going to use the system? How will they use the system?  What data should be input into the system?  What data should be output by the system?  These are general questions that get answered during a requirements gathering phase. After requirement gathering these requirements are analyzed for their validity and the possibility of incorporating the requirements in the system to be development is also studied.</a:t>
            </a:r>
          </a:p>
          <a:p>
            <a:pPr lvl="0" rtl="0">
              <a:lnSpc>
                <a:spcPct val="162500"/>
              </a:lnSpc>
              <a:spcBef>
                <a:spcPts val="0"/>
              </a:spcBef>
              <a:buNone/>
            </a:pPr>
            <a:r>
              <a:rPr lang="en" sz="1400">
                <a:solidFill>
                  <a:srgbClr val="FFFFFF"/>
                </a:solidFill>
                <a:latin typeface="Times New Roman"/>
                <a:ea typeface="Times New Roman"/>
                <a:cs typeface="Times New Roman"/>
                <a:sym typeface="Times New Roman"/>
              </a:rPr>
              <a:t>Finally, a Requirement Specification document is created which serves the purpose of guideline for the next phase of the model.</a:t>
            </a:r>
          </a:p>
          <a:p>
            <a:pPr lvl="0" rtl="0">
              <a:spcBef>
                <a:spcPts val="0"/>
              </a:spcBef>
              <a:buNone/>
            </a:pPr>
            <a:r>
              <a:t/>
            </a:r>
            <a:endParaRPr sz="18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990000" y="900000"/>
            <a:ext cx="6588000" cy="3294000"/>
          </a:xfrm>
          <a:prstGeom prst="rect">
            <a:avLst/>
          </a:prstGeom>
          <a:noFill/>
          <a:ln>
            <a:noFill/>
          </a:ln>
        </p:spPr>
      </p:pic>
      <p:sp>
        <p:nvSpPr>
          <p:cNvPr id="134" name="Shape 134"/>
          <p:cNvSpPr txBox="1"/>
          <p:nvPr/>
        </p:nvSpPr>
        <p:spPr>
          <a:xfrm>
            <a:off x="1782000" y="252000"/>
            <a:ext cx="5580000" cy="5220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0000"/>
                </a:solidFill>
              </a:rPr>
              <a:t>Project Completed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lgn="ctr">
              <a:spcBef>
                <a:spcPts val="0"/>
              </a:spcBef>
              <a:buNone/>
            </a:pPr>
            <a:r>
              <a:rPr lang="en" sz="6000"/>
              <a:t>SDLC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sz="3000">
                <a:solidFill>
                  <a:srgbClr val="252525"/>
                </a:solidFill>
                <a:highlight>
                  <a:srgbClr val="FFFFFF"/>
                </a:highlight>
                <a:latin typeface="Arial"/>
                <a:ea typeface="Arial"/>
                <a:cs typeface="Arial"/>
                <a:sym typeface="Arial"/>
              </a:rPr>
              <a:t> </a:t>
            </a:r>
            <a:r>
              <a:rPr b="1" lang="en" sz="3000">
                <a:solidFill>
                  <a:srgbClr val="252525"/>
                </a:solidFill>
                <a:highlight>
                  <a:srgbClr val="FFFFFF"/>
                </a:highlight>
                <a:latin typeface="Arial"/>
                <a:ea typeface="Arial"/>
                <a:cs typeface="Arial"/>
                <a:sym typeface="Arial"/>
              </a:rPr>
              <a:t>systems development life cycle</a:t>
            </a:r>
            <a:r>
              <a:rPr lang="en" sz="3000">
                <a:solidFill>
                  <a:srgbClr val="252525"/>
                </a:solidFill>
                <a:highlight>
                  <a:srgbClr val="FFFFFF"/>
                </a:highlight>
                <a:latin typeface="Arial"/>
                <a:ea typeface="Arial"/>
                <a:cs typeface="Arial"/>
                <a:sym typeface="Arial"/>
              </a:rPr>
              <a:t> (</a:t>
            </a:r>
            <a:r>
              <a:rPr b="1" lang="en" sz="3000">
                <a:solidFill>
                  <a:srgbClr val="252525"/>
                </a:solidFill>
                <a:highlight>
                  <a:srgbClr val="FFFFFF"/>
                </a:highlight>
                <a:latin typeface="Arial"/>
                <a:ea typeface="Arial"/>
                <a:cs typeface="Arial"/>
                <a:sym typeface="Arial"/>
              </a:rPr>
              <a:t>SDLC</a:t>
            </a:r>
            <a:r>
              <a:rPr lang="en" sz="3000">
                <a:solidFill>
                  <a:srgbClr val="252525"/>
                </a:solidFill>
                <a:highlight>
                  <a:srgbClr val="FFFFFF"/>
                </a:highlight>
                <a:latin typeface="Arial"/>
                <a:ea typeface="Arial"/>
                <a:cs typeface="Arial"/>
                <a:sym typeface="Arial"/>
              </a:rPr>
              <a:t>)</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solidFill>
                  <a:srgbClr val="252525"/>
                </a:solidFill>
                <a:highlight>
                  <a:srgbClr val="FFFFFF"/>
                </a:highlight>
                <a:latin typeface="Arial"/>
                <a:ea typeface="Arial"/>
                <a:cs typeface="Arial"/>
                <a:sym typeface="Arial"/>
              </a:rPr>
              <a:t>The </a:t>
            </a:r>
            <a:r>
              <a:rPr b="1" lang="en">
                <a:solidFill>
                  <a:srgbClr val="252525"/>
                </a:solidFill>
                <a:highlight>
                  <a:srgbClr val="FFFFFF"/>
                </a:highlight>
                <a:latin typeface="Arial"/>
                <a:ea typeface="Arial"/>
                <a:cs typeface="Arial"/>
                <a:sym typeface="Arial"/>
              </a:rPr>
              <a:t>systems development life cycle</a:t>
            </a:r>
            <a:r>
              <a:rPr lang="en">
                <a:solidFill>
                  <a:srgbClr val="252525"/>
                </a:solidFill>
                <a:highlight>
                  <a:srgbClr val="FFFFFF"/>
                </a:highlight>
                <a:latin typeface="Arial"/>
                <a:ea typeface="Arial"/>
                <a:cs typeface="Arial"/>
                <a:sym typeface="Arial"/>
              </a:rPr>
              <a:t> (</a:t>
            </a:r>
            <a:r>
              <a:rPr b="1" lang="en">
                <a:solidFill>
                  <a:srgbClr val="252525"/>
                </a:solidFill>
                <a:highlight>
                  <a:srgbClr val="FFFFFF"/>
                </a:highlight>
                <a:latin typeface="Arial"/>
                <a:ea typeface="Arial"/>
                <a:cs typeface="Arial"/>
                <a:sym typeface="Arial"/>
              </a:rPr>
              <a:t>SDLC</a:t>
            </a:r>
            <a:r>
              <a:rPr lang="en">
                <a:solidFill>
                  <a:srgbClr val="252525"/>
                </a:solidFill>
                <a:highlight>
                  <a:srgbClr val="FFFFFF"/>
                </a:highlight>
                <a:latin typeface="Arial"/>
                <a:ea typeface="Arial"/>
                <a:cs typeface="Arial"/>
                <a:sym typeface="Arial"/>
              </a:rPr>
              <a:t>), also referred to as the</a:t>
            </a:r>
            <a:r>
              <a:rPr b="1" lang="en">
                <a:solidFill>
                  <a:srgbClr val="252525"/>
                </a:solidFill>
                <a:highlight>
                  <a:srgbClr val="FFFFFF"/>
                </a:highlight>
                <a:latin typeface="Arial"/>
                <a:ea typeface="Arial"/>
                <a:cs typeface="Arial"/>
                <a:sym typeface="Arial"/>
              </a:rPr>
              <a:t>application development life-cycle</a:t>
            </a:r>
            <a:r>
              <a:rPr lang="en">
                <a:solidFill>
                  <a:srgbClr val="252525"/>
                </a:solidFill>
                <a:highlight>
                  <a:srgbClr val="FFFFFF"/>
                </a:highlight>
                <a:latin typeface="Arial"/>
                <a:ea typeface="Arial"/>
                <a:cs typeface="Arial"/>
                <a:sym typeface="Arial"/>
              </a:rPr>
              <a:t>, is a term used in </a:t>
            </a:r>
            <a:r>
              <a:rPr lang="en">
                <a:solidFill>
                  <a:srgbClr val="0B0080"/>
                </a:solidFill>
                <a:highlight>
                  <a:srgbClr val="FFFFFF"/>
                </a:highlight>
                <a:latin typeface="Arial"/>
                <a:ea typeface="Arial"/>
                <a:cs typeface="Arial"/>
                <a:sym typeface="Arial"/>
                <a:hlinkClick r:id="rId3"/>
              </a:rPr>
              <a:t>systems engineering</a:t>
            </a:r>
            <a:r>
              <a:rPr lang="en">
                <a:solidFill>
                  <a:srgbClr val="252525"/>
                </a:solidFill>
                <a:highlight>
                  <a:srgbClr val="FFFFFF"/>
                </a:highlight>
                <a:latin typeface="Arial"/>
                <a:ea typeface="Arial"/>
                <a:cs typeface="Arial"/>
                <a:sym typeface="Arial"/>
              </a:rPr>
              <a:t>,</a:t>
            </a:r>
            <a:r>
              <a:rPr lang="en">
                <a:solidFill>
                  <a:srgbClr val="0B0080"/>
                </a:solidFill>
                <a:highlight>
                  <a:srgbClr val="FFFFFF"/>
                </a:highlight>
                <a:latin typeface="Arial"/>
                <a:ea typeface="Arial"/>
                <a:cs typeface="Arial"/>
                <a:sym typeface="Arial"/>
                <a:hlinkClick r:id="rId4"/>
              </a:rPr>
              <a:t>information systems</a:t>
            </a:r>
            <a:r>
              <a:rPr lang="en">
                <a:solidFill>
                  <a:srgbClr val="252525"/>
                </a:solidFill>
                <a:highlight>
                  <a:srgbClr val="FFFFFF"/>
                </a:highlight>
                <a:latin typeface="Arial"/>
                <a:ea typeface="Arial"/>
                <a:cs typeface="Arial"/>
                <a:sym typeface="Arial"/>
              </a:rPr>
              <a:t> and </a:t>
            </a:r>
            <a:r>
              <a:rPr lang="en">
                <a:solidFill>
                  <a:srgbClr val="0B0080"/>
                </a:solidFill>
                <a:highlight>
                  <a:srgbClr val="FFFFFF"/>
                </a:highlight>
                <a:latin typeface="Arial"/>
                <a:ea typeface="Arial"/>
                <a:cs typeface="Arial"/>
                <a:sym typeface="Arial"/>
                <a:hlinkClick r:id="rId5"/>
              </a:rPr>
              <a:t>software engineering</a:t>
            </a:r>
            <a:r>
              <a:rPr lang="en">
                <a:solidFill>
                  <a:srgbClr val="252525"/>
                </a:solidFill>
                <a:highlight>
                  <a:srgbClr val="FFFFFF"/>
                </a:highlight>
                <a:latin typeface="Arial"/>
                <a:ea typeface="Arial"/>
                <a:cs typeface="Arial"/>
                <a:sym typeface="Arial"/>
              </a:rPr>
              <a:t> to describe a process for planning, creating, testing, and deploying an information system.The systems development life-cycle concept applies to a range of hardware and software configurations, as a system can be composed of hardware only, software only, or a combination of both</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t/>
            </a:r>
            <a:endParaRPr/>
          </a:p>
        </p:txBody>
      </p:sp>
      <p:sp>
        <p:nvSpPr>
          <p:cNvPr id="85" name="Shape 85"/>
          <p:cNvSpPr txBox="1"/>
          <p:nvPr>
            <p:ph idx="1" type="body"/>
          </p:nvPr>
        </p:nvSpPr>
        <p:spPr>
          <a:xfrm>
            <a:off x="471900" y="1919075"/>
            <a:ext cx="3999899" cy="2710200"/>
          </a:xfrm>
          <a:prstGeom prst="rect">
            <a:avLst/>
          </a:prstGeom>
        </p:spPr>
        <p:txBody>
          <a:bodyPr anchorCtr="0" anchor="t" bIns="91425" lIns="91425" rIns="91425" tIns="91425">
            <a:noAutofit/>
          </a:bodyPr>
          <a:lstStyle/>
          <a:p>
            <a:pPr lvl="0">
              <a:spcBef>
                <a:spcPts val="0"/>
              </a:spcBef>
              <a:buNone/>
            </a:pPr>
            <a:r>
              <a:rPr lang="en" sz="1800">
                <a:solidFill>
                  <a:srgbClr val="252525"/>
                </a:solidFill>
                <a:highlight>
                  <a:srgbClr val="FFFFFF"/>
                </a:highlight>
                <a:latin typeface="Arial"/>
                <a:ea typeface="Arial"/>
                <a:cs typeface="Arial"/>
                <a:sym typeface="Arial"/>
              </a:rPr>
              <a:t>Like anything that is manufactured on an assembly line, an SDLC aims to produce high quality systems that meet or exceed customer expectations, based on customer requirements, by delivering systems which move through each clearly defined phase, within scheduled time-frames and cost estimates</a:t>
            </a:r>
          </a:p>
        </p:txBody>
      </p:sp>
      <p:sp>
        <p:nvSpPr>
          <p:cNvPr id="86" name="Shape 86"/>
          <p:cNvSpPr txBox="1"/>
          <p:nvPr>
            <p:ph idx="2" type="body"/>
          </p:nvPr>
        </p:nvSpPr>
        <p:spPr>
          <a:xfrm>
            <a:off x="4694250" y="1919075"/>
            <a:ext cx="3999899" cy="2710200"/>
          </a:xfrm>
          <a:prstGeom prst="rect">
            <a:avLst/>
          </a:prstGeom>
        </p:spPr>
        <p:txBody>
          <a:bodyPr anchorCtr="0" anchor="t" bIns="91425" lIns="91425" rIns="91425" tIns="91425">
            <a:noAutofit/>
          </a:bodyPr>
          <a:lstStyle/>
          <a:p>
            <a:pPr lvl="0">
              <a:spcBef>
                <a:spcPts val="0"/>
              </a:spcBef>
              <a:buNone/>
            </a:pPr>
            <a:r>
              <a:rPr lang="en" sz="1800">
                <a:solidFill>
                  <a:srgbClr val="252525"/>
                </a:solidFill>
                <a:highlight>
                  <a:srgbClr val="FFFFFF"/>
                </a:highlight>
                <a:latin typeface="Arial"/>
                <a:ea typeface="Arial"/>
                <a:cs typeface="Arial"/>
                <a:sym typeface="Arial"/>
              </a:rPr>
              <a:t>To manage this level of complexity, a number of SDLC models or methodologies have been created, such as "</a:t>
            </a:r>
            <a:r>
              <a:rPr lang="en" sz="1800">
                <a:solidFill>
                  <a:srgbClr val="0B0080"/>
                </a:solidFill>
                <a:highlight>
                  <a:srgbClr val="FFFFFF"/>
                </a:highlight>
                <a:latin typeface="Arial"/>
                <a:ea typeface="Arial"/>
                <a:cs typeface="Arial"/>
                <a:sym typeface="Arial"/>
                <a:hlinkClick r:id="rId3"/>
              </a:rPr>
              <a:t>waterfall</a:t>
            </a:r>
            <a:r>
              <a:rPr lang="en" sz="1800">
                <a:solidFill>
                  <a:srgbClr val="252525"/>
                </a:solidFill>
                <a:highlight>
                  <a:srgbClr val="FFFFFF"/>
                </a:highlight>
                <a:latin typeface="Arial"/>
                <a:ea typeface="Arial"/>
                <a:cs typeface="Arial"/>
                <a:sym typeface="Arial"/>
              </a:rPr>
              <a:t>"; "</a:t>
            </a:r>
            <a:r>
              <a:rPr lang="en" sz="1800">
                <a:solidFill>
                  <a:srgbClr val="0B0080"/>
                </a:solidFill>
                <a:highlight>
                  <a:srgbClr val="FFFFFF"/>
                </a:highlight>
                <a:latin typeface="Arial"/>
                <a:ea typeface="Arial"/>
                <a:cs typeface="Arial"/>
                <a:sym typeface="Arial"/>
                <a:hlinkClick r:id="rId4"/>
              </a:rPr>
              <a:t>spiral</a:t>
            </a:r>
            <a:r>
              <a:rPr lang="en" sz="1800">
                <a:solidFill>
                  <a:srgbClr val="252525"/>
                </a:solidFill>
                <a:highlight>
                  <a:srgbClr val="FFFFFF"/>
                </a:highlight>
                <a:latin typeface="Arial"/>
                <a:ea typeface="Arial"/>
                <a:cs typeface="Arial"/>
                <a:sym typeface="Arial"/>
              </a:rPr>
              <a:t>"; "</a:t>
            </a:r>
            <a:r>
              <a:rPr lang="en" sz="1800">
                <a:solidFill>
                  <a:srgbClr val="0B0080"/>
                </a:solidFill>
                <a:highlight>
                  <a:srgbClr val="FFFFFF"/>
                </a:highlight>
                <a:latin typeface="Arial"/>
                <a:ea typeface="Arial"/>
                <a:cs typeface="Arial"/>
                <a:sym typeface="Arial"/>
                <a:hlinkClick r:id="rId5"/>
              </a:rPr>
              <a:t>Agile software development</a:t>
            </a:r>
            <a:r>
              <a:rPr lang="en" sz="1800">
                <a:solidFill>
                  <a:srgbClr val="252525"/>
                </a:solidFill>
                <a:highlight>
                  <a:srgbClr val="FFFFFF"/>
                </a:highlight>
                <a:latin typeface="Arial"/>
                <a:ea typeface="Arial"/>
                <a:cs typeface="Arial"/>
                <a:sym typeface="Arial"/>
              </a:rPr>
              <a:t>"; "</a:t>
            </a:r>
            <a:r>
              <a:rPr lang="en" sz="1800">
                <a:solidFill>
                  <a:srgbClr val="0B0080"/>
                </a:solidFill>
                <a:highlight>
                  <a:srgbClr val="FFFFFF"/>
                </a:highlight>
                <a:latin typeface="Arial"/>
                <a:ea typeface="Arial"/>
                <a:cs typeface="Arial"/>
                <a:sym typeface="Arial"/>
                <a:hlinkClick r:id="rId6"/>
              </a:rPr>
              <a:t>rapid prototyping</a:t>
            </a:r>
            <a:r>
              <a:rPr lang="en" sz="1800">
                <a:solidFill>
                  <a:srgbClr val="252525"/>
                </a:solidFill>
                <a:highlight>
                  <a:srgbClr val="FFFFFF"/>
                </a:highlight>
                <a:latin typeface="Arial"/>
                <a:ea typeface="Arial"/>
                <a:cs typeface="Arial"/>
                <a:sym typeface="Arial"/>
              </a:rPr>
              <a:t>"; "</a:t>
            </a:r>
            <a:r>
              <a:rPr lang="en" sz="1800">
                <a:solidFill>
                  <a:srgbClr val="0B0080"/>
                </a:solidFill>
                <a:highlight>
                  <a:srgbClr val="FFFFFF"/>
                </a:highlight>
                <a:latin typeface="Arial"/>
                <a:ea typeface="Arial"/>
                <a:cs typeface="Arial"/>
                <a:sym typeface="Arial"/>
                <a:hlinkClick r:id="rId7"/>
              </a:rPr>
              <a:t>incremental</a:t>
            </a:r>
            <a:r>
              <a:rPr lang="en" sz="1800">
                <a:solidFill>
                  <a:srgbClr val="252525"/>
                </a:solidFill>
                <a:highlight>
                  <a:srgbClr val="FFFFFF"/>
                </a:highlight>
                <a:latin typeface="Arial"/>
                <a:ea typeface="Arial"/>
                <a:cs typeface="Arial"/>
                <a:sym typeface="Arial"/>
              </a:rPr>
              <a:t>"; and "synchronize and stabilize"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26077" y="357800"/>
            <a:ext cx="2807999" cy="953399"/>
          </a:xfrm>
          <a:prstGeom prst="rect">
            <a:avLst/>
          </a:prstGeom>
        </p:spPr>
        <p:txBody>
          <a:bodyPr anchorCtr="0" anchor="b" bIns="91425" lIns="91425" rIns="91425" tIns="91425">
            <a:noAutofit/>
          </a:bodyPr>
          <a:lstStyle/>
          <a:p>
            <a:pPr lvl="0">
              <a:spcBef>
                <a:spcPts val="0"/>
              </a:spcBef>
              <a:buNone/>
            </a:pPr>
            <a:r>
              <a:rPr lang="en"/>
              <a:t>How it looks</a:t>
            </a:r>
          </a:p>
        </p:txBody>
      </p:sp>
      <p:sp>
        <p:nvSpPr>
          <p:cNvPr id="92" name="Shape 92"/>
          <p:cNvSpPr txBox="1"/>
          <p:nvPr>
            <p:ph idx="1" type="body"/>
          </p:nvPr>
        </p:nvSpPr>
        <p:spPr>
          <a:xfrm>
            <a:off x="226075" y="1465800"/>
            <a:ext cx="2807999" cy="3163499"/>
          </a:xfrm>
          <a:prstGeom prst="rect">
            <a:avLst/>
          </a:prstGeom>
        </p:spPr>
        <p:txBody>
          <a:bodyPr anchorCtr="0" anchor="t" bIns="91425" lIns="91425" rIns="91425" tIns="91425">
            <a:noAutofit/>
          </a:bodyPr>
          <a:lstStyle/>
          <a:p>
            <a:pPr lvl="0">
              <a:spcBef>
                <a:spcPts val="0"/>
              </a:spcBef>
              <a:buNone/>
            </a:pPr>
            <a:r>
              <a:t/>
            </a:r>
            <a:endParaRPr/>
          </a:p>
        </p:txBody>
      </p:sp>
      <p:pic>
        <p:nvPicPr>
          <p:cNvPr id="93" name="Shape 93"/>
          <p:cNvPicPr preferRelativeResize="0"/>
          <p:nvPr/>
        </p:nvPicPr>
        <p:blipFill>
          <a:blip r:embed="rId3">
            <a:alphaModFix/>
          </a:blip>
          <a:stretch>
            <a:fillRect/>
          </a:stretch>
        </p:blipFill>
        <p:spPr>
          <a:xfrm>
            <a:off x="4351200" y="564209"/>
            <a:ext cx="3820799" cy="38378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063325" y="0"/>
            <a:ext cx="12873726" cy="61019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90250" y="488250"/>
            <a:ext cx="6227100" cy="4090800"/>
          </a:xfrm>
          <a:prstGeom prst="rect">
            <a:avLst/>
          </a:prstGeom>
        </p:spPr>
        <p:txBody>
          <a:bodyPr anchorCtr="0" anchor="t" bIns="91425" lIns="91425" rIns="91425" tIns="91425">
            <a:noAutofit/>
          </a:bodyPr>
          <a:lstStyle/>
          <a:p>
            <a:pPr lvl="0" rtl="0">
              <a:lnSpc>
                <a:spcPct val="162500"/>
              </a:lnSpc>
              <a:spcBef>
                <a:spcPts val="0"/>
              </a:spcBef>
              <a:buNone/>
            </a:pPr>
            <a:r>
              <a:rPr lang="en" sz="1400">
                <a:solidFill>
                  <a:srgbClr val="FFFFFF"/>
                </a:solidFill>
                <a:latin typeface="Times New Roman"/>
                <a:ea typeface="Times New Roman"/>
                <a:cs typeface="Times New Roman"/>
                <a:sym typeface="Times New Roman"/>
              </a:rPr>
              <a:t>Requirement gathering and analysis:  Business requirements are gathered in this phase. This phase is the main focus of the project managers and stake holders. Meetings with managers, stake holders and users are held in order to determine the requirements like; Who is going to use the system? How will they use the system?  What data should be input into the system?  What data should be output by the system?  These are general questions that get answered during a requirements gathering phase. After requirement gathering these requirements are analyzed for their validity and the possibility of incorporating the requirements in the system to be development is also studied.</a:t>
            </a:r>
          </a:p>
          <a:p>
            <a:pPr lvl="0" rtl="0">
              <a:lnSpc>
                <a:spcPct val="162500"/>
              </a:lnSpc>
              <a:spcBef>
                <a:spcPts val="0"/>
              </a:spcBef>
              <a:buNone/>
            </a:pPr>
            <a:r>
              <a:rPr lang="en" sz="1400">
                <a:solidFill>
                  <a:srgbClr val="FFFFFF"/>
                </a:solidFill>
                <a:latin typeface="Times New Roman"/>
                <a:ea typeface="Times New Roman"/>
                <a:cs typeface="Times New Roman"/>
                <a:sym typeface="Times New Roman"/>
              </a:rPr>
              <a:t>Finally, a Requirement Specification document is created which serves the purpose of guideline for the next phase of the model.</a:t>
            </a:r>
          </a:p>
          <a:p>
            <a:pPr lvl="0">
              <a:spcBef>
                <a:spcPts val="0"/>
              </a:spcBef>
              <a:buNone/>
            </a:pPr>
            <a:r>
              <a:t/>
            </a:r>
            <a:endParaRPr sz="18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90250" y="488250"/>
            <a:ext cx="6227100" cy="4090800"/>
          </a:xfrm>
          <a:prstGeom prst="rect">
            <a:avLst/>
          </a:prstGeom>
        </p:spPr>
        <p:txBody>
          <a:bodyPr anchorCtr="0" anchor="t" bIns="91425" lIns="91425" rIns="91425" tIns="91425">
            <a:noAutofit/>
          </a:bodyPr>
          <a:lstStyle/>
          <a:p>
            <a:pPr lvl="0" rtl="0">
              <a:spcBef>
                <a:spcPts val="0"/>
              </a:spcBef>
              <a:buNone/>
            </a:pPr>
            <a:r>
              <a:rPr lang="en" sz="1800">
                <a:solidFill>
                  <a:srgbClr val="FFFFFF"/>
                </a:solidFill>
                <a:latin typeface="Times New Roman"/>
                <a:ea typeface="Times New Roman"/>
                <a:cs typeface="Times New Roman"/>
                <a:sym typeface="Times New Roman"/>
              </a:rPr>
              <a:t>Design:  In this phase the system and software design is prepared from the requirement specifications which were studied in the first phase. System Design helps in specifying hardware and system requirements and also helps in defining overall system architecture. The system design specifications serve as input for the next phase of the model.</a:t>
            </a:r>
          </a:p>
          <a:p>
            <a:pPr lvl="0" rtl="0">
              <a:spcBef>
                <a:spcPts val="0"/>
              </a:spcBef>
              <a:buNone/>
            </a:pPr>
            <a:r>
              <a:t/>
            </a:r>
            <a:endParaRPr sz="1800">
              <a:solidFill>
                <a:srgbClr val="333333"/>
              </a:solidFill>
              <a:latin typeface="Times New Roman"/>
              <a:ea typeface="Times New Roman"/>
              <a:cs typeface="Times New Roman"/>
              <a:sym typeface="Times New Roman"/>
            </a:endParaRPr>
          </a:p>
          <a:p>
            <a:pPr lvl="0" rtl="0">
              <a:spcBef>
                <a:spcPts val="0"/>
              </a:spcBef>
              <a:buNone/>
            </a:pPr>
            <a:r>
              <a:rPr lang="en" sz="1800">
                <a:solidFill>
                  <a:srgbClr val="FFFFFF"/>
                </a:solidFill>
                <a:latin typeface="Times New Roman"/>
                <a:ea typeface="Times New Roman"/>
                <a:cs typeface="Times New Roman"/>
                <a:sym typeface="Times New Roman"/>
              </a:rPr>
              <a:t>Implementation / Coding:  On receiving system design documents, the work is divided in modules/units and actual coding is started. Since, in this phase the code is produced so it is the main focus for the developer. This is the longest phase of the software development life cycle.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90250" y="488250"/>
            <a:ext cx="7933800" cy="40908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hlinkClick r:id="rId3"/>
              </a:rPr>
              <a:t>Testing</a:t>
            </a:r>
            <a:r>
              <a:rPr lang="en" sz="2400">
                <a:solidFill>
                  <a:srgbClr val="FFFFFF"/>
                </a:solidFill>
                <a:latin typeface="Times New Roman"/>
                <a:ea typeface="Times New Roman"/>
                <a:cs typeface="Times New Roman"/>
                <a:sym typeface="Times New Roman"/>
              </a:rPr>
              <a:t>:  After the code is developed it is tested against the requirements to make sure that the product is actually solving the needs addressed and gathered during the requirements phase. During this phase all types of </a:t>
            </a:r>
            <a:r>
              <a:rPr b="1" lang="en" sz="2400">
                <a:solidFill>
                  <a:srgbClr val="FFFFFF"/>
                </a:solidFill>
                <a:latin typeface="Times New Roman"/>
                <a:ea typeface="Times New Roman"/>
                <a:cs typeface="Times New Roman"/>
                <a:sym typeface="Times New Roman"/>
                <a:hlinkClick r:id="rId4"/>
              </a:rPr>
              <a:t>functional testing</a:t>
            </a:r>
            <a:r>
              <a:rPr lang="en" sz="2400">
                <a:solidFill>
                  <a:srgbClr val="FFFFFF"/>
                </a:solidFill>
                <a:latin typeface="Times New Roman"/>
                <a:ea typeface="Times New Roman"/>
                <a:cs typeface="Times New Roman"/>
                <a:sym typeface="Times New Roman"/>
              </a:rPr>
              <a:t> like </a:t>
            </a:r>
            <a:r>
              <a:rPr b="1" lang="en" sz="2400">
                <a:solidFill>
                  <a:srgbClr val="FFFFFF"/>
                </a:solidFill>
                <a:latin typeface="Times New Roman"/>
                <a:ea typeface="Times New Roman"/>
                <a:cs typeface="Times New Roman"/>
                <a:sym typeface="Times New Roman"/>
                <a:hlinkClick r:id="rId5"/>
              </a:rPr>
              <a:t>unit testing</a:t>
            </a:r>
            <a:r>
              <a:rPr lang="en" sz="2400">
                <a:solidFill>
                  <a:srgbClr val="FFFFFF"/>
                </a:solidFill>
                <a:latin typeface="Times New Roman"/>
                <a:ea typeface="Times New Roman"/>
                <a:cs typeface="Times New Roman"/>
                <a:sym typeface="Times New Roman"/>
              </a:rPr>
              <a:t>, </a:t>
            </a:r>
            <a:r>
              <a:rPr b="1" lang="en" sz="2400">
                <a:solidFill>
                  <a:srgbClr val="FFFFFF"/>
                </a:solidFill>
                <a:latin typeface="Times New Roman"/>
                <a:ea typeface="Times New Roman"/>
                <a:cs typeface="Times New Roman"/>
                <a:sym typeface="Times New Roman"/>
                <a:hlinkClick r:id="rId6"/>
              </a:rPr>
              <a:t>integration testing</a:t>
            </a:r>
            <a:r>
              <a:rPr lang="en" sz="2400">
                <a:solidFill>
                  <a:srgbClr val="FFFFFF"/>
                </a:solidFill>
                <a:latin typeface="Times New Roman"/>
                <a:ea typeface="Times New Roman"/>
                <a:cs typeface="Times New Roman"/>
                <a:sym typeface="Times New Roman"/>
              </a:rPr>
              <a:t>, </a:t>
            </a:r>
            <a:r>
              <a:rPr b="1" lang="en" sz="2400">
                <a:solidFill>
                  <a:srgbClr val="FFFFFF"/>
                </a:solidFill>
                <a:latin typeface="Times New Roman"/>
                <a:ea typeface="Times New Roman"/>
                <a:cs typeface="Times New Roman"/>
                <a:sym typeface="Times New Roman"/>
                <a:hlinkClick r:id="rId7"/>
              </a:rPr>
              <a:t>system testing</a:t>
            </a:r>
            <a:r>
              <a:rPr lang="en" sz="2400">
                <a:solidFill>
                  <a:srgbClr val="FFFFFF"/>
                </a:solidFill>
                <a:latin typeface="Times New Roman"/>
                <a:ea typeface="Times New Roman"/>
                <a:cs typeface="Times New Roman"/>
                <a:sym typeface="Times New Roman"/>
              </a:rPr>
              <a:t>, </a:t>
            </a:r>
            <a:r>
              <a:rPr b="1" lang="en" sz="2400">
                <a:solidFill>
                  <a:srgbClr val="FFFFFF"/>
                </a:solidFill>
                <a:latin typeface="Times New Roman"/>
                <a:ea typeface="Times New Roman"/>
                <a:cs typeface="Times New Roman"/>
                <a:sym typeface="Times New Roman"/>
                <a:hlinkClick r:id="rId8"/>
              </a:rPr>
              <a:t>acceptance testing</a:t>
            </a:r>
            <a:r>
              <a:rPr lang="en" sz="2400">
                <a:solidFill>
                  <a:srgbClr val="FFFFFF"/>
                </a:solidFill>
                <a:latin typeface="Times New Roman"/>
                <a:ea typeface="Times New Roman"/>
                <a:cs typeface="Times New Roman"/>
                <a:sym typeface="Times New Roman"/>
              </a:rPr>
              <a:t> are done as well as </a:t>
            </a:r>
            <a:r>
              <a:rPr b="1" lang="en" sz="2400">
                <a:solidFill>
                  <a:srgbClr val="FFFFFF"/>
                </a:solidFill>
                <a:latin typeface="Times New Roman"/>
                <a:ea typeface="Times New Roman"/>
                <a:cs typeface="Times New Roman"/>
                <a:sym typeface="Times New Roman"/>
                <a:hlinkClick r:id="rId9"/>
              </a:rPr>
              <a:t>non-functional testing</a:t>
            </a:r>
            <a:r>
              <a:rPr lang="en" sz="2400">
                <a:solidFill>
                  <a:srgbClr val="FFFFFF"/>
                </a:solidFill>
                <a:latin typeface="Times New Roman"/>
                <a:ea typeface="Times New Roman"/>
                <a:cs typeface="Times New Roman"/>
                <a:sym typeface="Times New Roman"/>
              </a:rPr>
              <a:t> are also done.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