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9" r:id="rId7"/>
    <p:sldId id="260" r:id="rId8"/>
    <p:sldId id="261"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6" d="100"/>
          <a:sy n="126" d="100"/>
        </p:scale>
        <p:origin x="-354"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DB3CC8-41A3-4A2C-AB95-1A00CA276E8C}"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23D4A-5A3A-4D89-89BB-370C09F13DB6}" type="slidenum">
              <a:rPr lang="en-US" smtClean="0"/>
              <a:pPr/>
              <a:t>‹#›</a:t>
            </a:fld>
            <a:endParaRPr lang="en-US"/>
          </a:p>
        </p:txBody>
      </p:sp>
    </p:spTree>
    <p:extLst>
      <p:ext uri="{BB962C8B-B14F-4D97-AF65-F5344CB8AC3E}">
        <p14:creationId xmlns="" xmlns:p14="http://schemas.microsoft.com/office/powerpoint/2010/main" val="85923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DB3CC8-41A3-4A2C-AB95-1A00CA276E8C}"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23D4A-5A3A-4D89-89BB-370C09F13DB6}" type="slidenum">
              <a:rPr lang="en-US" smtClean="0"/>
              <a:pPr/>
              <a:t>‹#›</a:t>
            </a:fld>
            <a:endParaRPr lang="en-US"/>
          </a:p>
        </p:txBody>
      </p:sp>
    </p:spTree>
    <p:extLst>
      <p:ext uri="{BB962C8B-B14F-4D97-AF65-F5344CB8AC3E}">
        <p14:creationId xmlns="" xmlns:p14="http://schemas.microsoft.com/office/powerpoint/2010/main" val="561804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DB3CC8-41A3-4A2C-AB95-1A00CA276E8C}"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23D4A-5A3A-4D89-89BB-370C09F13DB6}" type="slidenum">
              <a:rPr lang="en-US" smtClean="0"/>
              <a:pPr/>
              <a:t>‹#›</a:t>
            </a:fld>
            <a:endParaRPr lang="en-US"/>
          </a:p>
        </p:txBody>
      </p:sp>
    </p:spTree>
    <p:extLst>
      <p:ext uri="{BB962C8B-B14F-4D97-AF65-F5344CB8AC3E}">
        <p14:creationId xmlns="" xmlns:p14="http://schemas.microsoft.com/office/powerpoint/2010/main" val="233552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DB3CC8-41A3-4A2C-AB95-1A00CA276E8C}"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23D4A-5A3A-4D89-89BB-370C09F13DB6}" type="slidenum">
              <a:rPr lang="en-US" smtClean="0"/>
              <a:pPr/>
              <a:t>‹#›</a:t>
            </a:fld>
            <a:endParaRPr lang="en-US"/>
          </a:p>
        </p:txBody>
      </p:sp>
    </p:spTree>
    <p:extLst>
      <p:ext uri="{BB962C8B-B14F-4D97-AF65-F5344CB8AC3E}">
        <p14:creationId xmlns="" xmlns:p14="http://schemas.microsoft.com/office/powerpoint/2010/main" val="1458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DB3CC8-41A3-4A2C-AB95-1A00CA276E8C}"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23D4A-5A3A-4D89-89BB-370C09F13DB6}" type="slidenum">
              <a:rPr lang="en-US" smtClean="0"/>
              <a:pPr/>
              <a:t>‹#›</a:t>
            </a:fld>
            <a:endParaRPr lang="en-US"/>
          </a:p>
        </p:txBody>
      </p:sp>
    </p:spTree>
    <p:extLst>
      <p:ext uri="{BB962C8B-B14F-4D97-AF65-F5344CB8AC3E}">
        <p14:creationId xmlns="" xmlns:p14="http://schemas.microsoft.com/office/powerpoint/2010/main" val="418841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DB3CC8-41A3-4A2C-AB95-1A00CA276E8C}"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23D4A-5A3A-4D89-89BB-370C09F13DB6}" type="slidenum">
              <a:rPr lang="en-US" smtClean="0"/>
              <a:pPr/>
              <a:t>‹#›</a:t>
            </a:fld>
            <a:endParaRPr lang="en-US"/>
          </a:p>
        </p:txBody>
      </p:sp>
    </p:spTree>
    <p:extLst>
      <p:ext uri="{BB962C8B-B14F-4D97-AF65-F5344CB8AC3E}">
        <p14:creationId xmlns="" xmlns:p14="http://schemas.microsoft.com/office/powerpoint/2010/main" val="27979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DB3CC8-41A3-4A2C-AB95-1A00CA276E8C}" type="datetimeFigureOut">
              <a:rPr lang="en-US" smtClean="0"/>
              <a:pPr/>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023D4A-5A3A-4D89-89BB-370C09F13DB6}" type="slidenum">
              <a:rPr lang="en-US" smtClean="0"/>
              <a:pPr/>
              <a:t>‹#›</a:t>
            </a:fld>
            <a:endParaRPr lang="en-US"/>
          </a:p>
        </p:txBody>
      </p:sp>
    </p:spTree>
    <p:extLst>
      <p:ext uri="{BB962C8B-B14F-4D97-AF65-F5344CB8AC3E}">
        <p14:creationId xmlns="" xmlns:p14="http://schemas.microsoft.com/office/powerpoint/2010/main" val="354920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DB3CC8-41A3-4A2C-AB95-1A00CA276E8C}" type="datetimeFigureOut">
              <a:rPr lang="en-US" smtClean="0"/>
              <a:pPr/>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023D4A-5A3A-4D89-89BB-370C09F13DB6}" type="slidenum">
              <a:rPr lang="en-US" smtClean="0"/>
              <a:pPr/>
              <a:t>‹#›</a:t>
            </a:fld>
            <a:endParaRPr lang="en-US"/>
          </a:p>
        </p:txBody>
      </p:sp>
    </p:spTree>
    <p:extLst>
      <p:ext uri="{BB962C8B-B14F-4D97-AF65-F5344CB8AC3E}">
        <p14:creationId xmlns="" xmlns:p14="http://schemas.microsoft.com/office/powerpoint/2010/main" val="324676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DB3CC8-41A3-4A2C-AB95-1A00CA276E8C}" type="datetimeFigureOut">
              <a:rPr lang="en-US" smtClean="0"/>
              <a:pPr/>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023D4A-5A3A-4D89-89BB-370C09F13DB6}" type="slidenum">
              <a:rPr lang="en-US" smtClean="0"/>
              <a:pPr/>
              <a:t>‹#›</a:t>
            </a:fld>
            <a:endParaRPr lang="en-US"/>
          </a:p>
        </p:txBody>
      </p:sp>
    </p:spTree>
    <p:extLst>
      <p:ext uri="{BB962C8B-B14F-4D97-AF65-F5344CB8AC3E}">
        <p14:creationId xmlns="" xmlns:p14="http://schemas.microsoft.com/office/powerpoint/2010/main" val="307231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DB3CC8-41A3-4A2C-AB95-1A00CA276E8C}"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23D4A-5A3A-4D89-89BB-370C09F13DB6}" type="slidenum">
              <a:rPr lang="en-US" smtClean="0"/>
              <a:pPr/>
              <a:t>‹#›</a:t>
            </a:fld>
            <a:endParaRPr lang="en-US"/>
          </a:p>
        </p:txBody>
      </p:sp>
    </p:spTree>
    <p:extLst>
      <p:ext uri="{BB962C8B-B14F-4D97-AF65-F5344CB8AC3E}">
        <p14:creationId xmlns="" xmlns:p14="http://schemas.microsoft.com/office/powerpoint/2010/main" val="374695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DB3CC8-41A3-4A2C-AB95-1A00CA276E8C}"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23D4A-5A3A-4D89-89BB-370C09F13DB6}" type="slidenum">
              <a:rPr lang="en-US" smtClean="0"/>
              <a:pPr/>
              <a:t>‹#›</a:t>
            </a:fld>
            <a:endParaRPr lang="en-US"/>
          </a:p>
        </p:txBody>
      </p:sp>
    </p:spTree>
    <p:extLst>
      <p:ext uri="{BB962C8B-B14F-4D97-AF65-F5344CB8AC3E}">
        <p14:creationId xmlns="" xmlns:p14="http://schemas.microsoft.com/office/powerpoint/2010/main" val="56854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B3CC8-41A3-4A2C-AB95-1A00CA276E8C}" type="datetimeFigureOut">
              <a:rPr lang="en-US" smtClean="0"/>
              <a:pPr/>
              <a:t>1/24/2017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023D4A-5A3A-4D89-89BB-370C09F13DB6}" type="slidenum">
              <a:rPr lang="en-US" smtClean="0"/>
              <a:pPr/>
              <a:t>‹#›</a:t>
            </a:fld>
            <a:endParaRPr lang="en-US"/>
          </a:p>
        </p:txBody>
      </p:sp>
    </p:spTree>
    <p:extLst>
      <p:ext uri="{BB962C8B-B14F-4D97-AF65-F5344CB8AC3E}">
        <p14:creationId xmlns="" xmlns:p14="http://schemas.microsoft.com/office/powerpoint/2010/main" val="2666023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1619672" y="2147372"/>
            <a:ext cx="6120680" cy="1200329"/>
          </a:xfrm>
          <a:prstGeom prst="rect">
            <a:avLst/>
          </a:prstGeom>
          <a:solidFill>
            <a:schemeClr val="bg2">
              <a:lumMod val="25000"/>
            </a:schemeClr>
          </a:solidFill>
          <a:ln>
            <a:solidFill>
              <a:schemeClr val="accent1"/>
            </a:solidFill>
          </a:ln>
          <a:effectLst>
            <a:outerShdw blurRad="152400" dist="317500" dir="5400000" sx="90000" sy="-19000" rotWithShape="0">
              <a:prstClr val="black">
                <a:alpha val="15000"/>
              </a:prstClr>
            </a:outerShdw>
          </a:effectLst>
        </p:spPr>
        <p:txBody>
          <a:bodyPr wrap="square" rtlCol="0">
            <a:spAutoFit/>
          </a:bodyPr>
          <a:lstStyle/>
          <a:p>
            <a:pPr algn="ctr"/>
            <a:endParaRPr lang="en-US" sz="2400" b="1" dirty="0">
              <a:solidFill>
                <a:schemeClr val="bg1"/>
              </a:solidFill>
            </a:endParaRPr>
          </a:p>
          <a:p>
            <a:pPr algn="ctr"/>
            <a:r>
              <a:rPr lang="en-US" sz="2400" b="1" dirty="0" smtClean="0">
                <a:solidFill>
                  <a:schemeClr val="bg1"/>
                </a:solidFill>
              </a:rPr>
              <a:t>SYSTEM UNIT</a:t>
            </a:r>
          </a:p>
          <a:p>
            <a:pPr algn="ctr"/>
            <a:endParaRPr lang="en-US" sz="2400" b="1" dirty="0">
              <a:solidFill>
                <a:schemeClr val="bg1"/>
              </a:solidFill>
            </a:endParaRPr>
          </a:p>
        </p:txBody>
      </p:sp>
    </p:spTree>
    <p:extLst>
      <p:ext uri="{BB962C8B-B14F-4D97-AF65-F5344CB8AC3E}">
        <p14:creationId xmlns="" xmlns:p14="http://schemas.microsoft.com/office/powerpoint/2010/main" val="162442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60648"/>
            <a:ext cx="7272808" cy="461665"/>
          </a:xfrm>
          <a:prstGeom prst="rect">
            <a:avLst/>
          </a:prstGeom>
          <a:solidFill>
            <a:schemeClr val="accent2">
              <a:lumMod val="50000"/>
            </a:schemeClr>
          </a:solidFill>
          <a:ln>
            <a:solidFill>
              <a:schemeClr val="accent2">
                <a:lumMod val="50000"/>
              </a:schemeClr>
            </a:solidFill>
          </a:ln>
          <a:effectLst>
            <a:glow rad="139700">
              <a:schemeClr val="accent2">
                <a:lumMod val="50000"/>
                <a:alpha val="40000"/>
              </a:schemeClr>
            </a:glow>
          </a:effectLst>
        </p:spPr>
        <p:txBody>
          <a:bodyPr wrap="square" rtlCol="0">
            <a:spAutoFit/>
          </a:bodyPr>
          <a:lstStyle/>
          <a:p>
            <a:pPr algn="ctr"/>
            <a:r>
              <a:rPr lang="en-US" sz="2400" b="1" dirty="0" smtClean="0">
                <a:solidFill>
                  <a:schemeClr val="bg1"/>
                </a:solidFill>
              </a:rPr>
              <a:t>THE COMPONENTS OF A MOTHERBOARD</a:t>
            </a:r>
            <a:endParaRPr lang="en-US" sz="2400" b="1" dirty="0">
              <a:solidFill>
                <a:schemeClr val="bg1"/>
              </a:solidFill>
            </a:endParaRPr>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12540" y="889769"/>
            <a:ext cx="6499820" cy="57301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7163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90613" y="2062163"/>
            <a:ext cx="6962775" cy="273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723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31640" y="908720"/>
            <a:ext cx="6734175" cy="5076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7113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588025794"/>
              </p:ext>
            </p:extLst>
          </p:nvPr>
        </p:nvGraphicFramePr>
        <p:xfrm>
          <a:off x="467544" y="793170"/>
          <a:ext cx="8352928" cy="5984157"/>
        </p:xfrm>
        <a:graphic>
          <a:graphicData uri="http://schemas.openxmlformats.org/drawingml/2006/table">
            <a:tbl>
              <a:tblPr firstRow="1" bandRow="1">
                <a:tableStyleId>{8799B23B-EC83-4686-B30A-512413B5E67A}</a:tableStyleId>
              </a:tblPr>
              <a:tblGrid>
                <a:gridCol w="504056"/>
                <a:gridCol w="1872208"/>
                <a:gridCol w="5976664"/>
              </a:tblGrid>
              <a:tr h="365263">
                <a:tc>
                  <a:txBody>
                    <a:bodyPr/>
                    <a:lstStyle/>
                    <a:p>
                      <a:pPr algn="ctr"/>
                      <a:r>
                        <a:rPr lang="en-US" dirty="0" smtClean="0"/>
                        <a:t>NO</a:t>
                      </a:r>
                      <a:endParaRPr lang="en-US" dirty="0"/>
                    </a:p>
                  </a:txBody>
                  <a:tcPr/>
                </a:tc>
                <a:tc>
                  <a:txBody>
                    <a:bodyPr/>
                    <a:lstStyle/>
                    <a:p>
                      <a:pPr algn="ctr"/>
                      <a:r>
                        <a:rPr lang="en-US" dirty="0" smtClean="0"/>
                        <a:t>COMPONENTS</a:t>
                      </a:r>
                      <a:endParaRPr lang="en-US" dirty="0"/>
                    </a:p>
                  </a:txBody>
                  <a:tcPr/>
                </a:tc>
                <a:tc>
                  <a:txBody>
                    <a:bodyPr/>
                    <a:lstStyle/>
                    <a:p>
                      <a:pPr algn="ctr"/>
                      <a:r>
                        <a:rPr lang="en-US" dirty="0" smtClean="0"/>
                        <a:t>FUNCTIONS</a:t>
                      </a:r>
                      <a:endParaRPr lang="en-US" dirty="0"/>
                    </a:p>
                  </a:txBody>
                  <a:tcPr/>
                </a:tc>
              </a:tr>
              <a:tr h="2251620">
                <a:tc>
                  <a:txBody>
                    <a:bodyPr/>
                    <a:lstStyle/>
                    <a:p>
                      <a:r>
                        <a:rPr lang="en-US" b="0" dirty="0" smtClean="0"/>
                        <a:t>1</a:t>
                      </a:r>
                      <a:endParaRPr lang="en-US" b="0" dirty="0"/>
                    </a:p>
                  </a:txBody>
                  <a:tcPr/>
                </a:tc>
                <a:tc>
                  <a:txBody>
                    <a:bodyPr/>
                    <a:lstStyle/>
                    <a:p>
                      <a:r>
                        <a:rPr lang="en-US" b="0" dirty="0" smtClean="0"/>
                        <a:t>Central</a:t>
                      </a:r>
                      <a:r>
                        <a:rPr lang="en-US" b="0" baseline="0" dirty="0" smtClean="0"/>
                        <a:t> Processing Unit (CPU)</a:t>
                      </a:r>
                      <a:endParaRPr lang="en-US" b="0" dirty="0"/>
                    </a:p>
                  </a:txBody>
                  <a:tcPr/>
                </a:tc>
                <a:tc>
                  <a:txBody>
                    <a:bodyPr/>
                    <a:lstStyle/>
                    <a:p>
                      <a:r>
                        <a:rPr lang="en-US" b="0" baseline="0" dirty="0" smtClean="0"/>
                        <a:t> A Central Processing Unit CPU is a microprocessor (or processor for short). It is an integrates circuit chip that is capable or processing electronic signals. The CPU is the most important element in a computer system.</a:t>
                      </a:r>
                    </a:p>
                    <a:p>
                      <a:endParaRPr lang="en-US" b="0" baseline="0" dirty="0" smtClean="0"/>
                    </a:p>
                    <a:p>
                      <a:r>
                        <a:rPr lang="en-US" b="0" baseline="0" dirty="0" smtClean="0"/>
                        <a:t>A CPU interprets instructions given by the software and carries out those instructions by processing data and controlling the rest of the computer’s components.</a:t>
                      </a:r>
                    </a:p>
                  </a:txBody>
                  <a:tcPr/>
                </a:tc>
              </a:tr>
              <a:tr h="3332397">
                <a:tc>
                  <a:txBody>
                    <a:bodyPr/>
                    <a:lstStyle/>
                    <a:p>
                      <a:r>
                        <a:rPr lang="en-US" b="0" dirty="0" smtClean="0"/>
                        <a:t>2</a:t>
                      </a:r>
                      <a:endParaRPr lang="en-US" b="0" dirty="0"/>
                    </a:p>
                  </a:txBody>
                  <a:tcPr/>
                </a:tc>
                <a:tc>
                  <a:txBody>
                    <a:bodyPr/>
                    <a:lstStyle/>
                    <a:p>
                      <a:r>
                        <a:rPr lang="en-US" b="0" dirty="0" smtClean="0"/>
                        <a:t>Random Access Memory (RAM)</a:t>
                      </a:r>
                      <a:endParaRPr lang="en-US" b="0" dirty="0"/>
                    </a:p>
                  </a:txBody>
                  <a:tcPr/>
                </a:tc>
                <a:tc>
                  <a:txBody>
                    <a:bodyPr/>
                    <a:lstStyle/>
                    <a:p>
                      <a:pPr marL="285750" indent="-285750">
                        <a:buFont typeface="Wingdings" pitchFamily="2" charset="2"/>
                        <a:buChar char="q"/>
                      </a:pPr>
                      <a:r>
                        <a:rPr lang="en-US" b="0" baseline="0" dirty="0" smtClean="0"/>
                        <a:t>RAM is installed inside computers. RAM is also known as a working memory.</a:t>
                      </a:r>
                    </a:p>
                    <a:p>
                      <a:pPr marL="285750" indent="-285750">
                        <a:buFont typeface="Wingdings" pitchFamily="2" charset="2"/>
                        <a:buChar char="q"/>
                      </a:pPr>
                      <a:r>
                        <a:rPr lang="en-US" b="0" baseline="0" dirty="0" smtClean="0"/>
                        <a:t>The data in RAM can be read (retrieved) or written (stored).</a:t>
                      </a:r>
                    </a:p>
                    <a:p>
                      <a:pPr marL="285750" indent="-285750">
                        <a:buFont typeface="Wingdings" pitchFamily="2" charset="2"/>
                        <a:buChar char="q"/>
                      </a:pPr>
                      <a:r>
                        <a:rPr lang="en-US" b="0" baseline="0" dirty="0" smtClean="0"/>
                        <a:t>RAM is volatile which means the programs and data in RAM are lost when the computer is power off.</a:t>
                      </a:r>
                    </a:p>
                    <a:p>
                      <a:pPr marL="285750" indent="-285750">
                        <a:buFont typeface="Wingdings" pitchFamily="2" charset="2"/>
                        <a:buChar char="q"/>
                      </a:pPr>
                      <a:r>
                        <a:rPr lang="en-US" b="0" baseline="0" dirty="0" smtClean="0"/>
                        <a:t>A computer used RAM to hold temporary instructions and data needed to complete tasks. This enables the computer’s CPU to access instructions and data stored in the memory very quickly.</a:t>
                      </a:r>
                    </a:p>
                    <a:p>
                      <a:pPr marL="285750" indent="-285750">
                        <a:buFont typeface="Wingdings" pitchFamily="2" charset="2"/>
                        <a:buChar char="q"/>
                      </a:pPr>
                      <a:r>
                        <a:rPr lang="en-US" b="0" baseline="0" dirty="0" smtClean="0"/>
                        <a:t>RAM stores data during and after processing.</a:t>
                      </a:r>
                    </a:p>
                  </a:txBody>
                  <a:tcPr/>
                </a:tc>
              </a:tr>
            </a:tbl>
          </a:graphicData>
        </a:graphic>
      </p:graphicFrame>
      <p:sp>
        <p:nvSpPr>
          <p:cNvPr id="5" name="TextBox 4"/>
          <p:cNvSpPr txBox="1"/>
          <p:nvPr/>
        </p:nvSpPr>
        <p:spPr>
          <a:xfrm>
            <a:off x="611560" y="145098"/>
            <a:ext cx="7920880" cy="461665"/>
          </a:xfrm>
          <a:prstGeom prst="rect">
            <a:avLst/>
          </a:prstGeom>
          <a:solidFill>
            <a:schemeClr val="accent5">
              <a:lumMod val="50000"/>
            </a:schemeClr>
          </a:solidFill>
          <a:ln>
            <a:solidFill>
              <a:schemeClr val="accent5">
                <a:lumMod val="50000"/>
              </a:schemeClr>
            </a:solidFill>
          </a:ln>
          <a:effectLst>
            <a:glow rad="228600">
              <a:schemeClr val="accent5">
                <a:lumMod val="50000"/>
                <a:alpha val="40000"/>
              </a:schemeClr>
            </a:glow>
          </a:effectLst>
        </p:spPr>
        <p:txBody>
          <a:bodyPr wrap="square" rtlCol="0">
            <a:spAutoFit/>
          </a:bodyPr>
          <a:lstStyle/>
          <a:p>
            <a:pPr algn="ctr"/>
            <a:r>
              <a:rPr lang="en-US" sz="2400" b="1" dirty="0" smtClean="0">
                <a:solidFill>
                  <a:schemeClr val="bg1"/>
                </a:solidFill>
              </a:rPr>
              <a:t>FUNCTIONS OF THE COMPONENTS OF THE MOTHERBOARD</a:t>
            </a:r>
            <a:endParaRPr lang="en-US" sz="2400" b="1" dirty="0">
              <a:solidFill>
                <a:schemeClr val="bg1"/>
              </a:solidFill>
            </a:endParaRPr>
          </a:p>
        </p:txBody>
      </p:sp>
    </p:spTree>
    <p:extLst>
      <p:ext uri="{BB962C8B-B14F-4D97-AF65-F5344CB8AC3E}">
        <p14:creationId xmlns="" xmlns:p14="http://schemas.microsoft.com/office/powerpoint/2010/main" val="13078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88049539"/>
              </p:ext>
            </p:extLst>
          </p:nvPr>
        </p:nvGraphicFramePr>
        <p:xfrm>
          <a:off x="467544" y="404664"/>
          <a:ext cx="8352928" cy="5685766"/>
        </p:xfrm>
        <a:graphic>
          <a:graphicData uri="http://schemas.openxmlformats.org/drawingml/2006/table">
            <a:tbl>
              <a:tblPr firstRow="1" bandRow="1">
                <a:tableStyleId>{8799B23B-EC83-4686-B30A-512413B5E67A}</a:tableStyleId>
              </a:tblPr>
              <a:tblGrid>
                <a:gridCol w="504056"/>
                <a:gridCol w="1872208"/>
                <a:gridCol w="5976664"/>
              </a:tblGrid>
              <a:tr h="344964">
                <a:tc>
                  <a:txBody>
                    <a:bodyPr/>
                    <a:lstStyle/>
                    <a:p>
                      <a:pPr algn="ctr"/>
                      <a:r>
                        <a:rPr lang="en-US" dirty="0" smtClean="0"/>
                        <a:t>NO</a:t>
                      </a:r>
                      <a:endParaRPr lang="en-US" dirty="0"/>
                    </a:p>
                  </a:txBody>
                  <a:tcPr/>
                </a:tc>
                <a:tc>
                  <a:txBody>
                    <a:bodyPr/>
                    <a:lstStyle/>
                    <a:p>
                      <a:pPr algn="ctr"/>
                      <a:r>
                        <a:rPr lang="en-US" dirty="0" smtClean="0"/>
                        <a:t>COMPONENTS</a:t>
                      </a:r>
                      <a:endParaRPr lang="en-US" dirty="0"/>
                    </a:p>
                  </a:txBody>
                  <a:tcPr/>
                </a:tc>
                <a:tc>
                  <a:txBody>
                    <a:bodyPr/>
                    <a:lstStyle/>
                    <a:p>
                      <a:pPr algn="ctr"/>
                      <a:r>
                        <a:rPr lang="en-US" dirty="0" smtClean="0"/>
                        <a:t>FUNCTIONS</a:t>
                      </a:r>
                      <a:endParaRPr lang="en-US" dirty="0"/>
                    </a:p>
                  </a:txBody>
                  <a:tcPr/>
                </a:tc>
              </a:tr>
              <a:tr h="3190918">
                <a:tc>
                  <a:txBody>
                    <a:bodyPr/>
                    <a:lstStyle/>
                    <a:p>
                      <a:r>
                        <a:rPr lang="en-US" b="0" dirty="0" smtClean="0"/>
                        <a:t>3</a:t>
                      </a:r>
                      <a:endParaRPr lang="en-US" b="0" dirty="0"/>
                    </a:p>
                  </a:txBody>
                  <a:tcPr/>
                </a:tc>
                <a:tc>
                  <a:txBody>
                    <a:bodyPr/>
                    <a:lstStyle/>
                    <a:p>
                      <a:r>
                        <a:rPr lang="en-US" b="0" dirty="0" smtClean="0"/>
                        <a:t>Read</a:t>
                      </a:r>
                      <a:r>
                        <a:rPr lang="en-US" b="0" baseline="0" dirty="0" smtClean="0"/>
                        <a:t> Only Memory (ROM)</a:t>
                      </a:r>
                      <a:endParaRPr lang="en-US" b="0" dirty="0"/>
                    </a:p>
                  </a:txBody>
                  <a:tcPr/>
                </a:tc>
                <a:tc>
                  <a:txBody>
                    <a:bodyPr/>
                    <a:lstStyle/>
                    <a:p>
                      <a:pPr marL="285750" indent="-285750">
                        <a:buFontTx/>
                        <a:buBlip>
                          <a:blip r:embed="rId2"/>
                        </a:buBlip>
                      </a:pPr>
                      <a:r>
                        <a:rPr lang="en-US" b="0" baseline="0" dirty="0" smtClean="0"/>
                        <a:t>ROM is another type of memory permanently stored inside the computer.</a:t>
                      </a:r>
                    </a:p>
                    <a:p>
                      <a:pPr marL="285750" indent="-285750">
                        <a:buFontTx/>
                        <a:buBlip>
                          <a:blip r:embed="rId2"/>
                        </a:buBlip>
                      </a:pPr>
                      <a:r>
                        <a:rPr lang="en-US" b="0" baseline="0" dirty="0" smtClean="0"/>
                        <a:t>ROM is non-volatile. It holds the programs and data when computer power ff.</a:t>
                      </a:r>
                    </a:p>
                    <a:p>
                      <a:pPr marL="285750" indent="-285750">
                        <a:buFontTx/>
                        <a:buBlip>
                          <a:blip r:embed="rId2"/>
                        </a:buBlip>
                      </a:pPr>
                      <a:r>
                        <a:rPr lang="en-US" b="0" baseline="0" dirty="0" smtClean="0"/>
                        <a:t>Programs in ROM have been [re-recorded. It can only be stored by manufactures, once it is done, it cannot be changed.</a:t>
                      </a:r>
                    </a:p>
                    <a:p>
                      <a:pPr marL="285750" indent="-285750">
                        <a:buFontTx/>
                        <a:buBlip>
                          <a:blip r:embed="rId2"/>
                        </a:buBlip>
                      </a:pPr>
                      <a:r>
                        <a:rPr lang="en-US" b="0" baseline="0" dirty="0" smtClean="0"/>
                        <a:t>Many complex functions, such as start up operating instructions, translators for high-level languages and operating systems are placed in ROM memory.</a:t>
                      </a:r>
                    </a:p>
                    <a:p>
                      <a:pPr marL="285750" indent="-285750">
                        <a:buFontTx/>
                        <a:buBlip>
                          <a:blip r:embed="rId2"/>
                        </a:buBlip>
                      </a:pPr>
                      <a:r>
                        <a:rPr lang="en-US" b="0" baseline="0" dirty="0" smtClean="0"/>
                        <a:t>All the contents in ROM can be accessed and read but cannot be changed.</a:t>
                      </a:r>
                    </a:p>
                  </a:txBody>
                  <a:tcPr/>
                </a:tc>
              </a:tr>
              <a:tr h="1936726">
                <a:tc>
                  <a:txBody>
                    <a:bodyPr/>
                    <a:lstStyle/>
                    <a:p>
                      <a:r>
                        <a:rPr lang="en-US" b="0" dirty="0" smtClean="0"/>
                        <a:t> 4</a:t>
                      </a:r>
                      <a:endParaRPr lang="en-US" b="0" dirty="0"/>
                    </a:p>
                  </a:txBody>
                  <a:tcPr/>
                </a:tc>
                <a:tc>
                  <a:txBody>
                    <a:bodyPr/>
                    <a:lstStyle/>
                    <a:p>
                      <a:r>
                        <a:rPr lang="en-US" b="0" dirty="0" smtClean="0"/>
                        <a:t>Expansion Slots</a:t>
                      </a:r>
                      <a:endParaRPr lang="en-US" b="0" dirty="0"/>
                    </a:p>
                  </a:txBody>
                  <a:tcPr/>
                </a:tc>
                <a:tc>
                  <a:txBody>
                    <a:bodyPr/>
                    <a:lstStyle/>
                    <a:p>
                      <a:pPr marL="285750" indent="-285750">
                        <a:buFontTx/>
                        <a:buBlip>
                          <a:blip r:embed="rId2"/>
                        </a:buBlip>
                      </a:pPr>
                      <a:r>
                        <a:rPr lang="en-US" b="0" baseline="0" dirty="0" smtClean="0"/>
                        <a:t>Expansion slots are the sockets where the circuit boards or the adapter cards can be inserted into motherboard. It is a place to fit an expansion card containing the circuitry that provides some specialized capability, such as video acceleration, sound or disk drive control.</a:t>
                      </a:r>
                    </a:p>
                  </a:txBody>
                  <a:tcPr/>
                </a:tc>
              </a:tr>
            </a:tbl>
          </a:graphicData>
        </a:graphic>
      </p:graphicFrame>
    </p:spTree>
    <p:extLst>
      <p:ext uri="{BB962C8B-B14F-4D97-AF65-F5344CB8AC3E}">
        <p14:creationId xmlns="" xmlns:p14="http://schemas.microsoft.com/office/powerpoint/2010/main" val="243629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71601" y="764705"/>
            <a:ext cx="7587486" cy="50701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1308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1480716"/>
            <a:ext cx="3240360" cy="2800767"/>
          </a:xfrm>
          <a:prstGeom prst="rect">
            <a:avLst/>
          </a:prstGeom>
          <a:solidFill>
            <a:schemeClr val="accent2">
              <a:lumMod val="50000"/>
            </a:schemeClr>
          </a:solidFill>
          <a:effectLst>
            <a:outerShdw blurRad="50800" dist="38100" dir="13500000" algn="br" rotWithShape="0">
              <a:prstClr val="black">
                <a:alpha val="40000"/>
              </a:prstClr>
            </a:outerShdw>
            <a:reflection blurRad="6350" stA="50000" endA="300" endPos="55000" dir="5400000" sy="-100000" algn="bl" rotWithShape="0"/>
          </a:effectLst>
        </p:spPr>
        <p:txBody>
          <a:bodyPr wrap="square" rtlCol="0">
            <a:spAutoFit/>
          </a:bodyPr>
          <a:lstStyle/>
          <a:p>
            <a:r>
              <a:rPr lang="en-US" sz="2000" b="1" dirty="0" smtClean="0">
                <a:solidFill>
                  <a:schemeClr val="bg1"/>
                </a:solidFill>
              </a:rPr>
              <a:t>What is System Unit?</a:t>
            </a:r>
          </a:p>
          <a:p>
            <a:endParaRPr lang="en-US" dirty="0">
              <a:solidFill>
                <a:schemeClr val="bg1"/>
              </a:solidFill>
            </a:endParaRPr>
          </a:p>
          <a:p>
            <a:pPr marL="285750" indent="-285750">
              <a:buFont typeface="Arial" pitchFamily="34" charset="0"/>
              <a:buChar char="•"/>
            </a:pPr>
            <a:r>
              <a:rPr lang="en-US" sz="2000" dirty="0" smtClean="0">
                <a:solidFill>
                  <a:schemeClr val="bg1"/>
                </a:solidFill>
              </a:rPr>
              <a:t>Box-like case that contains computer’s electronic components.</a:t>
            </a:r>
          </a:p>
          <a:p>
            <a:endParaRPr lang="en-US" sz="2000" dirty="0" smtClean="0">
              <a:solidFill>
                <a:schemeClr val="bg1"/>
              </a:solidFill>
            </a:endParaRPr>
          </a:p>
          <a:p>
            <a:pPr marL="285750" indent="-285750">
              <a:buFont typeface="Arial" pitchFamily="34" charset="0"/>
              <a:buChar char="•"/>
            </a:pPr>
            <a:r>
              <a:rPr lang="en-US" sz="2000" dirty="0" smtClean="0">
                <a:solidFill>
                  <a:schemeClr val="bg1"/>
                </a:solidFill>
              </a:rPr>
              <a:t>Sometimes called the </a:t>
            </a:r>
            <a:r>
              <a:rPr lang="en-US" sz="2000" b="1" dirty="0" smtClean="0">
                <a:solidFill>
                  <a:schemeClr val="bg1"/>
                </a:solidFill>
              </a:rPr>
              <a:t>chassis</a:t>
            </a:r>
          </a:p>
          <a:p>
            <a:pPr marL="285750" indent="-285750">
              <a:buFont typeface="Arial" pitchFamily="34" charset="0"/>
              <a:buChar char="•"/>
            </a:pPr>
            <a:endParaRPr lang="en-US"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936429" y="638175"/>
            <a:ext cx="5172075" cy="558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0532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866" y="260648"/>
            <a:ext cx="4665173" cy="461665"/>
          </a:xfrm>
          <a:prstGeom prst="rect">
            <a:avLst/>
          </a:prstGeom>
          <a:solidFill>
            <a:schemeClr val="tx1"/>
          </a:solidFill>
          <a:effectLst>
            <a:glow rad="228600">
              <a:schemeClr val="tx1">
                <a:alpha val="40000"/>
              </a:schemeClr>
            </a:glow>
          </a:effectLst>
        </p:spPr>
        <p:txBody>
          <a:bodyPr wrap="square" rtlCol="0">
            <a:spAutoFit/>
          </a:bodyPr>
          <a:lstStyle/>
          <a:p>
            <a:pPr algn="ctr"/>
            <a:r>
              <a:rPr lang="en-US" sz="2400" b="1" dirty="0" smtClean="0">
                <a:solidFill>
                  <a:schemeClr val="bg1"/>
                </a:solidFill>
              </a:rPr>
              <a:t>INSERT VIEW OF SYSTEM UNIT</a:t>
            </a:r>
            <a:endParaRPr lang="en-US" sz="2400" b="1" dirty="0">
              <a:solidFill>
                <a:schemeClr val="bg1"/>
              </a:solidFill>
            </a:endParaRPr>
          </a:p>
        </p:txBody>
      </p:sp>
      <p:pic>
        <p:nvPicPr>
          <p:cNvPr id="2051"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87624" y="823913"/>
            <a:ext cx="7010075" cy="59174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7188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Daughter </a:t>
            </a:r>
            <a:r>
              <a:rPr lang="en-US" dirty="0" err="1" smtClean="0"/>
              <a:t>borad</a:t>
            </a:r>
            <a:endParaRPr lang="en-US" dirty="0" smtClean="0"/>
          </a:p>
          <a:p>
            <a:pPr lvl="1"/>
            <a:r>
              <a:rPr lang="en-US" sz="2400" dirty="0" smtClean="0"/>
              <a:t>A </a:t>
            </a:r>
            <a:r>
              <a:rPr lang="en-US" sz="2400" b="1" dirty="0" smtClean="0"/>
              <a:t>daughterboard</a:t>
            </a:r>
            <a:r>
              <a:rPr lang="en-US" sz="2400" dirty="0" smtClean="0"/>
              <a:t> (or </a:t>
            </a:r>
            <a:r>
              <a:rPr lang="en-US" sz="2400" b="1" dirty="0" smtClean="0"/>
              <a:t>daughter board</a:t>
            </a:r>
            <a:r>
              <a:rPr lang="en-US" sz="2400" dirty="0" smtClean="0"/>
              <a:t> , </a:t>
            </a:r>
            <a:r>
              <a:rPr lang="en-US" sz="2400" b="1" dirty="0" smtClean="0"/>
              <a:t>daughter</a:t>
            </a:r>
            <a:r>
              <a:rPr lang="en-US" sz="2400" dirty="0" smtClean="0"/>
              <a:t> card , or </a:t>
            </a:r>
            <a:r>
              <a:rPr lang="en-US" sz="2400" dirty="0" err="1" smtClean="0"/>
              <a:t>daughtercard</a:t>
            </a:r>
            <a:r>
              <a:rPr lang="en-US" sz="2400" dirty="0" smtClean="0"/>
              <a:t> ) is a circuit </a:t>
            </a:r>
            <a:r>
              <a:rPr lang="en-US" sz="2400" b="1" dirty="0" smtClean="0"/>
              <a:t>board</a:t>
            </a:r>
            <a:r>
              <a:rPr lang="en-US" sz="2400" dirty="0" smtClean="0"/>
              <a:t> that plug</a:t>
            </a:r>
          </a:p>
          <a:p>
            <a:r>
              <a:rPr lang="en-US" dirty="0" smtClean="0"/>
              <a:t>Battery</a:t>
            </a:r>
          </a:p>
          <a:p>
            <a:pPr lvl="1"/>
            <a:r>
              <a:rPr lang="en-US" sz="2400" dirty="0" smtClean="0"/>
              <a:t>most </a:t>
            </a:r>
            <a:r>
              <a:rPr lang="en-US" sz="2400" b="1" dirty="0" smtClean="0"/>
              <a:t>computers</a:t>
            </a:r>
            <a:r>
              <a:rPr lang="en-US" sz="2400" dirty="0" smtClean="0"/>
              <a:t> use a coin cell CMOS </a:t>
            </a:r>
            <a:r>
              <a:rPr lang="en-US" sz="2400" b="1" dirty="0" smtClean="0"/>
              <a:t>battery</a:t>
            </a:r>
            <a:r>
              <a:rPr lang="en-US" sz="2400" dirty="0" smtClean="0"/>
              <a:t>, like the CR2032 </a:t>
            </a:r>
            <a:r>
              <a:rPr lang="en-US" sz="2400" b="1" dirty="0" smtClean="0"/>
              <a:t>battery</a:t>
            </a:r>
            <a:r>
              <a:rPr lang="en-US" sz="2400" dirty="0" smtClean="0"/>
              <a:t> shown in the picture. Tip: Some CMOS </a:t>
            </a:r>
            <a:r>
              <a:rPr lang="en-US" sz="2400" b="1" dirty="0" err="1" smtClean="0"/>
              <a:t>batteries</a:t>
            </a:r>
            <a:r>
              <a:rPr lang="en-US" sz="2400" dirty="0" err="1" smtClean="0"/>
              <a:t>may</a:t>
            </a:r>
            <a:r>
              <a:rPr lang="en-US" sz="2400" dirty="0" smtClean="0"/>
              <a:t> be held down by a metal clip or bar.</a:t>
            </a:r>
            <a:endParaRPr lang="en-US" sz="2400" dirty="0"/>
          </a:p>
        </p:txBody>
      </p:sp>
      <p:pic>
        <p:nvPicPr>
          <p:cNvPr id="4" name="Picture 3" descr="cmos.jpg"/>
          <p:cNvPicPr>
            <a:picLocks noChangeAspect="1"/>
          </p:cNvPicPr>
          <p:nvPr/>
        </p:nvPicPr>
        <p:blipFill>
          <a:blip r:embed="rId2"/>
          <a:stretch>
            <a:fillRect/>
          </a:stretch>
        </p:blipFill>
        <p:spPr>
          <a:xfrm>
            <a:off x="5429256" y="4714860"/>
            <a:ext cx="1669112" cy="21431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260648"/>
            <a:ext cx="4752528" cy="461665"/>
          </a:xfrm>
          <a:prstGeom prst="rect">
            <a:avLst/>
          </a:prstGeom>
          <a:solidFill>
            <a:schemeClr val="accent4">
              <a:lumMod val="50000"/>
            </a:schemeClr>
          </a:solidFill>
          <a:ln>
            <a:solidFill>
              <a:schemeClr val="accent4">
                <a:lumMod val="50000"/>
              </a:schemeClr>
            </a:solidFill>
          </a:ln>
          <a:effectLst>
            <a:glow rad="228600">
              <a:schemeClr val="accent4">
                <a:lumMod val="75000"/>
                <a:alpha val="40000"/>
              </a:schemeClr>
            </a:glow>
          </a:effectLst>
        </p:spPr>
        <p:txBody>
          <a:bodyPr wrap="square" rtlCol="0">
            <a:spAutoFit/>
          </a:bodyPr>
          <a:lstStyle/>
          <a:p>
            <a:pPr algn="ctr"/>
            <a:r>
              <a:rPr lang="en-US" sz="2400" b="1" dirty="0" smtClean="0">
                <a:solidFill>
                  <a:schemeClr val="bg1"/>
                </a:solidFill>
              </a:rPr>
              <a:t>INPUT/OUTPUT PORT (I/O PORT</a:t>
            </a:r>
            <a:r>
              <a:rPr lang="en-US" sz="2400" b="1" dirty="0" smtClean="0"/>
              <a:t>)</a:t>
            </a:r>
            <a:endParaRPr lang="en-US" sz="2400" b="1"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43608" y="905594"/>
            <a:ext cx="6315075" cy="5619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516216" y="5949280"/>
            <a:ext cx="2448272" cy="276999"/>
          </a:xfrm>
          <a:prstGeom prst="rect">
            <a:avLst/>
          </a:prstGeom>
          <a:noFill/>
        </p:spPr>
        <p:txBody>
          <a:bodyPr wrap="square" rtlCol="0">
            <a:spAutoFit/>
          </a:bodyPr>
          <a:lstStyle/>
          <a:p>
            <a:r>
              <a:rPr lang="en-US" sz="1200" b="1" dirty="0" smtClean="0"/>
              <a:t>Figure 4 Back View of a System Unit</a:t>
            </a:r>
            <a:endParaRPr lang="en-US" sz="1200" b="1" dirty="0"/>
          </a:p>
        </p:txBody>
      </p:sp>
    </p:spTree>
    <p:extLst>
      <p:ext uri="{BB962C8B-B14F-4D97-AF65-F5344CB8AC3E}">
        <p14:creationId xmlns="" xmlns:p14="http://schemas.microsoft.com/office/powerpoint/2010/main" val="375814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63688" y="136286"/>
            <a:ext cx="5571970" cy="65330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4553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88640"/>
            <a:ext cx="8640960" cy="461665"/>
          </a:xfrm>
          <a:prstGeom prst="rect">
            <a:avLst/>
          </a:prstGeom>
          <a:solidFill>
            <a:schemeClr val="tx2">
              <a:lumMod val="75000"/>
            </a:schemeClr>
          </a:solidFill>
          <a:ln>
            <a:solidFill>
              <a:schemeClr val="tx2">
                <a:lumMod val="75000"/>
              </a:schemeClr>
            </a:solidFill>
          </a:ln>
          <a:effectLst>
            <a:glow rad="139700">
              <a:schemeClr val="tx2">
                <a:lumMod val="75000"/>
                <a:alpha val="40000"/>
              </a:schemeClr>
            </a:glow>
          </a:effectLst>
        </p:spPr>
        <p:txBody>
          <a:bodyPr wrap="square" rtlCol="0">
            <a:spAutoFit/>
          </a:bodyPr>
          <a:lstStyle/>
          <a:p>
            <a:pPr algn="ctr"/>
            <a:r>
              <a:rPr lang="en-US" sz="2400" dirty="0" smtClean="0">
                <a:solidFill>
                  <a:schemeClr val="bg1"/>
                </a:solidFill>
              </a:rPr>
              <a:t>FUNCTIONS OF THE MAIN COMPONENTS OF A SYSTEM UNIT</a:t>
            </a:r>
            <a:endParaRPr lang="en-US" sz="2400" dirty="0">
              <a:solidFill>
                <a:schemeClr val="bg1"/>
              </a:solidFill>
            </a:endParaRPr>
          </a:p>
        </p:txBody>
      </p:sp>
      <p:graphicFrame>
        <p:nvGraphicFramePr>
          <p:cNvPr id="6" name="Table 5"/>
          <p:cNvGraphicFramePr>
            <a:graphicFrameLocks noGrp="1"/>
          </p:cNvGraphicFramePr>
          <p:nvPr>
            <p:extLst>
              <p:ext uri="{D42A27DB-BD31-4B8C-83A1-F6EECF244321}">
                <p14:modId xmlns="" xmlns:p14="http://schemas.microsoft.com/office/powerpoint/2010/main" val="3141062039"/>
              </p:ext>
            </p:extLst>
          </p:nvPr>
        </p:nvGraphicFramePr>
        <p:xfrm>
          <a:off x="539552" y="1397000"/>
          <a:ext cx="8352928" cy="5125720"/>
        </p:xfrm>
        <a:graphic>
          <a:graphicData uri="http://schemas.openxmlformats.org/drawingml/2006/table">
            <a:tbl>
              <a:tblPr firstRow="1" bandRow="1">
                <a:tableStyleId>{BDBED569-4797-4DF1-A0F4-6AAB3CD982D8}</a:tableStyleId>
              </a:tblPr>
              <a:tblGrid>
                <a:gridCol w="504056"/>
                <a:gridCol w="2232248"/>
                <a:gridCol w="5616624"/>
              </a:tblGrid>
              <a:tr h="370840">
                <a:tc>
                  <a:txBody>
                    <a:bodyPr/>
                    <a:lstStyle/>
                    <a:p>
                      <a:pPr algn="ctr"/>
                      <a:r>
                        <a:rPr lang="en-US" dirty="0" smtClean="0"/>
                        <a:t>NO</a:t>
                      </a:r>
                      <a:endParaRPr lang="en-US" dirty="0"/>
                    </a:p>
                  </a:txBody>
                  <a:tcPr/>
                </a:tc>
                <a:tc>
                  <a:txBody>
                    <a:bodyPr/>
                    <a:lstStyle/>
                    <a:p>
                      <a:pPr algn="ctr"/>
                      <a:r>
                        <a:rPr lang="en-US" dirty="0" smtClean="0"/>
                        <a:t>COMPONENTS</a:t>
                      </a:r>
                      <a:endParaRPr lang="en-US" dirty="0"/>
                    </a:p>
                  </a:txBody>
                  <a:tcPr/>
                </a:tc>
                <a:tc>
                  <a:txBody>
                    <a:bodyPr/>
                    <a:lstStyle/>
                    <a:p>
                      <a:pPr algn="ctr"/>
                      <a:r>
                        <a:rPr lang="en-US" dirty="0" smtClean="0"/>
                        <a:t>FUNCTIONS</a:t>
                      </a:r>
                      <a:endParaRPr lang="en-US" dirty="0"/>
                    </a:p>
                  </a:txBody>
                  <a:tcPr/>
                </a:tc>
              </a:tr>
              <a:tr h="370840">
                <a:tc>
                  <a:txBody>
                    <a:bodyPr/>
                    <a:lstStyle/>
                    <a:p>
                      <a:r>
                        <a:rPr lang="en-US" b="0" dirty="0" smtClean="0"/>
                        <a:t>1</a:t>
                      </a:r>
                      <a:endParaRPr lang="en-US" b="0" dirty="0"/>
                    </a:p>
                  </a:txBody>
                  <a:tcPr/>
                </a:tc>
                <a:tc>
                  <a:txBody>
                    <a:bodyPr/>
                    <a:lstStyle/>
                    <a:p>
                      <a:r>
                        <a:rPr lang="en-US" b="0" dirty="0" smtClean="0"/>
                        <a:t>Input/output</a:t>
                      </a:r>
                      <a:r>
                        <a:rPr lang="en-US" b="0" baseline="0" dirty="0" smtClean="0"/>
                        <a:t> port (I/O port)</a:t>
                      </a:r>
                      <a:endParaRPr lang="en-US" b="0" dirty="0"/>
                    </a:p>
                  </a:txBody>
                  <a:tcPr/>
                </a:tc>
                <a:tc>
                  <a:txBody>
                    <a:bodyPr/>
                    <a:lstStyle/>
                    <a:p>
                      <a:r>
                        <a:rPr lang="en-US" b="0" dirty="0" smtClean="0"/>
                        <a:t>A port is the point at which a peripherals attaches to a system</a:t>
                      </a:r>
                      <a:r>
                        <a:rPr lang="en-US" b="0" baseline="0" dirty="0" smtClean="0"/>
                        <a:t> unit so that the peripherals can send data to receive information from the computer.</a:t>
                      </a:r>
                    </a:p>
                    <a:p>
                      <a:endParaRPr lang="en-US" b="0" baseline="0" dirty="0" smtClean="0"/>
                    </a:p>
                    <a:p>
                      <a:r>
                        <a:rPr lang="en-US" b="0" baseline="0" dirty="0" smtClean="0"/>
                        <a:t>An external device, such as keyboard, monitor, printer, mouse and microphone is often attached by cable to a port on the system unit.</a:t>
                      </a:r>
                    </a:p>
                    <a:p>
                      <a:endParaRPr lang="en-US" b="0" baseline="0" dirty="0" smtClean="0"/>
                    </a:p>
                    <a:p>
                      <a:r>
                        <a:rPr lang="en-US" b="0" baseline="0" dirty="0" smtClean="0"/>
                        <a:t>The back of the system unit contains so many ports. Some newer personal computers also have ports on the front of the system unit.</a:t>
                      </a:r>
                    </a:p>
                    <a:p>
                      <a:endParaRPr lang="en-US" b="0" baseline="0" dirty="0" smtClean="0"/>
                    </a:p>
                    <a:p>
                      <a:r>
                        <a:rPr lang="en-US" b="0" baseline="0" dirty="0" smtClean="0"/>
                        <a:t>Ports have different types of connector. A connector joins a cable to a peripheral. One end of a cable attaches to the connector on the system unit and the other end of the cable attaches to a connector on the peripherals.</a:t>
                      </a:r>
                    </a:p>
                    <a:p>
                      <a:endParaRPr lang="en-US" b="0" baseline="0" dirty="0" smtClean="0"/>
                    </a:p>
                  </a:txBody>
                  <a:tcPr/>
                </a:tc>
              </a:tr>
            </a:tbl>
          </a:graphicData>
        </a:graphic>
      </p:graphicFrame>
    </p:spTree>
    <p:extLst>
      <p:ext uri="{BB962C8B-B14F-4D97-AF65-F5344CB8AC3E}">
        <p14:creationId xmlns="" xmlns:p14="http://schemas.microsoft.com/office/powerpoint/2010/main" val="723217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679117976"/>
              </p:ext>
            </p:extLst>
          </p:nvPr>
        </p:nvGraphicFramePr>
        <p:xfrm>
          <a:off x="323528" y="485864"/>
          <a:ext cx="8352928" cy="5679440"/>
        </p:xfrm>
        <a:graphic>
          <a:graphicData uri="http://schemas.openxmlformats.org/drawingml/2006/table">
            <a:tbl>
              <a:tblPr firstRow="1" bandRow="1">
                <a:tableStyleId>{BDBED569-4797-4DF1-A0F4-6AAB3CD982D8}</a:tableStyleId>
              </a:tblPr>
              <a:tblGrid>
                <a:gridCol w="504056"/>
                <a:gridCol w="2016224"/>
                <a:gridCol w="5832648"/>
              </a:tblGrid>
              <a:tr h="370840">
                <a:tc>
                  <a:txBody>
                    <a:bodyPr/>
                    <a:lstStyle/>
                    <a:p>
                      <a:pPr algn="ctr"/>
                      <a:r>
                        <a:rPr lang="en-US" dirty="0" smtClean="0"/>
                        <a:t>NO</a:t>
                      </a:r>
                      <a:endParaRPr lang="en-US" dirty="0"/>
                    </a:p>
                  </a:txBody>
                  <a:tcPr/>
                </a:tc>
                <a:tc>
                  <a:txBody>
                    <a:bodyPr/>
                    <a:lstStyle/>
                    <a:p>
                      <a:pPr algn="ctr"/>
                      <a:r>
                        <a:rPr lang="en-US" dirty="0" smtClean="0"/>
                        <a:t>COMPONENTS</a:t>
                      </a:r>
                      <a:endParaRPr lang="en-US" dirty="0"/>
                    </a:p>
                  </a:txBody>
                  <a:tcPr/>
                </a:tc>
                <a:tc>
                  <a:txBody>
                    <a:bodyPr/>
                    <a:lstStyle/>
                    <a:p>
                      <a:pPr algn="ctr"/>
                      <a:r>
                        <a:rPr lang="en-US" dirty="0" smtClean="0"/>
                        <a:t>FUNCTIONS</a:t>
                      </a:r>
                      <a:endParaRPr lang="en-US" dirty="0"/>
                    </a:p>
                  </a:txBody>
                  <a:tcPr/>
                </a:tc>
              </a:tr>
              <a:tr h="370840">
                <a:tc>
                  <a:txBody>
                    <a:bodyPr/>
                    <a:lstStyle/>
                    <a:p>
                      <a:r>
                        <a:rPr lang="en-US" b="0" dirty="0" smtClean="0"/>
                        <a:t>2</a:t>
                      </a:r>
                      <a:endParaRPr lang="en-US" b="0" dirty="0"/>
                    </a:p>
                  </a:txBody>
                  <a:tcPr/>
                </a:tc>
                <a:tc>
                  <a:txBody>
                    <a:bodyPr/>
                    <a:lstStyle/>
                    <a:p>
                      <a:r>
                        <a:rPr lang="en-US" b="0" dirty="0" smtClean="0"/>
                        <a:t>Power Button</a:t>
                      </a:r>
                      <a:endParaRPr lang="en-US" b="0" dirty="0"/>
                    </a:p>
                  </a:txBody>
                  <a:tcPr/>
                </a:tc>
                <a:tc>
                  <a:txBody>
                    <a:bodyPr/>
                    <a:lstStyle/>
                    <a:p>
                      <a:r>
                        <a:rPr lang="en-US" b="0" baseline="0" dirty="0" smtClean="0"/>
                        <a:t>To start on computer</a:t>
                      </a:r>
                    </a:p>
                  </a:txBody>
                  <a:tcPr/>
                </a:tc>
              </a:tr>
              <a:tr h="370840">
                <a:tc>
                  <a:txBody>
                    <a:bodyPr/>
                    <a:lstStyle/>
                    <a:p>
                      <a:r>
                        <a:rPr lang="en-US" b="0" dirty="0" smtClean="0"/>
                        <a:t>3</a:t>
                      </a:r>
                      <a:endParaRPr lang="en-US" b="0" dirty="0"/>
                    </a:p>
                  </a:txBody>
                  <a:tcPr/>
                </a:tc>
                <a:tc>
                  <a:txBody>
                    <a:bodyPr/>
                    <a:lstStyle/>
                    <a:p>
                      <a:r>
                        <a:rPr lang="en-US" b="0" dirty="0" smtClean="0"/>
                        <a:t>Reset Button</a:t>
                      </a:r>
                      <a:endParaRPr lang="en-US" b="0" dirty="0"/>
                    </a:p>
                  </a:txBody>
                  <a:tcPr/>
                </a:tc>
                <a:tc>
                  <a:txBody>
                    <a:bodyPr/>
                    <a:lstStyle/>
                    <a:p>
                      <a:r>
                        <a:rPr lang="en-US" b="0" baseline="0" dirty="0" smtClean="0"/>
                        <a:t>Kick of soft boot, instructing the computer to go through the process of shutting down, which would clear memory and reset devices to the initialized state. It simply removes power immediately</a:t>
                      </a:r>
                    </a:p>
                  </a:txBody>
                  <a:tcPr/>
                </a:tc>
              </a:tr>
              <a:tr h="370840">
                <a:tc>
                  <a:txBody>
                    <a:bodyPr/>
                    <a:lstStyle/>
                    <a:p>
                      <a:r>
                        <a:rPr lang="en-US" b="0" dirty="0" smtClean="0"/>
                        <a:t>4</a:t>
                      </a:r>
                      <a:endParaRPr lang="en-US" b="0" dirty="0"/>
                    </a:p>
                  </a:txBody>
                  <a:tcPr/>
                </a:tc>
                <a:tc>
                  <a:txBody>
                    <a:bodyPr/>
                    <a:lstStyle/>
                    <a:p>
                      <a:r>
                        <a:rPr lang="en-US" b="0" dirty="0" smtClean="0"/>
                        <a:t>Motherboard </a:t>
                      </a:r>
                      <a:endParaRPr lang="en-US" b="0" dirty="0"/>
                    </a:p>
                  </a:txBody>
                  <a:tcPr/>
                </a:tc>
                <a:tc>
                  <a:txBody>
                    <a:bodyPr/>
                    <a:lstStyle/>
                    <a:p>
                      <a:r>
                        <a:rPr lang="en-US" b="0" baseline="0" dirty="0" smtClean="0"/>
                        <a:t>Main circuit board of the system unit, which has some electronic components attached to it and others built into it.</a:t>
                      </a:r>
                    </a:p>
                  </a:txBody>
                  <a:tcPr/>
                </a:tc>
              </a:tr>
              <a:tr h="370840">
                <a:tc>
                  <a:txBody>
                    <a:bodyPr/>
                    <a:lstStyle/>
                    <a:p>
                      <a:r>
                        <a:rPr lang="en-US" b="0" dirty="0" smtClean="0"/>
                        <a:t>5</a:t>
                      </a:r>
                      <a:endParaRPr lang="en-US" b="0" dirty="0"/>
                    </a:p>
                  </a:txBody>
                  <a:tcPr/>
                </a:tc>
                <a:tc>
                  <a:txBody>
                    <a:bodyPr/>
                    <a:lstStyle/>
                    <a:p>
                      <a:r>
                        <a:rPr lang="en-US" b="0" dirty="0" smtClean="0"/>
                        <a:t>Power Supply</a:t>
                      </a:r>
                      <a:endParaRPr lang="en-US" b="0" dirty="0"/>
                    </a:p>
                  </a:txBody>
                  <a:tcPr/>
                </a:tc>
                <a:tc>
                  <a:txBody>
                    <a:bodyPr/>
                    <a:lstStyle/>
                    <a:p>
                      <a:r>
                        <a:rPr lang="en-US" b="0" baseline="0" dirty="0" smtClean="0"/>
                        <a:t>Convert standard electrical power into the form that computer can use. If power supply is not providing the necessary power, the computer will not function properly.</a:t>
                      </a:r>
                    </a:p>
                  </a:txBody>
                  <a:tcPr/>
                </a:tc>
              </a:tr>
              <a:tr h="370840">
                <a:tc>
                  <a:txBody>
                    <a:bodyPr/>
                    <a:lstStyle/>
                    <a:p>
                      <a:r>
                        <a:rPr lang="en-US" b="0" dirty="0" smtClean="0"/>
                        <a:t>6</a:t>
                      </a:r>
                      <a:endParaRPr lang="en-US" b="0" dirty="0"/>
                    </a:p>
                  </a:txBody>
                  <a:tcPr/>
                </a:tc>
                <a:tc>
                  <a:txBody>
                    <a:bodyPr/>
                    <a:lstStyle/>
                    <a:p>
                      <a:r>
                        <a:rPr lang="en-US" b="0" dirty="0" smtClean="0"/>
                        <a:t>DVD-ROM drive</a:t>
                      </a:r>
                      <a:endParaRPr lang="en-US" b="0" dirty="0"/>
                    </a:p>
                  </a:txBody>
                  <a:tcPr/>
                </a:tc>
                <a:tc>
                  <a:txBody>
                    <a:bodyPr/>
                    <a:lstStyle/>
                    <a:p>
                      <a:r>
                        <a:rPr lang="en-US" b="0" baseline="0" dirty="0" smtClean="0"/>
                        <a:t>A device that reads audio CD’s, CD-ROMSs, CD-Rs and D-RWs.</a:t>
                      </a:r>
                    </a:p>
                  </a:txBody>
                  <a:tcPr/>
                </a:tc>
              </a:tr>
              <a:tr h="370840">
                <a:tc>
                  <a:txBody>
                    <a:bodyPr/>
                    <a:lstStyle/>
                    <a:p>
                      <a:r>
                        <a:rPr lang="en-US" b="0" dirty="0" smtClean="0"/>
                        <a:t>7</a:t>
                      </a:r>
                      <a:endParaRPr lang="en-US" b="0" dirty="0"/>
                    </a:p>
                  </a:txBody>
                  <a:tcPr/>
                </a:tc>
                <a:tc>
                  <a:txBody>
                    <a:bodyPr/>
                    <a:lstStyle/>
                    <a:p>
                      <a:r>
                        <a:rPr lang="en-US" b="0" dirty="0" smtClean="0"/>
                        <a:t>CD-ROM drive. </a:t>
                      </a:r>
                      <a:endParaRPr lang="en-US" b="0" dirty="0"/>
                    </a:p>
                  </a:txBody>
                  <a:tcPr/>
                </a:tc>
                <a:tc>
                  <a:txBody>
                    <a:bodyPr/>
                    <a:lstStyle/>
                    <a:p>
                      <a:r>
                        <a:rPr lang="en-US" b="0" dirty="0" smtClean="0"/>
                        <a:t>A devise that reads audio CDs, CD-ROMSs, CD-Rs and CD-REWs.</a:t>
                      </a:r>
                      <a:endParaRPr lang="en-US" b="0" baseline="0" dirty="0" smtClean="0"/>
                    </a:p>
                  </a:txBody>
                  <a:tcPr/>
                </a:tc>
              </a:tr>
              <a:tr h="370840">
                <a:tc>
                  <a:txBody>
                    <a:bodyPr/>
                    <a:lstStyle/>
                    <a:p>
                      <a:r>
                        <a:rPr lang="en-US" b="0" dirty="0" smtClean="0"/>
                        <a:t>8</a:t>
                      </a:r>
                      <a:endParaRPr lang="en-US" b="0" dirty="0"/>
                    </a:p>
                  </a:txBody>
                  <a:tcPr/>
                </a:tc>
                <a:tc>
                  <a:txBody>
                    <a:bodyPr/>
                    <a:lstStyle/>
                    <a:p>
                      <a:r>
                        <a:rPr lang="en-US" b="0" dirty="0" smtClean="0"/>
                        <a:t>DVD/CD-RW drive</a:t>
                      </a:r>
                      <a:endParaRPr lang="en-US" b="0" dirty="0"/>
                    </a:p>
                  </a:txBody>
                  <a:tcPr/>
                </a:tc>
                <a:tc>
                  <a:txBody>
                    <a:bodyPr/>
                    <a:lstStyle/>
                    <a:p>
                      <a:r>
                        <a:rPr lang="en-US" b="0" baseline="0" dirty="0" smtClean="0"/>
                        <a:t>It is a combination drive that reads DVD and CD media, it also writes to CD-RW media. This drove also allows watching a DVD or burn a CD.</a:t>
                      </a:r>
                    </a:p>
                  </a:txBody>
                  <a:tcPr/>
                </a:tc>
              </a:tr>
            </a:tbl>
          </a:graphicData>
        </a:graphic>
      </p:graphicFrame>
    </p:spTree>
    <p:extLst>
      <p:ext uri="{BB962C8B-B14F-4D97-AF65-F5344CB8AC3E}">
        <p14:creationId xmlns="" xmlns:p14="http://schemas.microsoft.com/office/powerpoint/2010/main" val="2540491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073007140"/>
              </p:ext>
            </p:extLst>
          </p:nvPr>
        </p:nvGraphicFramePr>
        <p:xfrm>
          <a:off x="467544" y="1556792"/>
          <a:ext cx="8352928" cy="2296160"/>
        </p:xfrm>
        <a:graphic>
          <a:graphicData uri="http://schemas.openxmlformats.org/drawingml/2006/table">
            <a:tbl>
              <a:tblPr firstRow="1" bandRow="1">
                <a:tableStyleId>{BDBED569-4797-4DF1-A0F4-6AAB3CD982D8}</a:tableStyleId>
              </a:tblPr>
              <a:tblGrid>
                <a:gridCol w="504056"/>
                <a:gridCol w="2016224"/>
                <a:gridCol w="5832648"/>
              </a:tblGrid>
              <a:tr h="370840">
                <a:tc>
                  <a:txBody>
                    <a:bodyPr/>
                    <a:lstStyle/>
                    <a:p>
                      <a:pPr algn="ctr"/>
                      <a:r>
                        <a:rPr lang="en-US" dirty="0" smtClean="0"/>
                        <a:t>NO</a:t>
                      </a:r>
                      <a:endParaRPr lang="en-US" dirty="0"/>
                    </a:p>
                  </a:txBody>
                  <a:tcPr/>
                </a:tc>
                <a:tc>
                  <a:txBody>
                    <a:bodyPr/>
                    <a:lstStyle/>
                    <a:p>
                      <a:pPr algn="ctr"/>
                      <a:r>
                        <a:rPr lang="en-US" dirty="0" smtClean="0"/>
                        <a:t>COMPONENTS</a:t>
                      </a:r>
                      <a:endParaRPr lang="en-US" dirty="0"/>
                    </a:p>
                  </a:txBody>
                  <a:tcPr/>
                </a:tc>
                <a:tc>
                  <a:txBody>
                    <a:bodyPr/>
                    <a:lstStyle/>
                    <a:p>
                      <a:pPr algn="ctr"/>
                      <a:r>
                        <a:rPr lang="en-US" dirty="0" smtClean="0"/>
                        <a:t>FUNCTIONS</a:t>
                      </a:r>
                      <a:endParaRPr lang="en-US" dirty="0"/>
                    </a:p>
                  </a:txBody>
                  <a:tcPr/>
                </a:tc>
              </a:tr>
              <a:tr h="370840">
                <a:tc>
                  <a:txBody>
                    <a:bodyPr/>
                    <a:lstStyle/>
                    <a:p>
                      <a:r>
                        <a:rPr lang="en-US" b="0" dirty="0" smtClean="0"/>
                        <a:t>9</a:t>
                      </a:r>
                      <a:endParaRPr lang="en-US" b="0" dirty="0"/>
                    </a:p>
                  </a:txBody>
                  <a:tcPr/>
                </a:tc>
                <a:tc>
                  <a:txBody>
                    <a:bodyPr/>
                    <a:lstStyle/>
                    <a:p>
                      <a:r>
                        <a:rPr lang="en-US" b="0" dirty="0" smtClean="0"/>
                        <a:t>Zip drive </a:t>
                      </a:r>
                      <a:endParaRPr lang="en-US" b="0" dirty="0"/>
                    </a:p>
                  </a:txBody>
                  <a:tcPr/>
                </a:tc>
                <a:tc>
                  <a:txBody>
                    <a:bodyPr/>
                    <a:lstStyle/>
                    <a:p>
                      <a:r>
                        <a:rPr lang="en-US" b="0" baseline="0" dirty="0" smtClean="0"/>
                        <a:t>A high-capacity disk drive that reads from a writes on a ZIP disk</a:t>
                      </a:r>
                    </a:p>
                  </a:txBody>
                  <a:tcPr/>
                </a:tc>
              </a:tr>
              <a:tr h="370840">
                <a:tc>
                  <a:txBody>
                    <a:bodyPr/>
                    <a:lstStyle/>
                    <a:p>
                      <a:r>
                        <a:rPr lang="en-US" b="0" dirty="0" smtClean="0"/>
                        <a:t>10</a:t>
                      </a:r>
                      <a:endParaRPr lang="en-US" b="0" dirty="0"/>
                    </a:p>
                  </a:txBody>
                  <a:tcPr/>
                </a:tc>
                <a:tc>
                  <a:txBody>
                    <a:bodyPr/>
                    <a:lstStyle/>
                    <a:p>
                      <a:r>
                        <a:rPr lang="en-US" b="0" dirty="0" smtClean="0"/>
                        <a:t>Floppy</a:t>
                      </a:r>
                      <a:r>
                        <a:rPr lang="en-US" b="0" baseline="0" dirty="0" smtClean="0"/>
                        <a:t> drive</a:t>
                      </a:r>
                      <a:endParaRPr lang="en-US" b="0" dirty="0"/>
                    </a:p>
                  </a:txBody>
                  <a:tcPr/>
                </a:tc>
                <a:tc>
                  <a:txBody>
                    <a:bodyPr/>
                    <a:lstStyle/>
                    <a:p>
                      <a:r>
                        <a:rPr lang="en-US" b="0" baseline="0" dirty="0" smtClean="0"/>
                        <a:t>A device that reads from and writes on a Zip disk</a:t>
                      </a:r>
                    </a:p>
                  </a:txBody>
                  <a:tcPr/>
                </a:tc>
              </a:tr>
              <a:tr h="370840">
                <a:tc>
                  <a:txBody>
                    <a:bodyPr/>
                    <a:lstStyle/>
                    <a:p>
                      <a:r>
                        <a:rPr lang="en-US" b="0" dirty="0" smtClean="0"/>
                        <a:t>11</a:t>
                      </a:r>
                      <a:endParaRPr lang="en-US" b="0" dirty="0"/>
                    </a:p>
                  </a:txBody>
                  <a:tcPr/>
                </a:tc>
                <a:tc>
                  <a:txBody>
                    <a:bodyPr/>
                    <a:lstStyle/>
                    <a:p>
                      <a:r>
                        <a:rPr lang="en-US" b="0" dirty="0" smtClean="0"/>
                        <a:t>Hard disk drive</a:t>
                      </a:r>
                      <a:endParaRPr lang="en-US" b="0" dirty="0"/>
                    </a:p>
                  </a:txBody>
                  <a:tcPr/>
                </a:tc>
                <a:tc>
                  <a:txBody>
                    <a:bodyPr/>
                    <a:lstStyle/>
                    <a:p>
                      <a:r>
                        <a:rPr lang="en-US" b="0" baseline="0" dirty="0" smtClean="0"/>
                        <a:t>Type of storage device that contains one or more inflexible, circular platters that store data, instructions and information. Also called a hard disk.</a:t>
                      </a:r>
                    </a:p>
                  </a:txBody>
                  <a:tcPr/>
                </a:tc>
              </a:tr>
            </a:tbl>
          </a:graphicData>
        </a:graphic>
      </p:graphicFrame>
    </p:spTree>
    <p:extLst>
      <p:ext uri="{BB962C8B-B14F-4D97-AF65-F5344CB8AC3E}">
        <p14:creationId xmlns="" xmlns:p14="http://schemas.microsoft.com/office/powerpoint/2010/main" val="1722393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759</Words>
  <Application>Microsoft Office PowerPoint</Application>
  <PresentationFormat>On-screen Show (4:3)</PresentationFormat>
  <Paragraphs>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Miss Sehar</cp:lastModifiedBy>
  <cp:revision>10</cp:revision>
  <dcterms:created xsi:type="dcterms:W3CDTF">2012-11-29T11:25:21Z</dcterms:created>
  <dcterms:modified xsi:type="dcterms:W3CDTF">2017-01-24T13:06:54Z</dcterms:modified>
</cp:coreProperties>
</file>