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4" r:id="rId8"/>
    <p:sldId id="262" r:id="rId9"/>
    <p:sldId id="263"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9946" autoAdjust="0"/>
    <p:restoredTop sz="94660"/>
  </p:normalViewPr>
  <p:slideViewPr>
    <p:cSldViewPr snapToGrid="0">
      <p:cViewPr varScale="1">
        <p:scale>
          <a:sx n="76" d="100"/>
          <a:sy n="76" d="100"/>
        </p:scale>
        <p:origin x="-438" y="-9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A54087-B32F-4BD7-886F-F0EA782FD08B}" type="datetimeFigureOut">
              <a:rPr lang="en-US" smtClean="0"/>
              <a:pPr/>
              <a:t>7/26/2021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8BFB261-0A22-409F-969A-2EB8428670A9}" type="slidenum">
              <a:rPr lang="en-US" smtClean="0"/>
              <a:pPr/>
              <a:t>‹#›</a:t>
            </a:fld>
            <a:endParaRPr lang="en-US"/>
          </a:p>
        </p:txBody>
      </p:sp>
    </p:spTree>
    <p:extLst>
      <p:ext uri="{BB962C8B-B14F-4D97-AF65-F5344CB8AC3E}">
        <p14:creationId xmlns:p14="http://schemas.microsoft.com/office/powerpoint/2010/main" xmlns="" val="518678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A54087-B32F-4BD7-886F-F0EA782FD08B}" type="datetimeFigureOut">
              <a:rPr lang="en-US" smtClean="0"/>
              <a:pPr/>
              <a:t>7/26/2021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8BFB261-0A22-409F-969A-2EB8428670A9}" type="slidenum">
              <a:rPr lang="en-US" smtClean="0"/>
              <a:pPr/>
              <a:t>‹#›</a:t>
            </a:fld>
            <a:endParaRPr lang="en-US"/>
          </a:p>
        </p:txBody>
      </p:sp>
    </p:spTree>
    <p:extLst>
      <p:ext uri="{BB962C8B-B14F-4D97-AF65-F5344CB8AC3E}">
        <p14:creationId xmlns:p14="http://schemas.microsoft.com/office/powerpoint/2010/main" xmlns="" val="477412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A54087-B32F-4BD7-886F-F0EA782FD08B}" type="datetimeFigureOut">
              <a:rPr lang="en-US" smtClean="0"/>
              <a:pPr/>
              <a:t>7/26/2021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8BFB261-0A22-409F-969A-2EB8428670A9}"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33438461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BA54087-B32F-4BD7-886F-F0EA782FD08B}" type="datetimeFigureOut">
              <a:rPr lang="en-US" smtClean="0"/>
              <a:pPr/>
              <a:t>7/26/2021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8BFB261-0A22-409F-969A-2EB8428670A9}" type="slidenum">
              <a:rPr lang="en-US" smtClean="0"/>
              <a:pPr/>
              <a:t>‹#›</a:t>
            </a:fld>
            <a:endParaRPr lang="en-US"/>
          </a:p>
        </p:txBody>
      </p:sp>
    </p:spTree>
    <p:extLst>
      <p:ext uri="{BB962C8B-B14F-4D97-AF65-F5344CB8AC3E}">
        <p14:creationId xmlns:p14="http://schemas.microsoft.com/office/powerpoint/2010/main" xmlns="" val="13742514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BA54087-B32F-4BD7-886F-F0EA782FD08B}" type="datetimeFigureOut">
              <a:rPr lang="en-US" smtClean="0"/>
              <a:pPr/>
              <a:t>7/26/2021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8BFB261-0A22-409F-969A-2EB8428670A9}"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21601833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BA54087-B32F-4BD7-886F-F0EA782FD08B}" type="datetimeFigureOut">
              <a:rPr lang="en-US" smtClean="0"/>
              <a:pPr/>
              <a:t>7/26/2021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8BFB261-0A22-409F-969A-2EB8428670A9}" type="slidenum">
              <a:rPr lang="en-US" smtClean="0"/>
              <a:pPr/>
              <a:t>‹#›</a:t>
            </a:fld>
            <a:endParaRPr lang="en-US"/>
          </a:p>
        </p:txBody>
      </p:sp>
    </p:spTree>
    <p:extLst>
      <p:ext uri="{BB962C8B-B14F-4D97-AF65-F5344CB8AC3E}">
        <p14:creationId xmlns:p14="http://schemas.microsoft.com/office/powerpoint/2010/main" xmlns="" val="2306129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A54087-B32F-4BD7-886F-F0EA782FD08B}" type="datetimeFigureOut">
              <a:rPr lang="en-US" smtClean="0"/>
              <a:pPr/>
              <a:t>7/26/2021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8BFB261-0A22-409F-969A-2EB8428670A9}" type="slidenum">
              <a:rPr lang="en-US" smtClean="0"/>
              <a:pPr/>
              <a:t>‹#›</a:t>
            </a:fld>
            <a:endParaRPr lang="en-US"/>
          </a:p>
        </p:txBody>
      </p:sp>
    </p:spTree>
    <p:extLst>
      <p:ext uri="{BB962C8B-B14F-4D97-AF65-F5344CB8AC3E}">
        <p14:creationId xmlns:p14="http://schemas.microsoft.com/office/powerpoint/2010/main" xmlns="" val="20868475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A54087-B32F-4BD7-886F-F0EA782FD08B}" type="datetimeFigureOut">
              <a:rPr lang="en-US" smtClean="0"/>
              <a:pPr/>
              <a:t>7/26/2021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8BFB261-0A22-409F-969A-2EB8428670A9}" type="slidenum">
              <a:rPr lang="en-US" smtClean="0"/>
              <a:pPr/>
              <a:t>‹#›</a:t>
            </a:fld>
            <a:endParaRPr lang="en-US"/>
          </a:p>
        </p:txBody>
      </p:sp>
    </p:spTree>
    <p:extLst>
      <p:ext uri="{BB962C8B-B14F-4D97-AF65-F5344CB8AC3E}">
        <p14:creationId xmlns:p14="http://schemas.microsoft.com/office/powerpoint/2010/main" xmlns="" val="1816404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A54087-B32F-4BD7-886F-F0EA782FD08B}" type="datetimeFigureOut">
              <a:rPr lang="en-US" smtClean="0"/>
              <a:pPr/>
              <a:t>7/26/2021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8BFB261-0A22-409F-969A-2EB8428670A9}" type="slidenum">
              <a:rPr lang="en-US" smtClean="0"/>
              <a:pPr/>
              <a:t>‹#›</a:t>
            </a:fld>
            <a:endParaRPr lang="en-US"/>
          </a:p>
        </p:txBody>
      </p:sp>
    </p:spTree>
    <p:extLst>
      <p:ext uri="{BB962C8B-B14F-4D97-AF65-F5344CB8AC3E}">
        <p14:creationId xmlns:p14="http://schemas.microsoft.com/office/powerpoint/2010/main" xmlns="" val="3817390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A54087-B32F-4BD7-886F-F0EA782FD08B}" type="datetimeFigureOut">
              <a:rPr lang="en-US" smtClean="0"/>
              <a:pPr/>
              <a:t>7/26/2021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8BFB261-0A22-409F-969A-2EB8428670A9}" type="slidenum">
              <a:rPr lang="en-US" smtClean="0"/>
              <a:pPr/>
              <a:t>‹#›</a:t>
            </a:fld>
            <a:endParaRPr lang="en-US"/>
          </a:p>
        </p:txBody>
      </p:sp>
    </p:spTree>
    <p:extLst>
      <p:ext uri="{BB962C8B-B14F-4D97-AF65-F5344CB8AC3E}">
        <p14:creationId xmlns:p14="http://schemas.microsoft.com/office/powerpoint/2010/main" xmlns="" val="1852762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A54087-B32F-4BD7-886F-F0EA782FD08B}" type="datetimeFigureOut">
              <a:rPr lang="en-US" smtClean="0"/>
              <a:pPr/>
              <a:t>7/26/2021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8BFB261-0A22-409F-969A-2EB8428670A9}" type="slidenum">
              <a:rPr lang="en-US" smtClean="0"/>
              <a:pPr/>
              <a:t>‹#›</a:t>
            </a:fld>
            <a:endParaRPr lang="en-US"/>
          </a:p>
        </p:txBody>
      </p:sp>
    </p:spTree>
    <p:extLst>
      <p:ext uri="{BB962C8B-B14F-4D97-AF65-F5344CB8AC3E}">
        <p14:creationId xmlns:p14="http://schemas.microsoft.com/office/powerpoint/2010/main" xmlns="" val="1127591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A54087-B32F-4BD7-886F-F0EA782FD08B}" type="datetimeFigureOut">
              <a:rPr lang="en-US" smtClean="0"/>
              <a:pPr/>
              <a:t>7/26/2021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8BFB261-0A22-409F-969A-2EB8428670A9}" type="slidenum">
              <a:rPr lang="en-US" smtClean="0"/>
              <a:pPr/>
              <a:t>‹#›</a:t>
            </a:fld>
            <a:endParaRPr lang="en-US"/>
          </a:p>
        </p:txBody>
      </p:sp>
    </p:spTree>
    <p:extLst>
      <p:ext uri="{BB962C8B-B14F-4D97-AF65-F5344CB8AC3E}">
        <p14:creationId xmlns:p14="http://schemas.microsoft.com/office/powerpoint/2010/main" xmlns="" val="2330310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A54087-B32F-4BD7-886F-F0EA782FD08B}" type="datetimeFigureOut">
              <a:rPr lang="en-US" smtClean="0"/>
              <a:pPr/>
              <a:t>7/26/2021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8BFB261-0A22-409F-969A-2EB8428670A9}" type="slidenum">
              <a:rPr lang="en-US" smtClean="0"/>
              <a:pPr/>
              <a:t>‹#›</a:t>
            </a:fld>
            <a:endParaRPr lang="en-US"/>
          </a:p>
        </p:txBody>
      </p:sp>
    </p:spTree>
    <p:extLst>
      <p:ext uri="{BB962C8B-B14F-4D97-AF65-F5344CB8AC3E}">
        <p14:creationId xmlns:p14="http://schemas.microsoft.com/office/powerpoint/2010/main" xmlns="" val="1455329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A54087-B32F-4BD7-886F-F0EA782FD08B}" type="datetimeFigureOut">
              <a:rPr lang="en-US" smtClean="0"/>
              <a:pPr/>
              <a:t>7/26/2021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8BFB261-0A22-409F-969A-2EB8428670A9}" type="slidenum">
              <a:rPr lang="en-US" smtClean="0"/>
              <a:pPr/>
              <a:t>‹#›</a:t>
            </a:fld>
            <a:endParaRPr lang="en-US"/>
          </a:p>
        </p:txBody>
      </p:sp>
    </p:spTree>
    <p:extLst>
      <p:ext uri="{BB962C8B-B14F-4D97-AF65-F5344CB8AC3E}">
        <p14:creationId xmlns:p14="http://schemas.microsoft.com/office/powerpoint/2010/main" xmlns="" val="621689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A54087-B32F-4BD7-886F-F0EA782FD08B}" type="datetimeFigureOut">
              <a:rPr lang="en-US" smtClean="0"/>
              <a:pPr/>
              <a:t>7/26/2021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8BFB261-0A22-409F-969A-2EB8428670A9}" type="slidenum">
              <a:rPr lang="en-US" smtClean="0"/>
              <a:pPr/>
              <a:t>‹#›</a:t>
            </a:fld>
            <a:endParaRPr lang="en-US"/>
          </a:p>
        </p:txBody>
      </p:sp>
    </p:spTree>
    <p:extLst>
      <p:ext uri="{BB962C8B-B14F-4D97-AF65-F5344CB8AC3E}">
        <p14:creationId xmlns:p14="http://schemas.microsoft.com/office/powerpoint/2010/main" xmlns="" val="2165141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A54087-B32F-4BD7-886F-F0EA782FD08B}" type="datetimeFigureOut">
              <a:rPr lang="en-US" smtClean="0"/>
              <a:pPr/>
              <a:t>7/26/2021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8BFB261-0A22-409F-969A-2EB8428670A9}" type="slidenum">
              <a:rPr lang="en-US" smtClean="0"/>
              <a:pPr/>
              <a:t>‹#›</a:t>
            </a:fld>
            <a:endParaRPr lang="en-US"/>
          </a:p>
        </p:txBody>
      </p:sp>
    </p:spTree>
    <p:extLst>
      <p:ext uri="{BB962C8B-B14F-4D97-AF65-F5344CB8AC3E}">
        <p14:creationId xmlns:p14="http://schemas.microsoft.com/office/powerpoint/2010/main" xmlns="" val="3806779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BA54087-B32F-4BD7-886F-F0EA782FD08B}" type="datetimeFigureOut">
              <a:rPr lang="en-US" smtClean="0"/>
              <a:pPr/>
              <a:t>7/26/2021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8BFB261-0A22-409F-969A-2EB8428670A9}" type="slidenum">
              <a:rPr lang="en-US" smtClean="0"/>
              <a:pPr/>
              <a:t>‹#›</a:t>
            </a:fld>
            <a:endParaRPr lang="en-US"/>
          </a:p>
        </p:txBody>
      </p:sp>
    </p:spTree>
    <p:extLst>
      <p:ext uri="{BB962C8B-B14F-4D97-AF65-F5344CB8AC3E}">
        <p14:creationId xmlns:p14="http://schemas.microsoft.com/office/powerpoint/2010/main" xmlns="" val="163599525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searchenginejournal.com/the-complete-list-of-google-penalties-and-how-to-recover/201510/"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myseoland.com/what-are-seo-ranking-factor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5CF00F-CB30-4A0A-AFC0-4D1ABF44E92E}"/>
              </a:ext>
            </a:extLst>
          </p:cNvPr>
          <p:cNvSpPr>
            <a:spLocks noGrp="1"/>
          </p:cNvSpPr>
          <p:nvPr>
            <p:ph type="ctrTitle"/>
          </p:nvPr>
        </p:nvSpPr>
        <p:spPr/>
        <p:txBody>
          <a:bodyPr/>
          <a:lstStyle/>
          <a:p>
            <a:r>
              <a:rPr lang="en-US" dirty="0"/>
              <a:t>Chapter 1 Search</a:t>
            </a:r>
          </a:p>
        </p:txBody>
      </p:sp>
      <p:sp>
        <p:nvSpPr>
          <p:cNvPr id="3" name="Subtitle 2">
            <a:extLst>
              <a:ext uri="{FF2B5EF4-FFF2-40B4-BE49-F238E27FC236}">
                <a16:creationId xmlns:a16="http://schemas.microsoft.com/office/drawing/2014/main" xmlns="" id="{422A1FD1-83D0-41BB-8930-00D011E9DF2B}"/>
              </a:ext>
            </a:extLst>
          </p:cNvPr>
          <p:cNvSpPr>
            <a:spLocks noGrp="1"/>
          </p:cNvSpPr>
          <p:nvPr>
            <p:ph type="subTitle" idx="1"/>
          </p:nvPr>
        </p:nvSpPr>
        <p:spPr/>
        <p:txBody>
          <a:bodyPr/>
          <a:lstStyle/>
          <a:p>
            <a:r>
              <a:rPr lang="en-US" dirty="0" err="1"/>
              <a:t>By:Umer</a:t>
            </a:r>
            <a:r>
              <a:rPr lang="en-US" dirty="0"/>
              <a:t> Farooq</a:t>
            </a:r>
          </a:p>
        </p:txBody>
      </p:sp>
    </p:spTree>
    <p:extLst>
      <p:ext uri="{BB962C8B-B14F-4D97-AF65-F5344CB8AC3E}">
        <p14:creationId xmlns:p14="http://schemas.microsoft.com/office/powerpoint/2010/main" xmlns="" val="15534278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BDED80-BF72-4076-B609-78900B1675A6}"/>
              </a:ext>
            </a:extLst>
          </p:cNvPr>
          <p:cNvSpPr>
            <a:spLocks noGrp="1"/>
          </p:cNvSpPr>
          <p:nvPr>
            <p:ph type="title"/>
          </p:nvPr>
        </p:nvSpPr>
        <p:spPr/>
        <p:txBody>
          <a:bodyPr/>
          <a:lstStyle/>
          <a:p>
            <a:r>
              <a:rPr lang="en-US" dirty="0"/>
              <a:t>On page optimization vs off page optimization  </a:t>
            </a:r>
          </a:p>
        </p:txBody>
      </p:sp>
      <p:graphicFrame>
        <p:nvGraphicFramePr>
          <p:cNvPr id="5" name="Table 5">
            <a:extLst>
              <a:ext uri="{FF2B5EF4-FFF2-40B4-BE49-F238E27FC236}">
                <a16:creationId xmlns:a16="http://schemas.microsoft.com/office/drawing/2014/main" xmlns="" id="{8ADEE970-987D-4DCF-9238-6132698EE9D4}"/>
              </a:ext>
            </a:extLst>
          </p:cNvPr>
          <p:cNvGraphicFramePr>
            <a:graphicFrameLocks noGrp="1"/>
          </p:cNvGraphicFramePr>
          <p:nvPr>
            <p:ph idx="1"/>
            <p:extLst>
              <p:ext uri="{D42A27DB-BD31-4B8C-83A1-F6EECF244321}">
                <p14:modId xmlns:p14="http://schemas.microsoft.com/office/powerpoint/2010/main" xmlns="" val="2251626110"/>
              </p:ext>
            </p:extLst>
          </p:nvPr>
        </p:nvGraphicFramePr>
        <p:xfrm>
          <a:off x="2589213" y="2133600"/>
          <a:ext cx="8915400" cy="4028440"/>
        </p:xfrm>
        <a:graphic>
          <a:graphicData uri="http://schemas.openxmlformats.org/drawingml/2006/table">
            <a:tbl>
              <a:tblPr firstRow="1" bandRow="1">
                <a:tableStyleId>{5C22544A-7EE6-4342-B048-85BDC9FD1C3A}</a:tableStyleId>
              </a:tblPr>
              <a:tblGrid>
                <a:gridCol w="4457700">
                  <a:extLst>
                    <a:ext uri="{9D8B030D-6E8A-4147-A177-3AD203B41FA5}">
                      <a16:colId xmlns:a16="http://schemas.microsoft.com/office/drawing/2014/main" xmlns="" val="3331952227"/>
                    </a:ext>
                  </a:extLst>
                </a:gridCol>
                <a:gridCol w="4457700">
                  <a:extLst>
                    <a:ext uri="{9D8B030D-6E8A-4147-A177-3AD203B41FA5}">
                      <a16:colId xmlns:a16="http://schemas.microsoft.com/office/drawing/2014/main" xmlns="" val="1490739098"/>
                    </a:ext>
                  </a:extLst>
                </a:gridCol>
              </a:tblGrid>
              <a:tr h="370840">
                <a:tc>
                  <a:txBody>
                    <a:bodyPr/>
                    <a:lstStyle/>
                    <a:p>
                      <a:r>
                        <a:rPr lang="en-US" dirty="0"/>
                        <a:t>On Page</a:t>
                      </a:r>
                    </a:p>
                  </a:txBody>
                  <a:tcPr/>
                </a:tc>
                <a:tc>
                  <a:txBody>
                    <a:bodyPr/>
                    <a:lstStyle/>
                    <a:p>
                      <a:r>
                        <a:rPr lang="en-US" dirty="0"/>
                        <a:t>Off page</a:t>
                      </a:r>
                    </a:p>
                  </a:txBody>
                  <a:tcPr/>
                </a:tc>
                <a:extLst>
                  <a:ext uri="{0D108BD9-81ED-4DB2-BD59-A6C34878D82A}">
                    <a16:rowId xmlns:a16="http://schemas.microsoft.com/office/drawing/2014/main" xmlns="" val="1468923745"/>
                  </a:ext>
                </a:extLst>
              </a:tr>
              <a:tr h="370840">
                <a:tc>
                  <a:txBody>
                    <a:bodyPr/>
                    <a:lstStyle/>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Keyword in the title tag. The title meta tag is one of the strongest relevancy signals for a search engine. ...</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Keyword in meta description tag. ...</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Keyword in H1 tag. ...</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Using keywords in the </a:t>
                      </a:r>
                      <a:r>
                        <a:rPr lang="en-US" sz="1800" b="1" i="0" kern="1200" dirty="0">
                          <a:solidFill>
                            <a:schemeClr val="dk1"/>
                          </a:solidFill>
                          <a:effectLst/>
                          <a:latin typeface="+mn-lt"/>
                          <a:ea typeface="+mn-ea"/>
                          <a:cs typeface="+mn-cs"/>
                        </a:rPr>
                        <a:t>pages</a:t>
                      </a:r>
                      <a:r>
                        <a:rPr lang="en-US" sz="1800" b="0" i="0" kern="1200" dirty="0">
                          <a:solidFill>
                            <a:schemeClr val="dk1"/>
                          </a:solidFill>
                          <a:effectLst/>
                          <a:latin typeface="+mn-lt"/>
                          <a:ea typeface="+mn-ea"/>
                          <a:cs typeface="+mn-cs"/>
                        </a:rPr>
                        <a:t> copy. ...</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The length of the content. ...</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Duplicate content. ...</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Canonical tag. ...</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Image Optimization.</a:t>
                      </a:r>
                    </a:p>
                    <a:p>
                      <a:endParaRPr lang="en-US" dirty="0"/>
                    </a:p>
                  </a:txBody>
                  <a:tcPr/>
                </a:tc>
                <a:tc>
                  <a:txBody>
                    <a:bodyPr/>
                    <a:lstStyle/>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A Secure and Accessible Website.</a:t>
                      </a:r>
                    </a:p>
                    <a:p>
                      <a:pPr marL="285750" indent="-285750">
                        <a:buFont typeface="Arial" panose="020B0604020202020204" pitchFamily="34" charset="0"/>
                        <a:buChar char="•"/>
                      </a:pPr>
                      <a:r>
                        <a:rPr lang="en-US" sz="1800" b="1" i="0" kern="1200" dirty="0">
                          <a:solidFill>
                            <a:schemeClr val="dk1"/>
                          </a:solidFill>
                          <a:effectLst/>
                          <a:latin typeface="+mn-lt"/>
                          <a:ea typeface="+mn-ea"/>
                          <a:cs typeface="+mn-cs"/>
                        </a:rPr>
                        <a:t>Page Speed</a:t>
                      </a:r>
                      <a:r>
                        <a:rPr lang="en-US" sz="1800" b="0" i="0" kern="1200" dirty="0">
                          <a:solidFill>
                            <a:schemeClr val="dk1"/>
                          </a:solidFill>
                          <a:effectLst/>
                          <a:latin typeface="+mn-lt"/>
                          <a:ea typeface="+mn-ea"/>
                          <a:cs typeface="+mn-cs"/>
                        </a:rPr>
                        <a:t> (Including Mobile </a:t>
                      </a:r>
                      <a:r>
                        <a:rPr lang="en-US" sz="1800" b="1" i="0" kern="1200" dirty="0">
                          <a:solidFill>
                            <a:schemeClr val="dk1"/>
                          </a:solidFill>
                          <a:effectLst/>
                          <a:latin typeface="+mn-lt"/>
                          <a:ea typeface="+mn-ea"/>
                          <a:cs typeface="+mn-cs"/>
                        </a:rPr>
                        <a:t>Page Speed</a:t>
                      </a:r>
                      <a:r>
                        <a:rPr lang="en-US" sz="1800" b="0" i="0" kern="1200" dirty="0">
                          <a:solidFill>
                            <a:schemeClr val="dk1"/>
                          </a:solidFill>
                          <a:effectLst/>
                          <a:latin typeface="+mn-lt"/>
                          <a:ea typeface="+mn-ea"/>
                          <a:cs typeface="+mn-cs"/>
                        </a:rPr>
                        <a:t>)</a:t>
                      </a:r>
                    </a:p>
                    <a:p>
                      <a:pPr marL="285750" indent="-285750">
                        <a:buFont typeface="Arial" panose="020B0604020202020204" pitchFamily="34" charset="0"/>
                        <a:buChar char="•"/>
                      </a:pPr>
                      <a:r>
                        <a:rPr lang="en-US" sz="1800" b="1" i="0" kern="1200" dirty="0">
                          <a:solidFill>
                            <a:schemeClr val="dk1"/>
                          </a:solidFill>
                          <a:effectLst/>
                          <a:latin typeface="+mn-lt"/>
                          <a:ea typeface="+mn-ea"/>
                          <a:cs typeface="+mn-cs"/>
                        </a:rPr>
                        <a:t>Mobile Friendliness</a:t>
                      </a:r>
                      <a:r>
                        <a:rPr lang="en-US" sz="1800" b="0" i="0" kern="1200" dirty="0">
                          <a:solidFill>
                            <a:schemeClr val="dk1"/>
                          </a:solidFill>
                          <a:effectLst/>
                          <a:latin typeface="+mn-lt"/>
                          <a:ea typeface="+mn-ea"/>
                          <a:cs typeface="+mn-cs"/>
                        </a:rPr>
                        <a:t>.</a:t>
                      </a:r>
                    </a:p>
                    <a:p>
                      <a:pPr marL="285750" indent="-285750">
                        <a:buFont typeface="Arial" panose="020B0604020202020204" pitchFamily="34" charset="0"/>
                        <a:buChar char="•"/>
                      </a:pPr>
                      <a:r>
                        <a:rPr lang="en-US" sz="1800" b="1" i="0" kern="1200" dirty="0">
                          <a:solidFill>
                            <a:schemeClr val="dk1"/>
                          </a:solidFill>
                          <a:effectLst/>
                          <a:latin typeface="+mn-lt"/>
                          <a:ea typeface="+mn-ea"/>
                          <a:cs typeface="+mn-cs"/>
                        </a:rPr>
                        <a:t>Domain Age</a:t>
                      </a:r>
                      <a:r>
                        <a:rPr lang="en-US" sz="1800" b="0" i="0" kern="1200" dirty="0">
                          <a:solidFill>
                            <a:schemeClr val="dk1"/>
                          </a:solidFill>
                          <a:effectLst/>
                          <a:latin typeface="+mn-lt"/>
                          <a:ea typeface="+mn-ea"/>
                          <a:cs typeface="+mn-cs"/>
                        </a:rPr>
                        <a:t>, URL, and Authority.</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Optimized Content.</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Technical SEO.</a:t>
                      </a:r>
                    </a:p>
                    <a:p>
                      <a:pPr marL="285750" indent="-285750">
                        <a:buFont typeface="Arial" panose="020B0604020202020204" pitchFamily="34" charset="0"/>
                        <a:buChar char="•"/>
                      </a:pPr>
                      <a:r>
                        <a:rPr lang="en-US" sz="1800" b="1" i="0" kern="1200" dirty="0">
                          <a:solidFill>
                            <a:schemeClr val="dk1"/>
                          </a:solidFill>
                          <a:effectLst/>
                          <a:latin typeface="+mn-lt"/>
                          <a:ea typeface="+mn-ea"/>
                          <a:cs typeface="+mn-cs"/>
                        </a:rPr>
                        <a:t>User Experience</a:t>
                      </a:r>
                      <a:r>
                        <a:rPr lang="en-US" sz="1800" b="0" i="0" kern="1200" dirty="0">
                          <a:solidFill>
                            <a:schemeClr val="dk1"/>
                          </a:solidFill>
                          <a:effectLst/>
                          <a:latin typeface="+mn-lt"/>
                          <a:ea typeface="+mn-ea"/>
                          <a:cs typeface="+mn-cs"/>
                        </a:rPr>
                        <a:t> (</a:t>
                      </a:r>
                      <a:r>
                        <a:rPr lang="en-US" sz="1800" b="1" i="0" kern="1200" dirty="0" err="1">
                          <a:solidFill>
                            <a:schemeClr val="dk1"/>
                          </a:solidFill>
                          <a:effectLst/>
                          <a:latin typeface="+mn-lt"/>
                          <a:ea typeface="+mn-ea"/>
                          <a:cs typeface="+mn-cs"/>
                        </a:rPr>
                        <a:t>RankBrain</a:t>
                      </a:r>
                      <a:r>
                        <a:rPr lang="en-US" sz="1800" b="0" i="0" kern="1200" dirty="0">
                          <a:solidFill>
                            <a:schemeClr val="dk1"/>
                          </a:solidFill>
                          <a:effectLst/>
                          <a:latin typeface="+mn-lt"/>
                          <a:ea typeface="+mn-ea"/>
                          <a:cs typeface="+mn-cs"/>
                        </a:rPr>
                        <a:t>)</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Links.</a:t>
                      </a:r>
                    </a:p>
                    <a:p>
                      <a:endParaRPr lang="en-US" dirty="0"/>
                    </a:p>
                  </a:txBody>
                  <a:tcPr/>
                </a:tc>
                <a:extLst>
                  <a:ext uri="{0D108BD9-81ED-4DB2-BD59-A6C34878D82A}">
                    <a16:rowId xmlns:a16="http://schemas.microsoft.com/office/drawing/2014/main" xmlns="" val="2729160304"/>
                  </a:ext>
                </a:extLst>
              </a:tr>
            </a:tbl>
          </a:graphicData>
        </a:graphic>
      </p:graphicFrame>
    </p:spTree>
    <p:extLst>
      <p:ext uri="{BB962C8B-B14F-4D97-AF65-F5344CB8AC3E}">
        <p14:creationId xmlns:p14="http://schemas.microsoft.com/office/powerpoint/2010/main" xmlns="" val="11672120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58D01C-E9FB-491B-A300-A95E87165D26}"/>
              </a:ext>
            </a:extLst>
          </p:cNvPr>
          <p:cNvSpPr>
            <a:spLocks noGrp="1"/>
          </p:cNvSpPr>
          <p:nvPr>
            <p:ph type="title"/>
          </p:nvPr>
        </p:nvSpPr>
        <p:spPr/>
        <p:txBody>
          <a:bodyPr/>
          <a:lstStyle/>
          <a:p>
            <a:endParaRPr lang="en-US"/>
          </a:p>
        </p:txBody>
      </p:sp>
      <p:pic>
        <p:nvPicPr>
          <p:cNvPr id="1026" name="Picture 2">
            <a:extLst>
              <a:ext uri="{FF2B5EF4-FFF2-40B4-BE49-F238E27FC236}">
                <a16:creationId xmlns:a16="http://schemas.microsoft.com/office/drawing/2014/main" xmlns="" id="{F16BBA02-1F23-48F0-9812-8B8D0F62260F}"/>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958619" y="699434"/>
            <a:ext cx="10841407" cy="569173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7497515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A2B175-2EC7-4E64-B77E-CFB9CCE5FF5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45C13C58-60A7-4019-94BA-87CD050BD222}"/>
              </a:ext>
            </a:extLst>
          </p:cNvPr>
          <p:cNvSpPr>
            <a:spLocks noGrp="1"/>
          </p:cNvSpPr>
          <p:nvPr>
            <p:ph idx="1"/>
          </p:nvPr>
        </p:nvSpPr>
        <p:spPr>
          <a:xfrm>
            <a:off x="1062415" y="2150378"/>
            <a:ext cx="8915400" cy="3777622"/>
          </a:xfrm>
        </p:spPr>
        <p:txBody>
          <a:bodyPr/>
          <a:lstStyle/>
          <a:p>
            <a:r>
              <a:rPr lang="en-US" b="0" i="0" dirty="0">
                <a:solidFill>
                  <a:srgbClr val="2D2926"/>
                </a:solidFill>
                <a:effectLst/>
                <a:latin typeface="proxima-nova"/>
              </a:rPr>
              <a:t>SEO is about being discovered and getting traffic through search engine rankings. It fills the top of the funnel and creates awareness.</a:t>
            </a:r>
          </a:p>
          <a:p>
            <a:endParaRPr lang="en-US" dirty="0">
              <a:solidFill>
                <a:srgbClr val="2D2926"/>
              </a:solidFill>
              <a:latin typeface="proxima-nova"/>
            </a:endParaRPr>
          </a:p>
          <a:p>
            <a:r>
              <a:rPr lang="en-US" b="1" i="1" dirty="0">
                <a:solidFill>
                  <a:srgbClr val="2D2926"/>
                </a:solidFill>
                <a:effectLst/>
                <a:latin typeface="proxima-nova"/>
              </a:rPr>
              <a:t>What is social media marketing?</a:t>
            </a:r>
            <a:r>
              <a:rPr lang="en-US" b="0" i="0" dirty="0">
                <a:solidFill>
                  <a:srgbClr val="2D2926"/>
                </a:solidFill>
                <a:effectLst/>
                <a:latin typeface="proxima-nova"/>
              </a:rPr>
              <a:t/>
            </a:r>
            <a:br>
              <a:rPr lang="en-US" b="0" i="0" dirty="0">
                <a:solidFill>
                  <a:srgbClr val="2D2926"/>
                </a:solidFill>
                <a:effectLst/>
                <a:latin typeface="proxima-nova"/>
              </a:rPr>
            </a:br>
            <a:r>
              <a:rPr lang="en-US" b="0" i="0" dirty="0">
                <a:solidFill>
                  <a:srgbClr val="2D2926"/>
                </a:solidFill>
                <a:effectLst/>
                <a:latin typeface="proxima-nova"/>
              </a:rPr>
              <a:t>Social media is about connecting, building relationships and getting traffic from social media networks. It strengthens the middle of the funnel and creates engagement.</a:t>
            </a:r>
          </a:p>
          <a:p>
            <a:endParaRPr lang="en-US" dirty="0"/>
          </a:p>
        </p:txBody>
      </p:sp>
      <p:pic>
        <p:nvPicPr>
          <p:cNvPr id="1028" name="Picture 4">
            <a:extLst>
              <a:ext uri="{FF2B5EF4-FFF2-40B4-BE49-F238E27FC236}">
                <a16:creationId xmlns:a16="http://schemas.microsoft.com/office/drawing/2014/main" xmlns="" id="{53D1898A-914E-4A84-9F49-DB3C718EA390}"/>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734420" y="1999376"/>
            <a:ext cx="1921193" cy="301911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5151659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C81DC4-7672-4C81-BBAA-BBBAD5E3B5E0}"/>
              </a:ext>
            </a:extLst>
          </p:cNvPr>
          <p:cNvSpPr>
            <a:spLocks noGrp="1"/>
          </p:cNvSpPr>
          <p:nvPr>
            <p:ph type="title"/>
          </p:nvPr>
        </p:nvSpPr>
        <p:spPr/>
        <p:txBody>
          <a:bodyPr/>
          <a:lstStyle/>
          <a:p>
            <a:r>
              <a:rPr lang="en-US" b="0" i="0" dirty="0">
                <a:solidFill>
                  <a:srgbClr val="333333"/>
                </a:solidFill>
                <a:effectLst/>
                <a:latin typeface="Source Sans Pro" panose="020B0604020202020204" pitchFamily="34" charset="0"/>
              </a:rPr>
              <a:t> White Hat vs. Grey Hat vs. Black Hat SEO</a:t>
            </a:r>
            <a:br>
              <a:rPr lang="en-US" b="0" i="0" dirty="0">
                <a:solidFill>
                  <a:srgbClr val="333333"/>
                </a:solidFill>
                <a:effectLst/>
                <a:latin typeface="Source Sans Pro" panose="020B0604020202020204" pitchFamily="34" charset="0"/>
              </a:rPr>
            </a:br>
            <a:endParaRPr lang="en-US" dirty="0"/>
          </a:p>
        </p:txBody>
      </p:sp>
      <p:sp>
        <p:nvSpPr>
          <p:cNvPr id="3" name="Content Placeholder 2">
            <a:extLst>
              <a:ext uri="{FF2B5EF4-FFF2-40B4-BE49-F238E27FC236}">
                <a16:creationId xmlns:a16="http://schemas.microsoft.com/office/drawing/2014/main" xmlns="" id="{1E4C21B1-5520-476D-AFA3-B74803F1094B}"/>
              </a:ext>
            </a:extLst>
          </p:cNvPr>
          <p:cNvSpPr>
            <a:spLocks noGrp="1"/>
          </p:cNvSpPr>
          <p:nvPr>
            <p:ph idx="1"/>
          </p:nvPr>
        </p:nvSpPr>
        <p:spPr>
          <a:xfrm>
            <a:off x="2589212" y="1593908"/>
            <a:ext cx="8915400" cy="4317314"/>
          </a:xfrm>
        </p:spPr>
        <p:txBody>
          <a:bodyPr>
            <a:normAutofit fontScale="92500" lnSpcReduction="20000"/>
          </a:bodyPr>
          <a:lstStyle/>
          <a:p>
            <a:pPr algn="l"/>
            <a:r>
              <a:rPr lang="en-US" b="1" i="0" dirty="0">
                <a:solidFill>
                  <a:srgbClr val="1A1A1A"/>
                </a:solidFill>
                <a:effectLst/>
                <a:latin typeface="futura-pt"/>
              </a:rPr>
              <a:t>What Is White Hat SEO?</a:t>
            </a:r>
          </a:p>
          <a:p>
            <a:pPr algn="l"/>
            <a:r>
              <a:rPr lang="en-US" b="1" i="0" dirty="0">
                <a:solidFill>
                  <a:srgbClr val="1A1A1A"/>
                </a:solidFill>
                <a:effectLst/>
                <a:latin typeface="mr-eaves-xl-modern"/>
              </a:rPr>
              <a:t>White hat SEO</a:t>
            </a:r>
            <a:r>
              <a:rPr lang="en-US" b="0" i="0" dirty="0">
                <a:solidFill>
                  <a:srgbClr val="1A1A1A"/>
                </a:solidFill>
                <a:effectLst/>
                <a:latin typeface="mr-eaves-xl-modern"/>
              </a:rPr>
              <a:t> means following the “rules”. Simply, you use only ethical tactics and follow search engine guidelines.</a:t>
            </a:r>
          </a:p>
          <a:p>
            <a:pPr lvl="1"/>
            <a:r>
              <a:rPr lang="en-US" dirty="0">
                <a:solidFill>
                  <a:srgbClr val="1A1A1A"/>
                </a:solidFill>
                <a:latin typeface="mr-eaves-xl-modern"/>
              </a:rPr>
              <a:t>Make good website, optimize website</a:t>
            </a:r>
          </a:p>
          <a:p>
            <a:pPr algn="l"/>
            <a:r>
              <a:rPr lang="en-US" b="1" i="0" dirty="0">
                <a:solidFill>
                  <a:srgbClr val="1A1A1A"/>
                </a:solidFill>
                <a:effectLst/>
                <a:latin typeface="futura-pt"/>
              </a:rPr>
              <a:t>What Is Black Hat SEO?</a:t>
            </a:r>
          </a:p>
          <a:p>
            <a:pPr algn="l"/>
            <a:r>
              <a:rPr lang="en-US" b="1" i="0" dirty="0">
                <a:solidFill>
                  <a:srgbClr val="1A1A1A"/>
                </a:solidFill>
                <a:effectLst/>
                <a:latin typeface="mr-eaves-xl-modern"/>
              </a:rPr>
              <a:t>Black hat SEO</a:t>
            </a:r>
            <a:r>
              <a:rPr lang="en-US" b="0" i="0" dirty="0">
                <a:solidFill>
                  <a:srgbClr val="1A1A1A"/>
                </a:solidFill>
                <a:effectLst/>
                <a:latin typeface="mr-eaves-xl-modern"/>
              </a:rPr>
              <a:t> means using risky practices. You use tactics that can (and, let’s be honest, do) work. Until they don’t. These range from using tactics that go against guidelines from search engines to more dangerous activities (which can lead to </a:t>
            </a:r>
            <a:r>
              <a:rPr lang="en-US" b="0" i="0" u="none" strike="noStrike" dirty="0">
                <a:solidFill>
                  <a:srgbClr val="1A1A1A"/>
                </a:solidFill>
                <a:effectLst/>
                <a:latin typeface="mr-eaves-xl-modern"/>
                <a:hlinkClick r:id="rId2"/>
              </a:rPr>
              <a:t>manual actions</a:t>
            </a:r>
            <a:r>
              <a:rPr lang="en-US" b="0" i="0" dirty="0">
                <a:solidFill>
                  <a:srgbClr val="1A1A1A"/>
                </a:solidFill>
                <a:effectLst/>
                <a:latin typeface="mr-eaves-xl-modern"/>
              </a:rPr>
              <a:t>).</a:t>
            </a:r>
          </a:p>
          <a:p>
            <a:pPr lvl="1"/>
            <a:r>
              <a:rPr lang="en-US" b="0" i="0" dirty="0">
                <a:solidFill>
                  <a:srgbClr val="1A1A1A"/>
                </a:solidFill>
                <a:effectLst/>
                <a:latin typeface="mr-eaves-xl-modern"/>
              </a:rPr>
              <a:t>Breaking website algorithm to rank website </a:t>
            </a:r>
          </a:p>
          <a:p>
            <a:pPr algn="l"/>
            <a:r>
              <a:rPr lang="en-US" b="1" i="0" dirty="0">
                <a:solidFill>
                  <a:srgbClr val="1A1A1A"/>
                </a:solidFill>
                <a:effectLst/>
                <a:latin typeface="futura-pt"/>
              </a:rPr>
              <a:t>What Is Gray Hat SEO?</a:t>
            </a:r>
          </a:p>
          <a:p>
            <a:pPr algn="l"/>
            <a:r>
              <a:rPr lang="en-US" b="0" i="0" dirty="0">
                <a:solidFill>
                  <a:srgbClr val="1A1A1A"/>
                </a:solidFill>
                <a:effectLst/>
                <a:latin typeface="mr-eaves-xl-modern"/>
              </a:rPr>
              <a:t>As with a lot of SEO, there are differing opinions on what gray hat SEO is.</a:t>
            </a:r>
          </a:p>
          <a:p>
            <a:pPr algn="l"/>
            <a:r>
              <a:rPr lang="en-US" b="0" i="0" dirty="0">
                <a:solidFill>
                  <a:srgbClr val="1A1A1A"/>
                </a:solidFill>
                <a:effectLst/>
                <a:latin typeface="mr-eaves-xl-modern"/>
              </a:rPr>
              <a:t>Take the first page of Google’s results on “what is gray hat SEO” and you’ll see articles with a mixture of definitions, broadly falling into the categories of:</a:t>
            </a:r>
          </a:p>
          <a:p>
            <a:pPr algn="l">
              <a:buFont typeface="Arial" panose="020B0604020202020204" pitchFamily="34" charset="0"/>
              <a:buChar char="•"/>
            </a:pPr>
            <a:r>
              <a:rPr lang="en-US" b="0" i="0" dirty="0">
                <a:solidFill>
                  <a:srgbClr val="1A1A1A"/>
                </a:solidFill>
                <a:effectLst/>
                <a:latin typeface="mr-eaves-xl-modern"/>
              </a:rPr>
              <a:t>It’s a mixture of white hat and black hat techniques.</a:t>
            </a:r>
          </a:p>
          <a:p>
            <a:pPr algn="l"/>
            <a:endParaRPr lang="en-US" b="0" i="0" dirty="0">
              <a:solidFill>
                <a:srgbClr val="1A1A1A"/>
              </a:solidFill>
              <a:effectLst/>
              <a:latin typeface="mr-eaves-xl-modern"/>
            </a:endParaRPr>
          </a:p>
        </p:txBody>
      </p:sp>
    </p:spTree>
    <p:extLst>
      <p:ext uri="{BB962C8B-B14F-4D97-AF65-F5344CB8AC3E}">
        <p14:creationId xmlns:p14="http://schemas.microsoft.com/office/powerpoint/2010/main" xmlns="" val="24955247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DA2823-92F6-4ECD-B80C-C02C171FB7C8}"/>
              </a:ext>
            </a:extLst>
          </p:cNvPr>
          <p:cNvSpPr>
            <a:spLocks noGrp="1"/>
          </p:cNvSpPr>
          <p:nvPr>
            <p:ph type="title"/>
          </p:nvPr>
        </p:nvSpPr>
        <p:spPr/>
        <p:txBody>
          <a:bodyPr/>
          <a:lstStyle/>
          <a:p>
            <a:r>
              <a:rPr lang="en-US" b="0" i="0" dirty="0">
                <a:solidFill>
                  <a:srgbClr val="333333"/>
                </a:solidFill>
                <a:effectLst/>
                <a:latin typeface="Source Sans Pro" panose="020B0503030403020204" pitchFamily="34" charset="0"/>
              </a:rPr>
              <a:t>Organic SEO vs. SEM</a:t>
            </a:r>
            <a:br>
              <a:rPr lang="en-US" b="0" i="0" dirty="0">
                <a:solidFill>
                  <a:srgbClr val="333333"/>
                </a:solidFill>
                <a:effectLst/>
                <a:latin typeface="Source Sans Pro" panose="020B0503030403020204" pitchFamily="34" charset="0"/>
              </a:rPr>
            </a:br>
            <a:endParaRPr lang="en-US" dirty="0"/>
          </a:p>
        </p:txBody>
      </p:sp>
      <p:sp>
        <p:nvSpPr>
          <p:cNvPr id="3" name="Content Placeholder 2">
            <a:extLst>
              <a:ext uri="{FF2B5EF4-FFF2-40B4-BE49-F238E27FC236}">
                <a16:creationId xmlns:a16="http://schemas.microsoft.com/office/drawing/2014/main" xmlns="" id="{E52606BD-3A35-43A2-B005-E0B25F1B3CE4}"/>
              </a:ext>
            </a:extLst>
          </p:cNvPr>
          <p:cNvSpPr>
            <a:spLocks noGrp="1"/>
          </p:cNvSpPr>
          <p:nvPr>
            <p:ph idx="1"/>
          </p:nvPr>
        </p:nvSpPr>
        <p:spPr/>
        <p:txBody>
          <a:bodyPr/>
          <a:lstStyle/>
          <a:p>
            <a:r>
              <a:rPr lang="en-US" b="0" i="0" dirty="0">
                <a:solidFill>
                  <a:srgbClr val="202124"/>
                </a:solidFill>
                <a:effectLst/>
                <a:latin typeface="arial" panose="020B0604020202020204" pitchFamily="34" charset="0"/>
              </a:rPr>
              <a:t>The main difference between </a:t>
            </a:r>
            <a:r>
              <a:rPr lang="en-US" b="1" i="0" dirty="0">
                <a:solidFill>
                  <a:srgbClr val="202124"/>
                </a:solidFill>
                <a:effectLst/>
                <a:latin typeface="arial" panose="020B0604020202020204" pitchFamily="34" charset="0"/>
              </a:rPr>
              <a:t>SEM vs</a:t>
            </a:r>
            <a:r>
              <a:rPr lang="en-US" b="0" i="0" dirty="0">
                <a:solidFill>
                  <a:srgbClr val="202124"/>
                </a:solidFill>
                <a:effectLst/>
                <a:latin typeface="arial" panose="020B0604020202020204" pitchFamily="34" charset="0"/>
              </a:rPr>
              <a:t>. </a:t>
            </a:r>
            <a:r>
              <a:rPr lang="en-US" b="1" i="0" dirty="0">
                <a:solidFill>
                  <a:srgbClr val="202124"/>
                </a:solidFill>
                <a:effectLst/>
                <a:latin typeface="arial" panose="020B0604020202020204" pitchFamily="34" charset="0"/>
              </a:rPr>
              <a:t>SEO</a:t>
            </a:r>
            <a:r>
              <a:rPr lang="en-US" b="0" i="0" dirty="0">
                <a:solidFill>
                  <a:srgbClr val="202124"/>
                </a:solidFill>
                <a:effectLst/>
                <a:latin typeface="arial" panose="020B0604020202020204" pitchFamily="34" charset="0"/>
              </a:rPr>
              <a:t> is that </a:t>
            </a:r>
            <a:r>
              <a:rPr lang="en-US" b="1" i="0" dirty="0">
                <a:solidFill>
                  <a:srgbClr val="202124"/>
                </a:solidFill>
                <a:effectLst/>
                <a:latin typeface="arial" panose="020B0604020202020204" pitchFamily="34" charset="0"/>
              </a:rPr>
              <a:t>SEM</a:t>
            </a:r>
            <a:r>
              <a:rPr lang="en-US" b="0" i="0" dirty="0">
                <a:solidFill>
                  <a:srgbClr val="202124"/>
                </a:solidFill>
                <a:effectLst/>
                <a:latin typeface="arial" panose="020B0604020202020204" pitchFamily="34" charset="0"/>
              </a:rPr>
              <a:t> is a paid strategy and </a:t>
            </a:r>
            <a:r>
              <a:rPr lang="en-US" b="1" i="0" dirty="0">
                <a:solidFill>
                  <a:srgbClr val="202124"/>
                </a:solidFill>
                <a:effectLst/>
                <a:latin typeface="arial" panose="020B0604020202020204" pitchFamily="34" charset="0"/>
              </a:rPr>
              <a:t>SEO</a:t>
            </a:r>
            <a:r>
              <a:rPr lang="en-US" b="0" i="0" dirty="0">
                <a:solidFill>
                  <a:srgbClr val="202124"/>
                </a:solidFill>
                <a:effectLst/>
                <a:latin typeface="arial" panose="020B0604020202020204" pitchFamily="34" charset="0"/>
              </a:rPr>
              <a:t> is an </a:t>
            </a:r>
            <a:r>
              <a:rPr lang="en-US" b="1" i="0" dirty="0">
                <a:solidFill>
                  <a:srgbClr val="202124"/>
                </a:solidFill>
                <a:effectLst/>
                <a:latin typeface="arial" panose="020B0604020202020204" pitchFamily="34" charset="0"/>
              </a:rPr>
              <a:t>organic</a:t>
            </a:r>
            <a:r>
              <a:rPr lang="en-US" b="0" i="0" dirty="0">
                <a:solidFill>
                  <a:srgbClr val="202124"/>
                </a:solidFill>
                <a:effectLst/>
                <a:latin typeface="arial" panose="020B0604020202020204" pitchFamily="34" charset="0"/>
              </a:rPr>
              <a:t> strategy. Like most things in the search industry, the definitions related to search marketing have evolved . Some marketers may consider </a:t>
            </a:r>
            <a:r>
              <a:rPr lang="en-US" b="1" i="0" dirty="0">
                <a:solidFill>
                  <a:srgbClr val="202124"/>
                </a:solidFill>
                <a:effectLst/>
                <a:latin typeface="arial" panose="020B0604020202020204" pitchFamily="34" charset="0"/>
              </a:rPr>
              <a:t>SEM</a:t>
            </a:r>
            <a:r>
              <a:rPr lang="en-US" b="0" i="0" dirty="0">
                <a:solidFill>
                  <a:srgbClr val="202124"/>
                </a:solidFill>
                <a:effectLst/>
                <a:latin typeface="arial" panose="020B0604020202020204" pitchFamily="34" charset="0"/>
              </a:rPr>
              <a:t> to be an umbrella term that includes both paid and </a:t>
            </a:r>
            <a:r>
              <a:rPr lang="en-US" b="1" i="0" dirty="0">
                <a:solidFill>
                  <a:srgbClr val="202124"/>
                </a:solidFill>
                <a:effectLst/>
                <a:latin typeface="arial" panose="020B0604020202020204" pitchFamily="34" charset="0"/>
              </a:rPr>
              <a:t>organic</a:t>
            </a:r>
            <a:r>
              <a:rPr lang="en-US" b="0" i="0" dirty="0">
                <a:solidFill>
                  <a:srgbClr val="202124"/>
                </a:solidFill>
                <a:effectLst/>
                <a:latin typeface="arial" panose="020B0604020202020204" pitchFamily="34" charset="0"/>
              </a:rPr>
              <a:t> strategies.</a:t>
            </a:r>
            <a:endParaRPr lang="en-US" dirty="0"/>
          </a:p>
        </p:txBody>
      </p:sp>
    </p:spTree>
    <p:extLst>
      <p:ext uri="{BB962C8B-B14F-4D97-AF65-F5344CB8AC3E}">
        <p14:creationId xmlns:p14="http://schemas.microsoft.com/office/powerpoint/2010/main" xmlns="" val="1425797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2D589A-D2BD-4B94-84CD-945FC3622BF0}"/>
              </a:ext>
            </a:extLst>
          </p:cNvPr>
          <p:cNvSpPr>
            <a:spLocks noGrp="1"/>
          </p:cNvSpPr>
          <p:nvPr>
            <p:ph type="title"/>
          </p:nvPr>
        </p:nvSpPr>
        <p:spPr/>
        <p:txBody>
          <a:bodyPr>
            <a:normAutofit fontScale="90000"/>
          </a:bodyPr>
          <a:lstStyle/>
          <a:p>
            <a:r>
              <a:rPr lang="en-US" b="0" i="0" dirty="0">
                <a:solidFill>
                  <a:srgbClr val="333333"/>
                </a:solidFill>
                <a:effectLst/>
                <a:latin typeface="Source Sans Pro" panose="020B0503030403020204" pitchFamily="34" charset="0"/>
              </a:rPr>
              <a:t>How is SEO Profession Different than Development and Design</a:t>
            </a:r>
            <a:br>
              <a:rPr lang="en-US" b="0" i="0" dirty="0">
                <a:solidFill>
                  <a:srgbClr val="333333"/>
                </a:solidFill>
                <a:effectLst/>
                <a:latin typeface="Source Sans Pro" panose="020B0503030403020204" pitchFamily="34" charset="0"/>
              </a:rPr>
            </a:br>
            <a:endParaRPr lang="en-US" dirty="0"/>
          </a:p>
        </p:txBody>
      </p:sp>
      <p:sp>
        <p:nvSpPr>
          <p:cNvPr id="3" name="Content Placeholder 2">
            <a:extLst>
              <a:ext uri="{FF2B5EF4-FFF2-40B4-BE49-F238E27FC236}">
                <a16:creationId xmlns:a16="http://schemas.microsoft.com/office/drawing/2014/main" xmlns="" id="{8A742963-B573-44EF-B59E-A3FFF18D49A6}"/>
              </a:ext>
            </a:extLst>
          </p:cNvPr>
          <p:cNvSpPr>
            <a:spLocks noGrp="1"/>
          </p:cNvSpPr>
          <p:nvPr>
            <p:ph idx="1"/>
          </p:nvPr>
        </p:nvSpPr>
        <p:spPr/>
        <p:txBody>
          <a:bodyPr/>
          <a:lstStyle/>
          <a:p>
            <a:r>
              <a:rPr lang="en-US" b="0" i="0" dirty="0">
                <a:solidFill>
                  <a:srgbClr val="404040"/>
                </a:solidFill>
                <a:effectLst/>
                <a:latin typeface="Lato"/>
              </a:rPr>
              <a:t>If you think so that SEO will work only, then it is not possible. Because we have discussed earlier and you know that there are </a:t>
            </a:r>
            <a:r>
              <a:rPr lang="en-US" b="0" i="0" u="none" strike="noStrike" dirty="0">
                <a:solidFill>
                  <a:srgbClr val="3498DB"/>
                </a:solidFill>
                <a:effectLst/>
                <a:latin typeface="Lato"/>
                <a:hlinkClick r:id="rId2"/>
              </a:rPr>
              <a:t>different factors involves in SEO </a:t>
            </a:r>
            <a:r>
              <a:rPr lang="en-US" b="0" i="0" dirty="0">
                <a:solidFill>
                  <a:srgbClr val="404040"/>
                </a:solidFill>
                <a:effectLst/>
                <a:latin typeface="Lato"/>
              </a:rPr>
              <a:t>to whom we called </a:t>
            </a:r>
            <a:r>
              <a:rPr lang="en-US" b="0" i="0" u="none" strike="noStrike" dirty="0">
                <a:solidFill>
                  <a:srgbClr val="3498DB"/>
                </a:solidFill>
                <a:effectLst/>
                <a:latin typeface="Lato"/>
                <a:hlinkClick r:id="rId2"/>
              </a:rPr>
              <a:t>SEO ranking factors.</a:t>
            </a:r>
            <a:endParaRPr lang="en-US" dirty="0"/>
          </a:p>
        </p:txBody>
      </p:sp>
      <p:pic>
        <p:nvPicPr>
          <p:cNvPr id="2050" name="Picture 2" descr="seo factors">
            <a:extLst>
              <a:ext uri="{FF2B5EF4-FFF2-40B4-BE49-F238E27FC236}">
                <a16:creationId xmlns:a16="http://schemas.microsoft.com/office/drawing/2014/main" xmlns="" id="{D679CDD1-117A-4F12-A856-CE1878E3BCC2}"/>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697097" y="3018288"/>
            <a:ext cx="3777493" cy="377749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4857626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B0E9CA-1C47-4760-BE73-EEBACE28000C}"/>
              </a:ext>
            </a:extLst>
          </p:cNvPr>
          <p:cNvSpPr>
            <a:spLocks noGrp="1"/>
          </p:cNvSpPr>
          <p:nvPr>
            <p:ph type="title"/>
          </p:nvPr>
        </p:nvSpPr>
        <p:spPr/>
        <p:txBody>
          <a:bodyPr>
            <a:normAutofit fontScale="90000"/>
          </a:bodyPr>
          <a:lstStyle/>
          <a:p>
            <a:r>
              <a:rPr lang="en-US" b="1" i="0" dirty="0">
                <a:solidFill>
                  <a:srgbClr val="404040"/>
                </a:solidFill>
                <a:effectLst/>
                <a:latin typeface="Lato"/>
              </a:rPr>
              <a:t>SEO Factors</a:t>
            </a:r>
            <a:br>
              <a:rPr lang="en-US" b="1" i="0" dirty="0">
                <a:solidFill>
                  <a:srgbClr val="404040"/>
                </a:solidFill>
                <a:effectLst/>
                <a:latin typeface="Lato"/>
              </a:rPr>
            </a:br>
            <a:r>
              <a:rPr lang="en-US" dirty="0"/>
              <a:t/>
            </a:r>
            <a:br>
              <a:rPr lang="en-US" dirty="0"/>
            </a:br>
            <a:endParaRPr lang="en-US" dirty="0"/>
          </a:p>
        </p:txBody>
      </p:sp>
      <p:sp>
        <p:nvSpPr>
          <p:cNvPr id="3" name="Content Placeholder 2">
            <a:extLst>
              <a:ext uri="{FF2B5EF4-FFF2-40B4-BE49-F238E27FC236}">
                <a16:creationId xmlns:a16="http://schemas.microsoft.com/office/drawing/2014/main" xmlns="" id="{25FE7ADA-B305-4BD5-80CF-8E854ACBFCDE}"/>
              </a:ext>
            </a:extLst>
          </p:cNvPr>
          <p:cNvSpPr>
            <a:spLocks noGrp="1"/>
          </p:cNvSpPr>
          <p:nvPr>
            <p:ph idx="1"/>
          </p:nvPr>
        </p:nvSpPr>
        <p:spPr/>
        <p:txBody>
          <a:bodyPr/>
          <a:lstStyle/>
          <a:p>
            <a:pPr algn="l"/>
            <a:r>
              <a:rPr lang="en-US" b="1" i="0" dirty="0">
                <a:solidFill>
                  <a:srgbClr val="404040"/>
                </a:solidFill>
                <a:effectLst/>
                <a:latin typeface="Lato"/>
              </a:rPr>
              <a:t>Digital Marketing Role in SEO</a:t>
            </a:r>
          </a:p>
          <a:p>
            <a:pPr algn="l"/>
            <a:r>
              <a:rPr lang="en-US" b="1" i="0" dirty="0">
                <a:solidFill>
                  <a:srgbClr val="404040"/>
                </a:solidFill>
                <a:effectLst/>
                <a:latin typeface="Lato"/>
              </a:rPr>
              <a:t>Domain &amp; Hosting Purchase</a:t>
            </a:r>
          </a:p>
          <a:p>
            <a:r>
              <a:rPr lang="en-US" b="1" i="0" dirty="0">
                <a:solidFill>
                  <a:srgbClr val="404040"/>
                </a:solidFill>
                <a:effectLst/>
                <a:latin typeface="Lato"/>
              </a:rPr>
              <a:t>Website Design</a:t>
            </a:r>
          </a:p>
          <a:p>
            <a:r>
              <a:rPr lang="en-US" b="1" i="0" dirty="0">
                <a:solidFill>
                  <a:srgbClr val="404040"/>
                </a:solidFill>
                <a:effectLst/>
                <a:latin typeface="Lato"/>
              </a:rPr>
              <a:t>Website Speed</a:t>
            </a:r>
          </a:p>
          <a:p>
            <a:pPr algn="l"/>
            <a:r>
              <a:rPr lang="en-US" b="1" i="0" dirty="0">
                <a:solidFill>
                  <a:srgbClr val="404040"/>
                </a:solidFill>
                <a:effectLst/>
                <a:latin typeface="Lato"/>
              </a:rPr>
              <a:t>Optimized Website</a:t>
            </a:r>
          </a:p>
          <a:p>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xmlns="" val="28793806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20BAEC-16BF-4AB9-A2E5-E143C3E573F3}"/>
              </a:ext>
            </a:extLst>
          </p:cNvPr>
          <p:cNvSpPr>
            <a:spLocks noGrp="1"/>
          </p:cNvSpPr>
          <p:nvPr>
            <p:ph type="title"/>
          </p:nvPr>
        </p:nvSpPr>
        <p:spPr>
          <a:xfrm>
            <a:off x="2592925" y="766723"/>
            <a:ext cx="8911687" cy="1280890"/>
          </a:xfrm>
        </p:spPr>
        <p:txBody>
          <a:bodyPr/>
          <a:lstStyle/>
          <a:p>
            <a:r>
              <a:rPr lang="en-US" b="0" i="0" dirty="0">
                <a:solidFill>
                  <a:srgbClr val="333333"/>
                </a:solidFill>
                <a:effectLst/>
                <a:latin typeface="Source Sans Pro" panose="020B0503030403020204" pitchFamily="34" charset="0"/>
              </a:rPr>
              <a:t>What is Content?</a:t>
            </a:r>
            <a:br>
              <a:rPr lang="en-US" b="0" i="0" dirty="0">
                <a:solidFill>
                  <a:srgbClr val="333333"/>
                </a:solidFill>
                <a:effectLst/>
                <a:latin typeface="Source Sans Pro" panose="020B0503030403020204" pitchFamily="34" charset="0"/>
              </a:rPr>
            </a:br>
            <a:endParaRPr lang="en-US" dirty="0"/>
          </a:p>
        </p:txBody>
      </p:sp>
      <p:sp>
        <p:nvSpPr>
          <p:cNvPr id="3" name="Content Placeholder 2">
            <a:extLst>
              <a:ext uri="{FF2B5EF4-FFF2-40B4-BE49-F238E27FC236}">
                <a16:creationId xmlns:a16="http://schemas.microsoft.com/office/drawing/2014/main" xmlns="" id="{0618B6BF-60D6-447A-90AF-F77BEC82C4F1}"/>
              </a:ext>
            </a:extLst>
          </p:cNvPr>
          <p:cNvSpPr>
            <a:spLocks noGrp="1"/>
          </p:cNvSpPr>
          <p:nvPr>
            <p:ph idx="1"/>
          </p:nvPr>
        </p:nvSpPr>
        <p:spPr/>
        <p:txBody>
          <a:bodyPr/>
          <a:lstStyle/>
          <a:p>
            <a:r>
              <a:rPr lang="en-US" b="1" i="0" dirty="0">
                <a:solidFill>
                  <a:srgbClr val="202124"/>
                </a:solidFill>
                <a:effectLst/>
                <a:latin typeface="arial" panose="020B0604020202020204" pitchFamily="34" charset="0"/>
              </a:rPr>
              <a:t>Content</a:t>
            </a:r>
            <a:r>
              <a:rPr lang="en-US" b="0" i="0" dirty="0">
                <a:solidFill>
                  <a:srgbClr val="202124"/>
                </a:solidFill>
                <a:effectLst/>
                <a:latin typeface="arial" panose="020B0604020202020204" pitchFamily="34" charset="0"/>
              </a:rPr>
              <a:t> is original, actionable, and answers a question. It's properly sourced, unique, concise, grammatically correct and is formatted properly. Use this formula to craft </a:t>
            </a:r>
            <a:r>
              <a:rPr lang="en-US" b="1" i="0" dirty="0">
                <a:solidFill>
                  <a:srgbClr val="202124"/>
                </a:solidFill>
                <a:effectLst/>
                <a:latin typeface="arial" panose="020B0604020202020204" pitchFamily="34" charset="0"/>
              </a:rPr>
              <a:t>content</a:t>
            </a:r>
            <a:r>
              <a:rPr lang="en-US" b="0" i="0" dirty="0">
                <a:solidFill>
                  <a:srgbClr val="202124"/>
                </a:solidFill>
                <a:effectLst/>
                <a:latin typeface="arial" panose="020B0604020202020204" pitchFamily="34" charset="0"/>
              </a:rPr>
              <a:t> that will increase likes, shares, and will rank </a:t>
            </a:r>
            <a:r>
              <a:rPr lang="en-US" b="1" i="0" dirty="0">
                <a:solidFill>
                  <a:srgbClr val="202124"/>
                </a:solidFill>
                <a:effectLst/>
                <a:latin typeface="arial" panose="020B0604020202020204" pitchFamily="34" charset="0"/>
              </a:rPr>
              <a:t>well</a:t>
            </a:r>
            <a:r>
              <a:rPr lang="en-US" b="0" i="0" dirty="0">
                <a:solidFill>
                  <a:srgbClr val="202124"/>
                </a:solidFill>
                <a:effectLst/>
                <a:latin typeface="arial" panose="020B0604020202020204" pitchFamily="34" charset="0"/>
              </a:rPr>
              <a:t> on major search engines</a:t>
            </a:r>
            <a:endParaRPr lang="en-US" dirty="0"/>
          </a:p>
          <a:p>
            <a:pPr lvl="1"/>
            <a:r>
              <a:rPr lang="en-US" dirty="0"/>
              <a:t>Text</a:t>
            </a:r>
          </a:p>
          <a:p>
            <a:pPr lvl="1"/>
            <a:r>
              <a:rPr lang="en-US" dirty="0"/>
              <a:t>Image </a:t>
            </a:r>
          </a:p>
          <a:p>
            <a:pPr lvl="1"/>
            <a:r>
              <a:rPr lang="en-US" dirty="0"/>
              <a:t>Video</a:t>
            </a:r>
          </a:p>
          <a:p>
            <a:pPr lvl="1"/>
            <a:r>
              <a:rPr lang="en-US" dirty="0"/>
              <a:t>Audio</a:t>
            </a:r>
          </a:p>
          <a:p>
            <a:endParaRPr lang="en-US" dirty="0"/>
          </a:p>
        </p:txBody>
      </p:sp>
    </p:spTree>
    <p:extLst>
      <p:ext uri="{BB962C8B-B14F-4D97-AF65-F5344CB8AC3E}">
        <p14:creationId xmlns:p14="http://schemas.microsoft.com/office/powerpoint/2010/main" xmlns="" val="5212503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E98F2C-E489-4A38-9B63-9FD219C9D588}"/>
              </a:ext>
            </a:extLst>
          </p:cNvPr>
          <p:cNvSpPr>
            <a:spLocks noGrp="1"/>
          </p:cNvSpPr>
          <p:nvPr>
            <p:ph type="title"/>
          </p:nvPr>
        </p:nvSpPr>
        <p:spPr/>
        <p:txBody>
          <a:bodyPr/>
          <a:lstStyle/>
          <a:p>
            <a:r>
              <a:rPr lang="en-US" b="0" i="0" dirty="0">
                <a:solidFill>
                  <a:srgbClr val="333333"/>
                </a:solidFill>
                <a:effectLst/>
                <a:latin typeface="Source Sans Pro" panose="020B0503030403020204" pitchFamily="34" charset="0"/>
              </a:rPr>
              <a:t>What is Google's Mission?</a:t>
            </a:r>
            <a:br>
              <a:rPr lang="en-US" b="0" i="0" dirty="0">
                <a:solidFill>
                  <a:srgbClr val="333333"/>
                </a:solidFill>
                <a:effectLst/>
                <a:latin typeface="Source Sans Pro" panose="020B0503030403020204" pitchFamily="34" charset="0"/>
              </a:rPr>
            </a:br>
            <a:endParaRPr lang="en-US" dirty="0"/>
          </a:p>
        </p:txBody>
      </p:sp>
      <p:sp>
        <p:nvSpPr>
          <p:cNvPr id="3" name="Content Placeholder 2">
            <a:extLst>
              <a:ext uri="{FF2B5EF4-FFF2-40B4-BE49-F238E27FC236}">
                <a16:creationId xmlns:a16="http://schemas.microsoft.com/office/drawing/2014/main" xmlns="" id="{5E033DAA-E53A-4DDE-879B-F54684DEAF17}"/>
              </a:ext>
            </a:extLst>
          </p:cNvPr>
          <p:cNvSpPr>
            <a:spLocks noGrp="1"/>
          </p:cNvSpPr>
          <p:nvPr>
            <p:ph idx="1"/>
          </p:nvPr>
        </p:nvSpPr>
        <p:spPr/>
        <p:txBody>
          <a:bodyPr/>
          <a:lstStyle/>
          <a:p>
            <a:r>
              <a:rPr lang="en-US" b="0" i="0" dirty="0">
                <a:solidFill>
                  <a:srgbClr val="202124"/>
                </a:solidFill>
                <a:effectLst/>
                <a:latin typeface="arial" panose="020B0604020202020204" pitchFamily="34" charset="0"/>
              </a:rPr>
              <a:t>Our company </a:t>
            </a:r>
            <a:r>
              <a:rPr lang="en-US" b="1" i="0" dirty="0">
                <a:solidFill>
                  <a:srgbClr val="202124"/>
                </a:solidFill>
                <a:effectLst/>
                <a:latin typeface="arial" panose="020B0604020202020204" pitchFamily="34" charset="0"/>
              </a:rPr>
              <a:t>mission</a:t>
            </a:r>
            <a:r>
              <a:rPr lang="en-US" b="0" i="0" dirty="0">
                <a:solidFill>
                  <a:srgbClr val="202124"/>
                </a:solidFill>
                <a:effectLst/>
                <a:latin typeface="arial" panose="020B0604020202020204" pitchFamily="34" charset="0"/>
              </a:rPr>
              <a:t> is to </a:t>
            </a:r>
            <a:r>
              <a:rPr lang="en-US" b="1" i="0" u="sng" dirty="0">
                <a:solidFill>
                  <a:srgbClr val="202124"/>
                </a:solidFill>
                <a:effectLst/>
                <a:latin typeface="arial" panose="020B0604020202020204" pitchFamily="34" charset="0"/>
              </a:rPr>
              <a:t>organize</a:t>
            </a:r>
            <a:r>
              <a:rPr lang="en-US" b="0" i="0" dirty="0">
                <a:solidFill>
                  <a:srgbClr val="202124"/>
                </a:solidFill>
                <a:effectLst/>
                <a:latin typeface="arial" panose="020B0604020202020204" pitchFamily="34" charset="0"/>
              </a:rPr>
              <a:t> the </a:t>
            </a:r>
            <a:r>
              <a:rPr lang="en-US" b="1" i="0" u="sng" dirty="0">
                <a:solidFill>
                  <a:srgbClr val="202124"/>
                </a:solidFill>
                <a:effectLst/>
                <a:latin typeface="arial" panose="020B0604020202020204" pitchFamily="34" charset="0"/>
              </a:rPr>
              <a:t>world's information</a:t>
            </a:r>
            <a:r>
              <a:rPr lang="en-US" b="0" i="0" dirty="0">
                <a:solidFill>
                  <a:srgbClr val="202124"/>
                </a:solidFill>
                <a:effectLst/>
                <a:latin typeface="arial" panose="020B0604020202020204" pitchFamily="34" charset="0"/>
              </a:rPr>
              <a:t> and make it </a:t>
            </a:r>
            <a:r>
              <a:rPr lang="en-US" b="1" i="0" u="sng" dirty="0">
                <a:solidFill>
                  <a:srgbClr val="202124"/>
                </a:solidFill>
                <a:effectLst/>
                <a:latin typeface="arial" panose="020B0604020202020204" pitchFamily="34" charset="0"/>
              </a:rPr>
              <a:t>universally accessible</a:t>
            </a:r>
            <a:r>
              <a:rPr lang="en-US" b="0" i="0" dirty="0">
                <a:solidFill>
                  <a:srgbClr val="202124"/>
                </a:solidFill>
                <a:effectLst/>
                <a:latin typeface="arial" panose="020B0604020202020204" pitchFamily="34" charset="0"/>
              </a:rPr>
              <a:t> and </a:t>
            </a:r>
            <a:r>
              <a:rPr lang="en-US" b="1" i="0" u="sng" dirty="0">
                <a:solidFill>
                  <a:srgbClr val="202124"/>
                </a:solidFill>
                <a:effectLst/>
                <a:latin typeface="arial" panose="020B0604020202020204" pitchFamily="34" charset="0"/>
              </a:rPr>
              <a:t>useful</a:t>
            </a:r>
            <a:r>
              <a:rPr lang="en-US" b="0" i="0" dirty="0">
                <a:solidFill>
                  <a:srgbClr val="202124"/>
                </a:solidFill>
                <a:effectLst/>
                <a:latin typeface="arial" panose="020B0604020202020204" pitchFamily="34" charset="0"/>
              </a:rPr>
              <a:t>. That's why Search makes it easy to discover a broad range of information from a wide variety of sources.</a:t>
            </a:r>
            <a:endParaRPr lang="en-US" dirty="0"/>
          </a:p>
        </p:txBody>
      </p:sp>
    </p:spTree>
    <p:extLst>
      <p:ext uri="{BB962C8B-B14F-4D97-AF65-F5344CB8AC3E}">
        <p14:creationId xmlns:p14="http://schemas.microsoft.com/office/powerpoint/2010/main" xmlns="" val="25594232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0E591A-07BE-4DDC-81E9-7D87185B6CC2}"/>
              </a:ext>
            </a:extLst>
          </p:cNvPr>
          <p:cNvSpPr>
            <a:spLocks noGrp="1"/>
          </p:cNvSpPr>
          <p:nvPr>
            <p:ph type="title"/>
          </p:nvPr>
        </p:nvSpPr>
        <p:spPr/>
        <p:txBody>
          <a:bodyPr>
            <a:normAutofit fontScale="90000"/>
          </a:bodyPr>
          <a:lstStyle/>
          <a:p>
            <a:r>
              <a:rPr lang="en-US" b="0" i="0" dirty="0">
                <a:solidFill>
                  <a:srgbClr val="333333"/>
                </a:solidFill>
                <a:effectLst/>
                <a:latin typeface="Source Sans Pro" panose="020B0503030403020204" pitchFamily="34" charset="0"/>
              </a:rPr>
              <a:t>Difference between a Search Engine &amp; an Answer Engine?</a:t>
            </a:r>
            <a:br>
              <a:rPr lang="en-US" b="0" i="0" dirty="0">
                <a:solidFill>
                  <a:srgbClr val="333333"/>
                </a:solidFill>
                <a:effectLst/>
                <a:latin typeface="Source Sans Pro" panose="020B0503030403020204" pitchFamily="34" charset="0"/>
              </a:rPr>
            </a:br>
            <a:endParaRPr lang="en-US" dirty="0"/>
          </a:p>
        </p:txBody>
      </p:sp>
      <p:sp>
        <p:nvSpPr>
          <p:cNvPr id="3" name="Content Placeholder 2">
            <a:extLst>
              <a:ext uri="{FF2B5EF4-FFF2-40B4-BE49-F238E27FC236}">
                <a16:creationId xmlns:a16="http://schemas.microsoft.com/office/drawing/2014/main" xmlns="" id="{E719660C-A7CF-4B18-AA1B-BF42D4A8A7B5}"/>
              </a:ext>
            </a:extLst>
          </p:cNvPr>
          <p:cNvSpPr>
            <a:spLocks noGrp="1"/>
          </p:cNvSpPr>
          <p:nvPr>
            <p:ph idx="1"/>
          </p:nvPr>
        </p:nvSpPr>
        <p:spPr/>
        <p:txBody>
          <a:bodyPr/>
          <a:lstStyle/>
          <a:p>
            <a:r>
              <a:rPr lang="en-US" dirty="0"/>
              <a:t>Search engine use for only searching</a:t>
            </a:r>
          </a:p>
          <a:p>
            <a:r>
              <a:rPr lang="en-US" dirty="0"/>
              <a:t>But answer engine answers the question</a:t>
            </a:r>
          </a:p>
          <a:p>
            <a:r>
              <a:rPr lang="en-US" dirty="0"/>
              <a:t>Google is a answer engine because of its google assistant </a:t>
            </a:r>
            <a:r>
              <a:rPr lang="en-US"/>
              <a:t>(partially)</a:t>
            </a:r>
            <a:endParaRPr lang="en-US" dirty="0"/>
          </a:p>
        </p:txBody>
      </p:sp>
    </p:spTree>
    <p:extLst>
      <p:ext uri="{BB962C8B-B14F-4D97-AF65-F5344CB8AC3E}">
        <p14:creationId xmlns:p14="http://schemas.microsoft.com/office/powerpoint/2010/main" xmlns="" val="26382174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ADD08E-B210-4153-AC66-0621CE1B7AF9}"/>
              </a:ext>
            </a:extLst>
          </p:cNvPr>
          <p:cNvSpPr>
            <a:spLocks noGrp="1"/>
          </p:cNvSpPr>
          <p:nvPr>
            <p:ph type="title"/>
          </p:nvPr>
        </p:nvSpPr>
        <p:spPr/>
        <p:txBody>
          <a:bodyPr/>
          <a:lstStyle/>
          <a:p>
            <a:r>
              <a:rPr lang="en-US" dirty="0"/>
              <a:t>What is search?</a:t>
            </a:r>
          </a:p>
        </p:txBody>
      </p:sp>
      <p:sp>
        <p:nvSpPr>
          <p:cNvPr id="3" name="Content Placeholder 2">
            <a:extLst>
              <a:ext uri="{FF2B5EF4-FFF2-40B4-BE49-F238E27FC236}">
                <a16:creationId xmlns:a16="http://schemas.microsoft.com/office/drawing/2014/main" xmlns="" id="{13053978-30CD-41A4-AE34-C16C6FF8F5BF}"/>
              </a:ext>
            </a:extLst>
          </p:cNvPr>
          <p:cNvSpPr>
            <a:spLocks noGrp="1"/>
          </p:cNvSpPr>
          <p:nvPr>
            <p:ph idx="1"/>
          </p:nvPr>
        </p:nvSpPr>
        <p:spPr/>
        <p:txBody>
          <a:bodyPr/>
          <a:lstStyle/>
          <a:p>
            <a:pPr algn="l"/>
            <a:r>
              <a:rPr lang="en-US" b="0" i="0" dirty="0">
                <a:solidFill>
                  <a:srgbClr val="202124"/>
                </a:solidFill>
                <a:effectLst/>
                <a:latin typeface="arial" panose="020B0604020202020204" pitchFamily="34" charset="0"/>
              </a:rPr>
              <a:t>try to find something by looking or otherwise seeking carefully and thoroughly.</a:t>
            </a:r>
          </a:p>
          <a:p>
            <a:r>
              <a:rPr lang="en-US" b="0" i="0" dirty="0">
                <a:solidFill>
                  <a:srgbClr val="202124"/>
                </a:solidFill>
                <a:effectLst/>
                <a:latin typeface="arial" panose="020B0604020202020204" pitchFamily="34" charset="0"/>
              </a:rPr>
              <a:t>An </a:t>
            </a:r>
            <a:r>
              <a:rPr lang="en-US" b="1" i="0" dirty="0">
                <a:solidFill>
                  <a:srgbClr val="202124"/>
                </a:solidFill>
                <a:effectLst/>
                <a:latin typeface="arial" panose="020B0604020202020204" pitchFamily="34" charset="0"/>
              </a:rPr>
              <a:t>internet</a:t>
            </a:r>
            <a:r>
              <a:rPr lang="en-US" b="0" i="0" dirty="0">
                <a:solidFill>
                  <a:srgbClr val="202124"/>
                </a:solidFill>
                <a:effectLst/>
                <a:latin typeface="arial" panose="020B0604020202020204" pitchFamily="34" charset="0"/>
              </a:rPr>
              <a:t> search, otherwise known as a search query, is an entry into a search engine that yields both paid and organic results. The paid results are the ads that appear at the top and the bottom of the page, and they are marked accordingly. ... At the core of an </a:t>
            </a:r>
            <a:r>
              <a:rPr lang="en-US" b="1" i="0" dirty="0">
                <a:solidFill>
                  <a:srgbClr val="202124"/>
                </a:solidFill>
                <a:effectLst/>
                <a:latin typeface="arial" panose="020B0604020202020204" pitchFamily="34" charset="0"/>
              </a:rPr>
              <a:t>internet</a:t>
            </a:r>
            <a:r>
              <a:rPr lang="en-US" b="0" i="0" dirty="0">
                <a:solidFill>
                  <a:srgbClr val="202124"/>
                </a:solidFill>
                <a:effectLst/>
                <a:latin typeface="arial" panose="020B0604020202020204" pitchFamily="34" charset="0"/>
              </a:rPr>
              <a:t> search is a keyword.</a:t>
            </a:r>
            <a:endParaRPr lang="en-US" dirty="0"/>
          </a:p>
        </p:txBody>
      </p:sp>
    </p:spTree>
    <p:extLst>
      <p:ext uri="{BB962C8B-B14F-4D97-AF65-F5344CB8AC3E}">
        <p14:creationId xmlns:p14="http://schemas.microsoft.com/office/powerpoint/2010/main" xmlns="" val="39019517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A8E4F8-C927-4A74-A22D-7196E39B585D}"/>
              </a:ext>
            </a:extLst>
          </p:cNvPr>
          <p:cNvSpPr>
            <a:spLocks noGrp="1"/>
          </p:cNvSpPr>
          <p:nvPr>
            <p:ph type="title"/>
          </p:nvPr>
        </p:nvSpPr>
        <p:spPr/>
        <p:txBody>
          <a:bodyPr/>
          <a:lstStyle/>
          <a:p>
            <a:r>
              <a:rPr lang="en-US" dirty="0"/>
              <a:t>How many search engines are there</a:t>
            </a:r>
          </a:p>
        </p:txBody>
      </p:sp>
      <p:sp>
        <p:nvSpPr>
          <p:cNvPr id="3" name="Content Placeholder 2">
            <a:extLst>
              <a:ext uri="{FF2B5EF4-FFF2-40B4-BE49-F238E27FC236}">
                <a16:creationId xmlns:a16="http://schemas.microsoft.com/office/drawing/2014/main" xmlns="" id="{34F43456-5AC2-4318-BDC6-D870F57DDEBD}"/>
              </a:ext>
            </a:extLst>
          </p:cNvPr>
          <p:cNvSpPr>
            <a:spLocks noGrp="1"/>
          </p:cNvSpPr>
          <p:nvPr>
            <p:ph idx="1"/>
          </p:nvPr>
        </p:nvSpPr>
        <p:spPr/>
        <p:txBody>
          <a:bodyPr>
            <a:normAutofit/>
          </a:bodyPr>
          <a:lstStyle/>
          <a:p>
            <a:r>
              <a:rPr lang="en-US" b="0" i="0" dirty="0">
                <a:solidFill>
                  <a:srgbClr val="202124"/>
                </a:solidFill>
                <a:effectLst/>
                <a:latin typeface="arial" panose="020B0604020202020204" pitchFamily="34" charset="0"/>
              </a:rPr>
              <a:t>140+ </a:t>
            </a:r>
            <a:r>
              <a:rPr lang="en-US" b="1" i="0" dirty="0">
                <a:solidFill>
                  <a:srgbClr val="202124"/>
                </a:solidFill>
                <a:effectLst/>
                <a:latin typeface="arial" panose="020B0604020202020204" pitchFamily="34" charset="0"/>
              </a:rPr>
              <a:t>Search Engines</a:t>
            </a:r>
          </a:p>
          <a:p>
            <a:pPr algn="l"/>
            <a:r>
              <a:rPr lang="en-US" b="1" i="0" dirty="0">
                <a:solidFill>
                  <a:srgbClr val="202124"/>
                </a:solidFill>
                <a:effectLst/>
                <a:latin typeface="Google Sans"/>
              </a:rPr>
              <a:t>Meet the 7 Most Popular Search Engines in the World</a:t>
            </a:r>
            <a:endParaRPr lang="en-US" b="0" i="0" dirty="0">
              <a:solidFill>
                <a:srgbClr val="202124"/>
              </a:solidFill>
              <a:effectLst/>
              <a:latin typeface="Google Sans"/>
            </a:endParaRPr>
          </a:p>
          <a:p>
            <a:pPr algn="l">
              <a:buFont typeface="Arial" panose="020B0604020202020204" pitchFamily="34" charset="0"/>
              <a:buChar char="•"/>
            </a:pPr>
            <a:r>
              <a:rPr lang="en-US" b="0" i="0" dirty="0">
                <a:solidFill>
                  <a:srgbClr val="202124"/>
                </a:solidFill>
                <a:effectLst/>
                <a:latin typeface="arial" panose="020B0604020202020204" pitchFamily="34" charset="0"/>
              </a:rPr>
              <a:t>Google.</a:t>
            </a:r>
          </a:p>
          <a:p>
            <a:pPr algn="l">
              <a:buFont typeface="Arial" panose="020B0604020202020204" pitchFamily="34" charset="0"/>
              <a:buChar char="•"/>
            </a:pPr>
            <a:r>
              <a:rPr lang="en-US" b="0" i="0" dirty="0">
                <a:solidFill>
                  <a:srgbClr val="202124"/>
                </a:solidFill>
                <a:effectLst/>
                <a:latin typeface="arial" panose="020B0604020202020204" pitchFamily="34" charset="0"/>
              </a:rPr>
              <a:t>YouTube.</a:t>
            </a:r>
          </a:p>
          <a:p>
            <a:pPr algn="l">
              <a:buFont typeface="Arial" panose="020B0604020202020204" pitchFamily="34" charset="0"/>
              <a:buChar char="•"/>
            </a:pPr>
            <a:r>
              <a:rPr lang="en-US" b="0" i="0" dirty="0">
                <a:solidFill>
                  <a:srgbClr val="202124"/>
                </a:solidFill>
                <a:effectLst/>
                <a:latin typeface="arial" panose="020B0604020202020204" pitchFamily="34" charset="0"/>
              </a:rPr>
              <a:t>Amazon.</a:t>
            </a:r>
          </a:p>
          <a:p>
            <a:pPr algn="l">
              <a:buFont typeface="Arial" panose="020B0604020202020204" pitchFamily="34" charset="0"/>
              <a:buChar char="•"/>
            </a:pPr>
            <a:r>
              <a:rPr lang="en-US" b="0" i="0" dirty="0">
                <a:solidFill>
                  <a:srgbClr val="202124"/>
                </a:solidFill>
                <a:effectLst/>
                <a:latin typeface="arial" panose="020B0604020202020204" pitchFamily="34" charset="0"/>
              </a:rPr>
              <a:t>Facebook.</a:t>
            </a:r>
          </a:p>
          <a:p>
            <a:pPr algn="l">
              <a:buFont typeface="Arial" panose="020B0604020202020204" pitchFamily="34" charset="0"/>
              <a:buChar char="•"/>
            </a:pPr>
            <a:r>
              <a:rPr lang="en-US" b="1" i="0" dirty="0">
                <a:solidFill>
                  <a:srgbClr val="202124"/>
                </a:solidFill>
                <a:effectLst/>
                <a:latin typeface="arial" panose="020B0604020202020204" pitchFamily="34" charset="0"/>
              </a:rPr>
              <a:t>Microsoft Bing</a:t>
            </a:r>
            <a:r>
              <a:rPr lang="en-US" b="0" i="0" dirty="0">
                <a:solidFill>
                  <a:srgbClr val="202124"/>
                </a:solidFill>
                <a:effectLst/>
                <a:latin typeface="arial" panose="020B0604020202020204" pitchFamily="34" charset="0"/>
              </a:rPr>
              <a:t>.</a:t>
            </a:r>
          </a:p>
          <a:p>
            <a:pPr algn="l">
              <a:buFont typeface="Arial" panose="020B0604020202020204" pitchFamily="34" charset="0"/>
              <a:buChar char="•"/>
            </a:pPr>
            <a:r>
              <a:rPr lang="en-US" b="1" i="0" dirty="0">
                <a:solidFill>
                  <a:srgbClr val="202124"/>
                </a:solidFill>
                <a:effectLst/>
                <a:latin typeface="arial" panose="020B0604020202020204" pitchFamily="34" charset="0"/>
              </a:rPr>
              <a:t>Baidu</a:t>
            </a:r>
            <a:r>
              <a:rPr lang="en-US" b="0" i="0" dirty="0">
                <a:solidFill>
                  <a:srgbClr val="202124"/>
                </a:solidFill>
                <a:effectLst/>
                <a:latin typeface="arial" panose="020B0604020202020204" pitchFamily="34" charset="0"/>
              </a:rPr>
              <a:t>.</a:t>
            </a:r>
          </a:p>
          <a:p>
            <a:pPr algn="l">
              <a:buFont typeface="Arial" panose="020B0604020202020204" pitchFamily="34" charset="0"/>
              <a:buChar char="•"/>
            </a:pPr>
            <a:r>
              <a:rPr lang="en-US" b="1" i="0" dirty="0">
                <a:solidFill>
                  <a:srgbClr val="202124"/>
                </a:solidFill>
                <a:effectLst/>
                <a:latin typeface="arial" panose="020B0604020202020204" pitchFamily="34" charset="0"/>
              </a:rPr>
              <a:t>Yandex</a:t>
            </a:r>
            <a:r>
              <a:rPr lang="en-US" b="0" i="0" dirty="0">
                <a:solidFill>
                  <a:srgbClr val="202124"/>
                </a:solidFill>
                <a:effectLst/>
                <a:latin typeface="arial" panose="020B0604020202020204" pitchFamily="34" charset="0"/>
              </a:rPr>
              <a:t>.</a:t>
            </a:r>
          </a:p>
          <a:p>
            <a:endParaRPr lang="en-US" dirty="0"/>
          </a:p>
        </p:txBody>
      </p:sp>
    </p:spTree>
    <p:extLst>
      <p:ext uri="{BB962C8B-B14F-4D97-AF65-F5344CB8AC3E}">
        <p14:creationId xmlns:p14="http://schemas.microsoft.com/office/powerpoint/2010/main" xmlns="" val="8242364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B42E72-47F8-4187-BADB-5002AD0AC458}"/>
              </a:ext>
            </a:extLst>
          </p:cNvPr>
          <p:cNvSpPr>
            <a:spLocks noGrp="1"/>
          </p:cNvSpPr>
          <p:nvPr>
            <p:ph type="title"/>
          </p:nvPr>
        </p:nvSpPr>
        <p:spPr/>
        <p:txBody>
          <a:bodyPr/>
          <a:lstStyle/>
          <a:p>
            <a:r>
              <a:rPr lang="en-US" dirty="0"/>
              <a:t>What is Google </a:t>
            </a:r>
          </a:p>
        </p:txBody>
      </p:sp>
      <p:sp>
        <p:nvSpPr>
          <p:cNvPr id="3" name="Content Placeholder 2">
            <a:extLst>
              <a:ext uri="{FF2B5EF4-FFF2-40B4-BE49-F238E27FC236}">
                <a16:creationId xmlns:a16="http://schemas.microsoft.com/office/drawing/2014/main" xmlns="" id="{E61BB4E1-0D1E-4AD2-B4EF-478BE07812E0}"/>
              </a:ext>
            </a:extLst>
          </p:cNvPr>
          <p:cNvSpPr>
            <a:spLocks noGrp="1"/>
          </p:cNvSpPr>
          <p:nvPr>
            <p:ph idx="1"/>
          </p:nvPr>
        </p:nvSpPr>
        <p:spPr/>
        <p:txBody>
          <a:bodyPr/>
          <a:lstStyle/>
          <a:p>
            <a:r>
              <a:rPr lang="en-US" b="1" i="0" dirty="0">
                <a:solidFill>
                  <a:srgbClr val="5F6368"/>
                </a:solidFill>
                <a:effectLst/>
                <a:latin typeface="arial" panose="020B0604020202020204" pitchFamily="34" charset="0"/>
              </a:rPr>
              <a:t>Google</a:t>
            </a:r>
            <a:r>
              <a:rPr lang="en-US" b="0" i="0" dirty="0">
                <a:solidFill>
                  <a:srgbClr val="4D5156"/>
                </a:solidFill>
                <a:effectLst/>
                <a:latin typeface="arial" panose="020B0604020202020204" pitchFamily="34" charset="0"/>
              </a:rPr>
              <a:t> is an American company that is most commonly known as a search engine. Although the company made it's name as a search engine, and the vast majority of its income comes from advertising because of this, it has branched out into a number of areas such as cloud computing, software and hardware</a:t>
            </a:r>
            <a:endParaRPr lang="en-US" dirty="0"/>
          </a:p>
        </p:txBody>
      </p:sp>
    </p:spTree>
    <p:extLst>
      <p:ext uri="{BB962C8B-B14F-4D97-AF65-F5344CB8AC3E}">
        <p14:creationId xmlns:p14="http://schemas.microsoft.com/office/powerpoint/2010/main" xmlns="" val="29995452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B456D9-7409-454F-A174-19790D3A8D4F}"/>
              </a:ext>
            </a:extLst>
          </p:cNvPr>
          <p:cNvSpPr>
            <a:spLocks noGrp="1"/>
          </p:cNvSpPr>
          <p:nvPr>
            <p:ph type="title"/>
          </p:nvPr>
        </p:nvSpPr>
        <p:spPr/>
        <p:txBody>
          <a:bodyPr/>
          <a:lstStyle/>
          <a:p>
            <a:r>
              <a:rPr lang="en-US" dirty="0"/>
              <a:t>History Of Google</a:t>
            </a:r>
          </a:p>
        </p:txBody>
      </p:sp>
      <p:sp>
        <p:nvSpPr>
          <p:cNvPr id="3" name="Content Placeholder 2">
            <a:extLst>
              <a:ext uri="{FF2B5EF4-FFF2-40B4-BE49-F238E27FC236}">
                <a16:creationId xmlns:a16="http://schemas.microsoft.com/office/drawing/2014/main" xmlns="" id="{4D09F24D-7FAA-4A44-B2F1-9E92B69999D4}"/>
              </a:ext>
            </a:extLst>
          </p:cNvPr>
          <p:cNvSpPr>
            <a:spLocks noGrp="1"/>
          </p:cNvSpPr>
          <p:nvPr>
            <p:ph idx="1"/>
          </p:nvPr>
        </p:nvSpPr>
        <p:spPr>
          <a:xfrm>
            <a:off x="1950385" y="1294356"/>
            <a:ext cx="8915400" cy="3777622"/>
          </a:xfrm>
        </p:spPr>
        <p:txBody>
          <a:bodyPr>
            <a:noAutofit/>
          </a:bodyPr>
          <a:lstStyle/>
          <a:p>
            <a:pPr algn="just"/>
            <a:r>
              <a:rPr lang="en-US" sz="2400" b="1" i="0" u="none" strike="noStrike" dirty="0">
                <a:effectLst/>
                <a:latin typeface="Times New Roman" panose="02020603050405020304" pitchFamily="18" charset="0"/>
                <a:cs typeface="Times New Roman" panose="02020603050405020304" pitchFamily="18" charset="0"/>
              </a:rPr>
              <a:t>Google</a:t>
            </a:r>
            <a:r>
              <a:rPr lang="en-US" sz="2400" b="0" i="0" dirty="0">
                <a:effectLst/>
                <a:latin typeface="Times New Roman" panose="02020603050405020304" pitchFamily="18" charset="0"/>
                <a:cs typeface="Times New Roman" panose="02020603050405020304" pitchFamily="18" charset="0"/>
              </a:rPr>
              <a:t> was officially launched in 1998 by </a:t>
            </a:r>
            <a:r>
              <a:rPr lang="en-US" sz="2400" b="0" i="0" u="none" strike="noStrike" dirty="0">
                <a:effectLst/>
                <a:latin typeface="Times New Roman" panose="02020603050405020304" pitchFamily="18" charset="0"/>
                <a:cs typeface="Times New Roman" panose="02020603050405020304" pitchFamily="18" charset="0"/>
              </a:rPr>
              <a:t>Larry Page</a:t>
            </a:r>
            <a:r>
              <a:rPr lang="en-US" sz="2400" b="0" i="0" dirty="0">
                <a:effectLst/>
                <a:latin typeface="Times New Roman" panose="02020603050405020304" pitchFamily="18" charset="0"/>
                <a:cs typeface="Times New Roman" panose="02020603050405020304" pitchFamily="18" charset="0"/>
              </a:rPr>
              <a:t> and </a:t>
            </a:r>
            <a:r>
              <a:rPr lang="en-US" sz="2400" b="0" i="0" u="none" strike="noStrike" dirty="0">
                <a:effectLst/>
                <a:latin typeface="Times New Roman" panose="02020603050405020304" pitchFamily="18" charset="0"/>
                <a:cs typeface="Times New Roman" panose="02020603050405020304" pitchFamily="18" charset="0"/>
              </a:rPr>
              <a:t>Sergey Brin</a:t>
            </a:r>
            <a:r>
              <a:rPr lang="en-US" sz="2400" b="0" i="0" dirty="0">
                <a:effectLst/>
                <a:latin typeface="Times New Roman" panose="02020603050405020304" pitchFamily="18" charset="0"/>
                <a:cs typeface="Times New Roman" panose="02020603050405020304" pitchFamily="18" charset="0"/>
              </a:rPr>
              <a:t> to market </a:t>
            </a:r>
            <a:r>
              <a:rPr lang="en-US" sz="2400" b="0" i="0" u="none" strike="noStrike" dirty="0">
                <a:effectLst/>
                <a:latin typeface="Times New Roman" panose="02020603050405020304" pitchFamily="18" charset="0"/>
                <a:cs typeface="Times New Roman" panose="02020603050405020304" pitchFamily="18" charset="0"/>
              </a:rPr>
              <a:t>Google Search</a:t>
            </a:r>
            <a:r>
              <a:rPr lang="en-US" sz="2400" b="0" i="0" dirty="0">
                <a:effectLst/>
                <a:latin typeface="Times New Roman" panose="02020603050405020304" pitchFamily="18" charset="0"/>
                <a:cs typeface="Times New Roman" panose="02020603050405020304" pitchFamily="18" charset="0"/>
              </a:rPr>
              <a:t>, which has become the most used </a:t>
            </a:r>
            <a:r>
              <a:rPr lang="en-US" sz="2400" b="0" i="0" u="none" strike="noStrike" dirty="0">
                <a:effectLst/>
                <a:latin typeface="Times New Roman" panose="02020603050405020304" pitchFamily="18" charset="0"/>
                <a:cs typeface="Times New Roman" panose="02020603050405020304" pitchFamily="18" charset="0"/>
              </a:rPr>
              <a:t>web-based search engine</a:t>
            </a:r>
            <a:r>
              <a:rPr lang="en-US" sz="2400" b="0" i="0" dirty="0">
                <a:effectLst/>
                <a:latin typeface="Times New Roman" panose="02020603050405020304" pitchFamily="18" charset="0"/>
                <a:cs typeface="Times New Roman" panose="02020603050405020304" pitchFamily="18" charset="0"/>
              </a:rPr>
              <a:t>. Larry Page and Sergey Brin, students at </a:t>
            </a:r>
            <a:r>
              <a:rPr lang="en-US" sz="2400" b="0" i="0" u="none" strike="noStrike" dirty="0">
                <a:effectLst/>
                <a:latin typeface="Times New Roman" panose="02020603050405020304" pitchFamily="18" charset="0"/>
                <a:cs typeface="Times New Roman" panose="02020603050405020304" pitchFamily="18" charset="0"/>
              </a:rPr>
              <a:t>Stanford University</a:t>
            </a:r>
            <a:r>
              <a:rPr lang="en-US" sz="2400" b="0" i="0" dirty="0">
                <a:effectLst/>
                <a:latin typeface="Times New Roman" panose="02020603050405020304" pitchFamily="18" charset="0"/>
                <a:cs typeface="Times New Roman" panose="02020603050405020304" pitchFamily="18" charset="0"/>
              </a:rPr>
              <a:t> in California, developed a search algorithm at first known as "</a:t>
            </a:r>
            <a:r>
              <a:rPr lang="en-US" sz="2400" b="0" i="0" u="none" strike="noStrike" dirty="0" err="1">
                <a:effectLst/>
                <a:latin typeface="Times New Roman" panose="02020603050405020304" pitchFamily="18" charset="0"/>
                <a:cs typeface="Times New Roman" panose="02020603050405020304" pitchFamily="18" charset="0"/>
              </a:rPr>
              <a:t>BackRub</a:t>
            </a:r>
            <a:r>
              <a:rPr lang="en-US" sz="2400" b="0" i="0" dirty="0">
                <a:effectLst/>
                <a:latin typeface="Times New Roman" panose="02020603050405020304" pitchFamily="18" charset="0"/>
                <a:cs typeface="Times New Roman" panose="02020603050405020304" pitchFamily="18" charset="0"/>
              </a:rPr>
              <a:t>" in 1996, with the help of </a:t>
            </a:r>
            <a:r>
              <a:rPr lang="en-US" sz="2400" b="0" i="0" u="none" strike="noStrike" dirty="0">
                <a:effectLst/>
                <a:latin typeface="Times New Roman" panose="02020603050405020304" pitchFamily="18" charset="0"/>
                <a:cs typeface="Times New Roman" panose="02020603050405020304" pitchFamily="18" charset="0"/>
              </a:rPr>
              <a:t>Scott Hassan</a:t>
            </a:r>
            <a:r>
              <a:rPr lang="en-US" sz="2400" b="0" i="0" dirty="0">
                <a:effectLst/>
                <a:latin typeface="Times New Roman" panose="02020603050405020304" pitchFamily="18" charset="0"/>
                <a:cs typeface="Times New Roman" panose="02020603050405020304" pitchFamily="18" charset="0"/>
              </a:rPr>
              <a:t> and </a:t>
            </a:r>
            <a:r>
              <a:rPr lang="en-US" sz="2400" b="0" i="0" u="none" strike="noStrike" dirty="0">
                <a:effectLst/>
                <a:latin typeface="Times New Roman" panose="02020603050405020304" pitchFamily="18" charset="0"/>
                <a:cs typeface="Times New Roman" panose="02020603050405020304" pitchFamily="18" charset="0"/>
              </a:rPr>
              <a:t>Alan </a:t>
            </a:r>
            <a:r>
              <a:rPr lang="en-US" sz="2400" b="0" i="0" u="none" strike="noStrike" dirty="0" err="1">
                <a:effectLst/>
                <a:latin typeface="Times New Roman" panose="02020603050405020304" pitchFamily="18" charset="0"/>
                <a:cs typeface="Times New Roman" panose="02020603050405020304" pitchFamily="18" charset="0"/>
              </a:rPr>
              <a:t>Steremberg</a:t>
            </a:r>
            <a:r>
              <a:rPr lang="en-US" sz="2400" b="0" i="0" dirty="0">
                <a:effectLst/>
                <a:latin typeface="Times New Roman" panose="02020603050405020304" pitchFamily="18" charset="0"/>
                <a:cs typeface="Times New Roman" panose="02020603050405020304" pitchFamily="18" charset="0"/>
              </a:rPr>
              <a:t>. The search engine soon proved successful and the expanding company moved several times, finally settling at </a:t>
            </a:r>
            <a:r>
              <a:rPr lang="en-US" sz="2400" b="0" i="0" u="none" strike="noStrike" dirty="0">
                <a:effectLst/>
                <a:latin typeface="Times New Roman" panose="02020603050405020304" pitchFamily="18" charset="0"/>
                <a:cs typeface="Times New Roman" panose="02020603050405020304" pitchFamily="18" charset="0"/>
              </a:rPr>
              <a:t>Mountain View</a:t>
            </a:r>
            <a:r>
              <a:rPr lang="en-US" sz="2400" b="0" i="0" dirty="0">
                <a:effectLst/>
                <a:latin typeface="Times New Roman" panose="02020603050405020304" pitchFamily="18" charset="0"/>
                <a:cs typeface="Times New Roman" panose="02020603050405020304" pitchFamily="18" charset="0"/>
              </a:rPr>
              <a:t> in 2003. This marked a phase of rapid growth, with the company making its </a:t>
            </a:r>
            <a:r>
              <a:rPr lang="en-US" sz="2400" b="0" i="0" u="none" strike="noStrike" dirty="0">
                <a:effectLst/>
                <a:latin typeface="Times New Roman" panose="02020603050405020304" pitchFamily="18" charset="0"/>
                <a:cs typeface="Times New Roman" panose="02020603050405020304" pitchFamily="18" charset="0"/>
              </a:rPr>
              <a:t>initial public offering</a:t>
            </a:r>
            <a:r>
              <a:rPr lang="en-US" sz="2400" b="0" i="0" dirty="0">
                <a:effectLst/>
                <a:latin typeface="Times New Roman" panose="02020603050405020304" pitchFamily="18" charset="0"/>
                <a:cs typeface="Times New Roman" panose="02020603050405020304" pitchFamily="18" charset="0"/>
              </a:rPr>
              <a:t> in 2004 and quickly becoming one of the world's largest media companies. The company launched </a:t>
            </a:r>
            <a:r>
              <a:rPr lang="en-US" sz="2400" b="0" i="0" u="none" strike="noStrike" dirty="0">
                <a:effectLst/>
                <a:latin typeface="Times New Roman" panose="02020603050405020304" pitchFamily="18" charset="0"/>
                <a:cs typeface="Times New Roman" panose="02020603050405020304" pitchFamily="18" charset="0"/>
              </a:rPr>
              <a:t>Google News</a:t>
            </a:r>
            <a:r>
              <a:rPr lang="en-US" sz="2400" b="0" i="0" dirty="0">
                <a:effectLst/>
                <a:latin typeface="Times New Roman" panose="02020603050405020304" pitchFamily="18" charset="0"/>
                <a:cs typeface="Times New Roman" panose="02020603050405020304" pitchFamily="18" charset="0"/>
              </a:rPr>
              <a:t> in 2002, </a:t>
            </a:r>
            <a:r>
              <a:rPr lang="en-US" sz="2400" b="0" i="0" u="none" strike="noStrike" dirty="0">
                <a:effectLst/>
                <a:latin typeface="Times New Roman" panose="02020603050405020304" pitchFamily="18" charset="0"/>
                <a:cs typeface="Times New Roman" panose="02020603050405020304" pitchFamily="18" charset="0"/>
              </a:rPr>
              <a:t>Gmail</a:t>
            </a:r>
            <a:r>
              <a:rPr lang="en-US" sz="2400" b="0" i="0" dirty="0">
                <a:effectLst/>
                <a:latin typeface="Times New Roman" panose="02020603050405020304" pitchFamily="18" charset="0"/>
                <a:cs typeface="Times New Roman" panose="02020603050405020304" pitchFamily="18" charset="0"/>
              </a:rPr>
              <a:t> in 2004, </a:t>
            </a:r>
            <a:r>
              <a:rPr lang="en-US" sz="2400" b="0" i="0" u="none" strike="noStrike" dirty="0">
                <a:effectLst/>
                <a:latin typeface="Times New Roman" panose="02020603050405020304" pitchFamily="18" charset="0"/>
                <a:cs typeface="Times New Roman" panose="02020603050405020304" pitchFamily="18" charset="0"/>
              </a:rPr>
              <a:t>Google Maps</a:t>
            </a:r>
            <a:r>
              <a:rPr lang="en-US" sz="2400" b="0" i="0" dirty="0">
                <a:effectLst/>
                <a:latin typeface="Times New Roman" panose="02020603050405020304" pitchFamily="18" charset="0"/>
                <a:cs typeface="Times New Roman" panose="02020603050405020304" pitchFamily="18" charset="0"/>
              </a:rPr>
              <a:t> in 2005, </a:t>
            </a:r>
            <a:r>
              <a:rPr lang="en-US" sz="2400" b="0" i="0" u="none" strike="noStrike" dirty="0">
                <a:effectLst/>
                <a:latin typeface="Times New Roman" panose="02020603050405020304" pitchFamily="18" charset="0"/>
                <a:cs typeface="Times New Roman" panose="02020603050405020304" pitchFamily="18" charset="0"/>
              </a:rPr>
              <a:t>Google Chrome</a:t>
            </a:r>
            <a:r>
              <a:rPr lang="en-US" sz="2400" b="0" i="0" dirty="0">
                <a:effectLst/>
                <a:latin typeface="Times New Roman" panose="02020603050405020304" pitchFamily="18" charset="0"/>
                <a:cs typeface="Times New Roman" panose="02020603050405020304" pitchFamily="18" charset="0"/>
              </a:rPr>
              <a:t> in 2008, and the </a:t>
            </a:r>
            <a:r>
              <a:rPr lang="en-US" sz="2400" b="0" i="0" u="none" strike="noStrike" dirty="0">
                <a:effectLst/>
                <a:latin typeface="Times New Roman" panose="02020603050405020304" pitchFamily="18" charset="0"/>
                <a:cs typeface="Times New Roman" panose="02020603050405020304" pitchFamily="18" charset="0"/>
              </a:rPr>
              <a:t>social network</a:t>
            </a:r>
            <a:r>
              <a:rPr lang="en-US" sz="2400" b="0" i="0" dirty="0">
                <a:effectLst/>
                <a:latin typeface="Times New Roman" panose="02020603050405020304" pitchFamily="18" charset="0"/>
                <a:cs typeface="Times New Roman" panose="02020603050405020304" pitchFamily="18" charset="0"/>
              </a:rPr>
              <a:t> known as </a:t>
            </a:r>
            <a:r>
              <a:rPr lang="en-US" sz="2400" b="0" i="0" u="none" strike="noStrike" dirty="0">
                <a:effectLst/>
                <a:latin typeface="Times New Roman" panose="02020603050405020304" pitchFamily="18" charset="0"/>
                <a:cs typeface="Times New Roman" panose="02020603050405020304" pitchFamily="18" charset="0"/>
              </a:rPr>
              <a:t>Google+</a:t>
            </a:r>
            <a:r>
              <a:rPr lang="en-US" sz="2400" b="0" i="0" dirty="0">
                <a:effectLst/>
                <a:latin typeface="Times New Roman" panose="02020603050405020304" pitchFamily="18" charset="0"/>
                <a:cs typeface="Times New Roman" panose="02020603050405020304" pitchFamily="18" charset="0"/>
              </a:rPr>
              <a:t> in 2011 (which was shut down in April 2019), in addition to </a:t>
            </a:r>
            <a:r>
              <a:rPr lang="en-US" sz="2400" b="0" i="0" u="none" strike="noStrike" dirty="0">
                <a:effectLst/>
                <a:latin typeface="Times New Roman" panose="02020603050405020304" pitchFamily="18" charset="0"/>
                <a:cs typeface="Times New Roman" panose="02020603050405020304" pitchFamily="18" charset="0"/>
              </a:rPr>
              <a:t>many other products</a:t>
            </a:r>
            <a:r>
              <a:rPr lang="en-US" sz="2400" b="0" i="0" dirty="0">
                <a:effectLst/>
                <a:latin typeface="Times New Roman" panose="02020603050405020304" pitchFamily="18" charset="0"/>
                <a:cs typeface="Times New Roman" panose="02020603050405020304" pitchFamily="18" charset="0"/>
              </a:rPr>
              <a:t>. In 2015, Google became the main subsidiary of the holding company </a:t>
            </a:r>
            <a:r>
              <a:rPr lang="en-US" sz="2400" b="0" i="0" u="none" strike="noStrike" dirty="0">
                <a:effectLst/>
                <a:latin typeface="Times New Roman" panose="02020603050405020304" pitchFamily="18" charset="0"/>
                <a:cs typeface="Times New Roman" panose="02020603050405020304" pitchFamily="18" charset="0"/>
              </a:rPr>
              <a:t>Alphabet Inc.</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6369759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ABB241-F192-4B9A-A375-F5D1457CB121}"/>
              </a:ext>
            </a:extLst>
          </p:cNvPr>
          <p:cNvSpPr>
            <a:spLocks noGrp="1"/>
          </p:cNvSpPr>
          <p:nvPr>
            <p:ph type="title"/>
          </p:nvPr>
        </p:nvSpPr>
        <p:spPr/>
        <p:txBody>
          <a:bodyPr/>
          <a:lstStyle/>
          <a:p>
            <a:r>
              <a:rPr lang="en-US" dirty="0"/>
              <a:t>how google search works</a:t>
            </a:r>
          </a:p>
        </p:txBody>
      </p:sp>
      <p:sp>
        <p:nvSpPr>
          <p:cNvPr id="3" name="Content Placeholder 2">
            <a:extLst>
              <a:ext uri="{FF2B5EF4-FFF2-40B4-BE49-F238E27FC236}">
                <a16:creationId xmlns:a16="http://schemas.microsoft.com/office/drawing/2014/main" xmlns="" id="{A07E51A9-8C18-4274-AB89-F29DB5E7DDC5}"/>
              </a:ext>
            </a:extLst>
          </p:cNvPr>
          <p:cNvSpPr>
            <a:spLocks noGrp="1"/>
          </p:cNvSpPr>
          <p:nvPr>
            <p:ph idx="1"/>
          </p:nvPr>
        </p:nvSpPr>
        <p:spPr/>
        <p:txBody>
          <a:bodyPr/>
          <a:lstStyle/>
          <a:p>
            <a:r>
              <a:rPr lang="en-US" b="1" i="0" dirty="0">
                <a:solidFill>
                  <a:srgbClr val="202124"/>
                </a:solidFill>
                <a:effectLst/>
                <a:latin typeface="arial" panose="020B0604020202020204" pitchFamily="34" charset="0"/>
              </a:rPr>
              <a:t>Google search works</a:t>
            </a:r>
            <a:r>
              <a:rPr lang="en-US" b="0" i="0" dirty="0">
                <a:solidFill>
                  <a:srgbClr val="202124"/>
                </a:solidFill>
                <a:effectLst/>
                <a:latin typeface="arial" panose="020B0604020202020204" pitchFamily="34" charset="0"/>
              </a:rPr>
              <a:t> in essentially three stages: Crawling: </a:t>
            </a:r>
            <a:r>
              <a:rPr lang="en-US" b="1" i="0" dirty="0">
                <a:solidFill>
                  <a:srgbClr val="202124"/>
                </a:solidFill>
                <a:effectLst/>
                <a:latin typeface="arial" panose="020B0604020202020204" pitchFamily="34" charset="0"/>
              </a:rPr>
              <a:t>Google searches</a:t>
            </a:r>
            <a:r>
              <a:rPr lang="en-US" b="0" i="0" dirty="0">
                <a:solidFill>
                  <a:srgbClr val="202124"/>
                </a:solidFill>
                <a:effectLst/>
                <a:latin typeface="arial" panose="020B0604020202020204" pitchFamily="34" charset="0"/>
              </a:rPr>
              <a:t> the web with automated programs called crawlers, looking for pages that are new or updated. ... Indexing: </a:t>
            </a:r>
            <a:r>
              <a:rPr lang="en-US" b="1" i="0" dirty="0">
                <a:solidFill>
                  <a:srgbClr val="202124"/>
                </a:solidFill>
                <a:effectLst/>
                <a:latin typeface="arial" panose="020B0604020202020204" pitchFamily="34" charset="0"/>
              </a:rPr>
              <a:t>Google</a:t>
            </a:r>
            <a:r>
              <a:rPr lang="en-US" b="0" i="0" dirty="0">
                <a:solidFill>
                  <a:srgbClr val="202124"/>
                </a:solidFill>
                <a:effectLst/>
                <a:latin typeface="arial" panose="020B0604020202020204" pitchFamily="34" charset="0"/>
              </a:rPr>
              <a:t> visits the pages that it has learned about by crawling, and tries to analyze what each page is about.</a:t>
            </a:r>
            <a:endParaRPr lang="en-US" dirty="0"/>
          </a:p>
        </p:txBody>
      </p:sp>
    </p:spTree>
    <p:extLst>
      <p:ext uri="{BB962C8B-B14F-4D97-AF65-F5344CB8AC3E}">
        <p14:creationId xmlns:p14="http://schemas.microsoft.com/office/powerpoint/2010/main" xmlns="" val="28904474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4FA12F-3434-49E7-8512-37866A610A82}"/>
              </a:ext>
            </a:extLst>
          </p:cNvPr>
          <p:cNvSpPr>
            <a:spLocks noGrp="1"/>
          </p:cNvSpPr>
          <p:nvPr>
            <p:ph type="title"/>
          </p:nvPr>
        </p:nvSpPr>
        <p:spPr/>
        <p:txBody>
          <a:bodyPr/>
          <a:lstStyle/>
          <a:p>
            <a:r>
              <a:rPr lang="en-US" dirty="0"/>
              <a:t>How google search</a:t>
            </a:r>
          </a:p>
        </p:txBody>
      </p:sp>
      <p:sp>
        <p:nvSpPr>
          <p:cNvPr id="3" name="Content Placeholder 2">
            <a:extLst>
              <a:ext uri="{FF2B5EF4-FFF2-40B4-BE49-F238E27FC236}">
                <a16:creationId xmlns:a16="http://schemas.microsoft.com/office/drawing/2014/main" xmlns="" id="{0A664C7C-B434-4A99-A7CA-80753996E171}"/>
              </a:ext>
            </a:extLst>
          </p:cNvPr>
          <p:cNvSpPr>
            <a:spLocks noGrp="1"/>
          </p:cNvSpPr>
          <p:nvPr>
            <p:ph idx="1"/>
          </p:nvPr>
        </p:nvSpPr>
        <p:spPr/>
        <p:txBody>
          <a:bodyPr/>
          <a:lstStyle/>
          <a:p>
            <a:r>
              <a:rPr lang="en-US" dirty="0"/>
              <a:t>Analyze the word</a:t>
            </a:r>
          </a:p>
          <a:p>
            <a:r>
              <a:rPr lang="en-US" dirty="0"/>
              <a:t>Match your search</a:t>
            </a:r>
          </a:p>
          <a:p>
            <a:r>
              <a:rPr lang="en-US" dirty="0"/>
              <a:t>Rank useful pages</a:t>
            </a:r>
          </a:p>
          <a:p>
            <a:r>
              <a:rPr lang="en-US" dirty="0"/>
              <a:t>Return the best result</a:t>
            </a:r>
          </a:p>
          <a:p>
            <a:endParaRPr lang="en-US" dirty="0"/>
          </a:p>
        </p:txBody>
      </p:sp>
    </p:spTree>
    <p:extLst>
      <p:ext uri="{BB962C8B-B14F-4D97-AF65-F5344CB8AC3E}">
        <p14:creationId xmlns:p14="http://schemas.microsoft.com/office/powerpoint/2010/main" xmlns="" val="26249617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B84D4D-B8CD-40B8-B651-C4D71EC3BB54}"/>
              </a:ext>
            </a:extLst>
          </p:cNvPr>
          <p:cNvSpPr>
            <a:spLocks noGrp="1"/>
          </p:cNvSpPr>
          <p:nvPr>
            <p:ph type="title"/>
          </p:nvPr>
        </p:nvSpPr>
        <p:spPr/>
        <p:txBody>
          <a:bodyPr/>
          <a:lstStyle/>
          <a:p>
            <a:r>
              <a:rPr lang="en-US" dirty="0"/>
              <a:t>What is SEO</a:t>
            </a:r>
          </a:p>
        </p:txBody>
      </p:sp>
      <p:sp>
        <p:nvSpPr>
          <p:cNvPr id="3" name="Content Placeholder 2">
            <a:extLst>
              <a:ext uri="{FF2B5EF4-FFF2-40B4-BE49-F238E27FC236}">
                <a16:creationId xmlns:a16="http://schemas.microsoft.com/office/drawing/2014/main" xmlns="" id="{346D7F3E-452A-4943-8ECB-6FEAC24D40F9}"/>
              </a:ext>
            </a:extLst>
          </p:cNvPr>
          <p:cNvSpPr>
            <a:spLocks noGrp="1"/>
          </p:cNvSpPr>
          <p:nvPr>
            <p:ph idx="1"/>
          </p:nvPr>
        </p:nvSpPr>
        <p:spPr/>
        <p:txBody>
          <a:bodyPr/>
          <a:lstStyle/>
          <a:p>
            <a:r>
              <a:rPr lang="en-US" b="1" i="0" dirty="0">
                <a:solidFill>
                  <a:srgbClr val="202124"/>
                </a:solidFill>
                <a:effectLst/>
                <a:latin typeface="arial" panose="020B0604020202020204" pitchFamily="34" charset="0"/>
              </a:rPr>
              <a:t>Search engine optimization</a:t>
            </a:r>
            <a:r>
              <a:rPr lang="en-US" b="0" i="0" dirty="0">
                <a:solidFill>
                  <a:srgbClr val="202124"/>
                </a:solidFill>
                <a:effectLst/>
                <a:latin typeface="arial" panose="020B0604020202020204" pitchFamily="34" charset="0"/>
              </a:rPr>
              <a:t> (</a:t>
            </a:r>
            <a:r>
              <a:rPr lang="en-US" b="1" i="0" dirty="0">
                <a:solidFill>
                  <a:srgbClr val="202124"/>
                </a:solidFill>
                <a:effectLst/>
                <a:latin typeface="arial" panose="020B0604020202020204" pitchFamily="34" charset="0"/>
              </a:rPr>
              <a:t>SEO</a:t>
            </a:r>
            <a:r>
              <a:rPr lang="en-US" b="0" i="0" dirty="0">
                <a:solidFill>
                  <a:srgbClr val="202124"/>
                </a:solidFill>
                <a:effectLst/>
                <a:latin typeface="arial" panose="020B0604020202020204" pitchFamily="34" charset="0"/>
              </a:rPr>
              <a:t>) is the process of optimizing your online content so that a search engine likes to show it as a top result for searches of a certain keyword. ... When it comes to </a:t>
            </a:r>
            <a:r>
              <a:rPr lang="en-US" b="1" i="0" dirty="0">
                <a:solidFill>
                  <a:srgbClr val="202124"/>
                </a:solidFill>
                <a:effectLst/>
                <a:latin typeface="arial" panose="020B0604020202020204" pitchFamily="34" charset="0"/>
              </a:rPr>
              <a:t>SEO</a:t>
            </a:r>
            <a:r>
              <a:rPr lang="en-US" b="0" i="0" dirty="0">
                <a:solidFill>
                  <a:srgbClr val="202124"/>
                </a:solidFill>
                <a:effectLst/>
                <a:latin typeface="arial" panose="020B0604020202020204" pitchFamily="34" charset="0"/>
              </a:rPr>
              <a:t>, there's you, the search engine, and the searcher.</a:t>
            </a:r>
            <a:endParaRPr lang="en-US" dirty="0"/>
          </a:p>
        </p:txBody>
      </p:sp>
    </p:spTree>
    <p:extLst>
      <p:ext uri="{BB962C8B-B14F-4D97-AF65-F5344CB8AC3E}">
        <p14:creationId xmlns:p14="http://schemas.microsoft.com/office/powerpoint/2010/main" xmlns="" val="33606617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AF5941-96C4-4D50-9BF7-4D3DB8209F9B}"/>
              </a:ext>
            </a:extLst>
          </p:cNvPr>
          <p:cNvSpPr>
            <a:spLocks noGrp="1"/>
          </p:cNvSpPr>
          <p:nvPr>
            <p:ph type="title"/>
          </p:nvPr>
        </p:nvSpPr>
        <p:spPr/>
        <p:txBody>
          <a:bodyPr/>
          <a:lstStyle/>
          <a:p>
            <a:r>
              <a:rPr lang="en-US" dirty="0"/>
              <a:t>what are </a:t>
            </a:r>
            <a:r>
              <a:rPr lang="en-US" dirty="0" err="1"/>
              <a:t>seo</a:t>
            </a:r>
            <a:r>
              <a:rPr lang="en-US" dirty="0"/>
              <a:t> ranking factors</a:t>
            </a:r>
          </a:p>
        </p:txBody>
      </p:sp>
      <p:sp>
        <p:nvSpPr>
          <p:cNvPr id="3" name="Content Placeholder 2">
            <a:extLst>
              <a:ext uri="{FF2B5EF4-FFF2-40B4-BE49-F238E27FC236}">
                <a16:creationId xmlns:a16="http://schemas.microsoft.com/office/drawing/2014/main" xmlns="" id="{2A6EA27C-DDAB-424C-9113-F8CDB9FAAD21}"/>
              </a:ext>
            </a:extLst>
          </p:cNvPr>
          <p:cNvSpPr>
            <a:spLocks noGrp="1"/>
          </p:cNvSpPr>
          <p:nvPr>
            <p:ph idx="1"/>
          </p:nvPr>
        </p:nvSpPr>
        <p:spPr/>
        <p:txBody>
          <a:bodyPr/>
          <a:lstStyle/>
          <a:p>
            <a:r>
              <a:rPr lang="en-US" b="0" i="0" dirty="0">
                <a:solidFill>
                  <a:srgbClr val="202124"/>
                </a:solidFill>
                <a:effectLst/>
                <a:latin typeface="arial" panose="020B0604020202020204" pitchFamily="34" charset="0"/>
              </a:rPr>
              <a:t>The term “</a:t>
            </a:r>
            <a:r>
              <a:rPr lang="en-US" b="1" i="0" dirty="0">
                <a:solidFill>
                  <a:srgbClr val="202124"/>
                </a:solidFill>
                <a:effectLst/>
                <a:latin typeface="arial" panose="020B0604020202020204" pitchFamily="34" charset="0"/>
              </a:rPr>
              <a:t>Ranking Factors</a:t>
            </a:r>
            <a:r>
              <a:rPr lang="en-US" b="0" i="0" dirty="0">
                <a:solidFill>
                  <a:srgbClr val="202124"/>
                </a:solidFill>
                <a:effectLst/>
                <a:latin typeface="arial" panose="020B0604020202020204" pitchFamily="34" charset="0"/>
              </a:rPr>
              <a:t>” describes the criteria applied by search engines when evaluating web pages in order to compile the </a:t>
            </a:r>
            <a:r>
              <a:rPr lang="en-US" b="1" i="0" dirty="0">
                <a:solidFill>
                  <a:srgbClr val="202124"/>
                </a:solidFill>
                <a:effectLst/>
                <a:latin typeface="arial" panose="020B0604020202020204" pitchFamily="34" charset="0"/>
              </a:rPr>
              <a:t>rankings</a:t>
            </a:r>
            <a:r>
              <a:rPr lang="en-US" b="0" i="0" dirty="0">
                <a:solidFill>
                  <a:srgbClr val="202124"/>
                </a:solidFill>
                <a:effectLst/>
                <a:latin typeface="arial" panose="020B0604020202020204" pitchFamily="34" charset="0"/>
              </a:rPr>
              <a:t> of their search results.</a:t>
            </a:r>
          </a:p>
          <a:p>
            <a:r>
              <a:rPr lang="en-US" dirty="0">
                <a:solidFill>
                  <a:srgbClr val="202124"/>
                </a:solidFill>
                <a:latin typeface="arial" panose="020B0604020202020204" pitchFamily="34" charset="0"/>
              </a:rPr>
              <a:t>There are 200+ factors by which google decide to judge page ranked</a:t>
            </a:r>
          </a:p>
          <a:p>
            <a:pPr lvl="1"/>
            <a:r>
              <a:rPr lang="en-US" dirty="0">
                <a:solidFill>
                  <a:srgbClr val="202124"/>
                </a:solidFill>
                <a:latin typeface="arial" panose="020B0604020202020204" pitchFamily="34" charset="0"/>
              </a:rPr>
              <a:t>Title</a:t>
            </a:r>
          </a:p>
          <a:p>
            <a:pPr lvl="1"/>
            <a:r>
              <a:rPr lang="en-US" dirty="0">
                <a:solidFill>
                  <a:srgbClr val="202124"/>
                </a:solidFill>
                <a:latin typeface="arial" panose="020B0604020202020204" pitchFamily="34" charset="0"/>
              </a:rPr>
              <a:t>Information</a:t>
            </a:r>
          </a:p>
          <a:p>
            <a:pPr lvl="1"/>
            <a:r>
              <a:rPr lang="en-US" dirty="0">
                <a:solidFill>
                  <a:srgbClr val="202124"/>
                </a:solidFill>
                <a:latin typeface="arial" panose="020B0604020202020204" pitchFamily="34" charset="0"/>
              </a:rPr>
              <a:t>Links</a:t>
            </a:r>
          </a:p>
          <a:p>
            <a:pPr lvl="1"/>
            <a:r>
              <a:rPr lang="en-US" dirty="0">
                <a:solidFill>
                  <a:srgbClr val="202124"/>
                </a:solidFill>
                <a:latin typeface="arial" panose="020B0604020202020204" pitchFamily="34" charset="0"/>
              </a:rPr>
              <a:t>Loading</a:t>
            </a:r>
          </a:p>
          <a:p>
            <a:pPr lvl="1"/>
            <a:r>
              <a:rPr lang="en-US" dirty="0">
                <a:solidFill>
                  <a:srgbClr val="202124"/>
                </a:solidFill>
                <a:latin typeface="arial" panose="020B0604020202020204" pitchFamily="34" charset="0"/>
              </a:rPr>
              <a:t>Responsive</a:t>
            </a:r>
          </a:p>
          <a:p>
            <a:pPr lvl="1"/>
            <a:r>
              <a:rPr lang="en-US" dirty="0">
                <a:solidFill>
                  <a:srgbClr val="202124"/>
                </a:solidFill>
                <a:latin typeface="arial" panose="020B0604020202020204" pitchFamily="34" charset="0"/>
              </a:rPr>
              <a:t>Secure </a:t>
            </a:r>
            <a:endParaRPr lang="en-US" dirty="0"/>
          </a:p>
        </p:txBody>
      </p:sp>
    </p:spTree>
    <p:extLst>
      <p:ext uri="{BB962C8B-B14F-4D97-AF65-F5344CB8AC3E}">
        <p14:creationId xmlns:p14="http://schemas.microsoft.com/office/powerpoint/2010/main" xmlns="" val="4244233301"/>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117</TotalTime>
  <Words>302</Words>
  <Application>Microsoft Office PowerPoint</Application>
  <PresentationFormat>Custom</PresentationFormat>
  <Paragraphs>93</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Wisp</vt:lpstr>
      <vt:lpstr>Chapter 1 Search</vt:lpstr>
      <vt:lpstr>What is search?</vt:lpstr>
      <vt:lpstr>How many search engines are there</vt:lpstr>
      <vt:lpstr>What is Google </vt:lpstr>
      <vt:lpstr>History Of Google</vt:lpstr>
      <vt:lpstr>how google search works</vt:lpstr>
      <vt:lpstr>How google search</vt:lpstr>
      <vt:lpstr>What is SEO</vt:lpstr>
      <vt:lpstr>what are seo ranking factors</vt:lpstr>
      <vt:lpstr>On page optimization vs off page optimization  </vt:lpstr>
      <vt:lpstr>Slide 11</vt:lpstr>
      <vt:lpstr>Slide 12</vt:lpstr>
      <vt:lpstr> White Hat vs. Grey Hat vs. Black Hat SEO </vt:lpstr>
      <vt:lpstr>Organic SEO vs. SEM </vt:lpstr>
      <vt:lpstr>How is SEO Profession Different than Development and Design </vt:lpstr>
      <vt:lpstr>SEO Factors  </vt:lpstr>
      <vt:lpstr>What is Content? </vt:lpstr>
      <vt:lpstr>What is Google's Mission? </vt:lpstr>
      <vt:lpstr>Difference between a Search Engine &amp; an Answer Engine?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Search</dc:title>
  <dc:creator>Abdul Malik Solangi</dc:creator>
  <cp:lastModifiedBy>ADMIN</cp:lastModifiedBy>
  <cp:revision>10</cp:revision>
  <dcterms:created xsi:type="dcterms:W3CDTF">2021-04-08T10:08:10Z</dcterms:created>
  <dcterms:modified xsi:type="dcterms:W3CDTF">2021-07-26T10:55:13Z</dcterms:modified>
</cp:coreProperties>
</file>