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99"/>
  </p:notesMasterIdLst>
  <p:sldIdLst>
    <p:sldId id="256" r:id="rId2"/>
    <p:sldId id="29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76" r:id="rId13"/>
    <p:sldId id="266" r:id="rId14"/>
    <p:sldId id="267" r:id="rId15"/>
    <p:sldId id="270" r:id="rId16"/>
    <p:sldId id="268" r:id="rId17"/>
    <p:sldId id="269" r:id="rId18"/>
    <p:sldId id="274" r:id="rId19"/>
    <p:sldId id="275" r:id="rId20"/>
    <p:sldId id="271" r:id="rId21"/>
    <p:sldId id="272" r:id="rId22"/>
    <p:sldId id="273" r:id="rId23"/>
    <p:sldId id="277" r:id="rId24"/>
    <p:sldId id="278" r:id="rId25"/>
    <p:sldId id="279" r:id="rId26"/>
    <p:sldId id="280" r:id="rId27"/>
    <p:sldId id="283" r:id="rId28"/>
    <p:sldId id="281" r:id="rId29"/>
    <p:sldId id="282" r:id="rId30"/>
    <p:sldId id="284" r:id="rId31"/>
    <p:sldId id="285" r:id="rId32"/>
    <p:sldId id="320" r:id="rId33"/>
    <p:sldId id="286" r:id="rId34"/>
    <p:sldId id="287" r:id="rId35"/>
    <p:sldId id="319" r:id="rId36"/>
    <p:sldId id="288" r:id="rId37"/>
    <p:sldId id="289" r:id="rId38"/>
    <p:sldId id="321" r:id="rId39"/>
    <p:sldId id="290" r:id="rId40"/>
    <p:sldId id="291" r:id="rId41"/>
    <p:sldId id="292" r:id="rId42"/>
    <p:sldId id="294" r:id="rId43"/>
    <p:sldId id="295" r:id="rId44"/>
    <p:sldId id="296" r:id="rId45"/>
    <p:sldId id="297" r:id="rId46"/>
    <p:sldId id="298" r:id="rId47"/>
    <p:sldId id="314" r:id="rId48"/>
    <p:sldId id="315" r:id="rId49"/>
    <p:sldId id="303" r:id="rId50"/>
    <p:sldId id="305" r:id="rId51"/>
    <p:sldId id="317" r:id="rId52"/>
    <p:sldId id="318" r:id="rId53"/>
    <p:sldId id="304" r:id="rId54"/>
    <p:sldId id="306" r:id="rId55"/>
    <p:sldId id="307" r:id="rId56"/>
    <p:sldId id="309" r:id="rId57"/>
    <p:sldId id="308" r:id="rId58"/>
    <p:sldId id="310" r:id="rId59"/>
    <p:sldId id="311" r:id="rId60"/>
    <p:sldId id="312" r:id="rId61"/>
    <p:sldId id="323" r:id="rId62"/>
    <p:sldId id="324" r:id="rId63"/>
    <p:sldId id="326" r:id="rId64"/>
    <p:sldId id="322" r:id="rId65"/>
    <p:sldId id="325" r:id="rId66"/>
    <p:sldId id="329" r:id="rId67"/>
    <p:sldId id="327" r:id="rId68"/>
    <p:sldId id="330" r:id="rId69"/>
    <p:sldId id="331" r:id="rId70"/>
    <p:sldId id="332" r:id="rId71"/>
    <p:sldId id="333" r:id="rId72"/>
    <p:sldId id="334" r:id="rId73"/>
    <p:sldId id="335" r:id="rId74"/>
    <p:sldId id="336" r:id="rId75"/>
    <p:sldId id="337" r:id="rId76"/>
    <p:sldId id="338" r:id="rId77"/>
    <p:sldId id="339" r:id="rId78"/>
    <p:sldId id="340" r:id="rId79"/>
    <p:sldId id="341" r:id="rId80"/>
    <p:sldId id="343" r:id="rId81"/>
    <p:sldId id="342" r:id="rId82"/>
    <p:sldId id="344" r:id="rId83"/>
    <p:sldId id="345" r:id="rId84"/>
    <p:sldId id="346" r:id="rId85"/>
    <p:sldId id="350" r:id="rId86"/>
    <p:sldId id="351" r:id="rId87"/>
    <p:sldId id="352" r:id="rId88"/>
    <p:sldId id="353" r:id="rId89"/>
    <p:sldId id="354" r:id="rId90"/>
    <p:sldId id="355" r:id="rId91"/>
    <p:sldId id="356" r:id="rId92"/>
    <p:sldId id="357" r:id="rId93"/>
    <p:sldId id="358" r:id="rId94"/>
    <p:sldId id="363" r:id="rId95"/>
    <p:sldId id="360" r:id="rId96"/>
    <p:sldId id="361" r:id="rId97"/>
    <p:sldId id="362" r:id="rId9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14" autoAdjust="0"/>
    <p:restoredTop sz="94660"/>
  </p:normalViewPr>
  <p:slideViewPr>
    <p:cSldViewPr>
      <p:cViewPr>
        <p:scale>
          <a:sx n="70" d="100"/>
          <a:sy n="70" d="100"/>
        </p:scale>
        <p:origin x="-1338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notesMaster" Target="notesMasters/notesMaster1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A4531-D80F-44B7-9014-45D66C18B053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7C157C-4F05-4D5C-A58D-B917B596685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22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7C157C-4F05-4D5C-A58D-B917B596685F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5/11/2020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2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1.xml"/><Relationship Id="rId5" Type="http://schemas.openxmlformats.org/officeDocument/2006/relationships/slide" Target="slide24.xml"/><Relationship Id="rId4" Type="http://schemas.openxmlformats.org/officeDocument/2006/relationships/slide" Target="slide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E-R Data Model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Analyzing </a:t>
            </a:r>
            <a:r>
              <a:rPr lang="en-US" dirty="0" smtClean="0">
                <a:solidFill>
                  <a:srgbClr val="C00000"/>
                </a:solidFill>
              </a:rPr>
              <a:t>user environment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Abstraction</a:t>
            </a:r>
            <a:r>
              <a:rPr lang="en-US" dirty="0" smtClean="0"/>
              <a:t> process (</a:t>
            </a:r>
            <a:r>
              <a:rPr lang="en-US" dirty="0" smtClean="0">
                <a:solidFill>
                  <a:srgbClr val="C00000"/>
                </a:solidFill>
              </a:rPr>
              <a:t>thinking ability</a:t>
            </a:r>
            <a:r>
              <a:rPr lang="en-US" dirty="0" smtClean="0"/>
              <a:t>)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Experience</a:t>
            </a:r>
          </a:p>
          <a:p>
            <a:pPr lvl="1">
              <a:buNone/>
            </a:pPr>
            <a:r>
              <a:rPr lang="en-US" dirty="0" smtClean="0"/>
              <a:t>	can help  you to identifying an entity type. 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particular object belonging</a:t>
            </a:r>
            <a:r>
              <a:rPr lang="en-US" dirty="0" smtClean="0"/>
              <a:t> to a </a:t>
            </a:r>
            <a:r>
              <a:rPr lang="en-US" dirty="0" smtClean="0">
                <a:solidFill>
                  <a:srgbClr val="C00000"/>
                </a:solidFill>
              </a:rPr>
              <a:t>particular entity type </a:t>
            </a:r>
            <a:r>
              <a:rPr lang="en-US" dirty="0" smtClean="0"/>
              <a:t>and how does an item becomes an instance of or belongs to an entity type?</a:t>
            </a:r>
          </a:p>
          <a:p>
            <a:endParaRPr lang="en-US" dirty="0" smtClean="0"/>
          </a:p>
          <a:p>
            <a:r>
              <a:rPr lang="en-US" dirty="0" smtClean="0"/>
              <a:t>By </a:t>
            </a:r>
            <a:r>
              <a:rPr lang="en-US" dirty="0" smtClean="0">
                <a:solidFill>
                  <a:srgbClr val="C00000"/>
                </a:solidFill>
              </a:rPr>
              <a:t>possessing</a:t>
            </a:r>
            <a:r>
              <a:rPr lang="en-US" dirty="0" smtClean="0"/>
              <a:t> the defining </a:t>
            </a:r>
            <a:r>
              <a:rPr lang="en-US" dirty="0" smtClean="0">
                <a:solidFill>
                  <a:srgbClr val="C00000"/>
                </a:solidFill>
              </a:rPr>
              <a:t>properties associated </a:t>
            </a:r>
            <a:r>
              <a:rPr lang="en-US" dirty="0" smtClean="0"/>
              <a:t>with an entity type. </a:t>
            </a:r>
          </a:p>
          <a:p>
            <a:endParaRPr lang="en-US" dirty="0" smtClean="0"/>
          </a:p>
          <a:p>
            <a:r>
              <a:rPr lang="en-US" dirty="0" smtClean="0"/>
              <a:t>Each entity instance </a:t>
            </a:r>
            <a:r>
              <a:rPr lang="en-US" dirty="0" smtClean="0">
                <a:solidFill>
                  <a:srgbClr val="C00000"/>
                </a:solidFill>
              </a:rPr>
              <a:t>possesses</a:t>
            </a:r>
            <a:r>
              <a:rPr lang="en-US" dirty="0" smtClean="0"/>
              <a:t> certain </a:t>
            </a:r>
            <a:r>
              <a:rPr lang="en-US" dirty="0" smtClean="0">
                <a:solidFill>
                  <a:srgbClr val="C00000"/>
                </a:solidFill>
              </a:rPr>
              <a:t>values against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properties</a:t>
            </a:r>
            <a:r>
              <a:rPr lang="en-US" dirty="0" smtClean="0"/>
              <a:t> with the </a:t>
            </a:r>
            <a:r>
              <a:rPr lang="en-US" dirty="0" smtClean="0">
                <a:solidFill>
                  <a:srgbClr val="C00000"/>
                </a:solidFill>
              </a:rPr>
              <a:t>entity type </a:t>
            </a:r>
            <a:r>
              <a:rPr lang="en-US" dirty="0" smtClean="0"/>
              <a:t>to which it </a:t>
            </a:r>
            <a:r>
              <a:rPr lang="en-US" dirty="0" smtClean="0">
                <a:solidFill>
                  <a:srgbClr val="C00000"/>
                </a:solidFill>
              </a:rPr>
              <a:t>belongs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Instance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</a:t>
            </a:r>
            <a:r>
              <a:rPr lang="en-US" dirty="0" smtClean="0">
                <a:solidFill>
                  <a:srgbClr val="C00000"/>
                </a:solidFill>
              </a:rPr>
              <a:t>record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rgbClr val="C00000"/>
                </a:solidFill>
              </a:rPr>
              <a:t>table</a:t>
            </a:r>
            <a:r>
              <a:rPr lang="en-US" dirty="0" smtClean="0"/>
              <a:t> is an </a:t>
            </a:r>
            <a:r>
              <a:rPr lang="en-US" dirty="0" smtClean="0">
                <a:solidFill>
                  <a:srgbClr val="C00000"/>
                </a:solidFill>
              </a:rPr>
              <a:t>instance</a:t>
            </a:r>
            <a:r>
              <a:rPr lang="en-US" dirty="0" smtClean="0"/>
              <a:t> of a Car, like Ford Mustang.</a:t>
            </a:r>
          </a:p>
          <a:p>
            <a:r>
              <a:rPr lang="en-US" dirty="0" err="1" smtClean="0"/>
              <a:t>Quaid</a:t>
            </a:r>
            <a:r>
              <a:rPr lang="en-US" dirty="0" smtClean="0"/>
              <a:t>-e-</a:t>
            </a:r>
            <a:r>
              <a:rPr lang="en-US" dirty="0" err="1" smtClean="0"/>
              <a:t>Azam</a:t>
            </a:r>
            <a:r>
              <a:rPr lang="en-US" dirty="0" smtClean="0"/>
              <a:t> is an instance of a Person.</a:t>
            </a:r>
          </a:p>
          <a:p>
            <a:r>
              <a:rPr lang="en-US" dirty="0" smtClean="0"/>
              <a:t> Apple is an instance of a Fruit.</a:t>
            </a:r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Instance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group of entity instances </a:t>
            </a:r>
            <a:r>
              <a:rPr lang="en-US" dirty="0" smtClean="0"/>
              <a:t>of a </a:t>
            </a:r>
            <a:r>
              <a:rPr lang="en-US" dirty="0" smtClean="0">
                <a:solidFill>
                  <a:srgbClr val="C00000"/>
                </a:solidFill>
              </a:rPr>
              <a:t>particular entity</a:t>
            </a:r>
            <a:r>
              <a:rPr lang="en-US" dirty="0" smtClean="0"/>
              <a:t> type is called an </a:t>
            </a:r>
            <a:r>
              <a:rPr lang="en-US" dirty="0" smtClean="0">
                <a:solidFill>
                  <a:srgbClr val="C00000"/>
                </a:solidFill>
              </a:rPr>
              <a:t>entity set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Set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525963"/>
          </a:xfrm>
        </p:spPr>
        <p:txBody>
          <a:bodyPr/>
          <a:lstStyle/>
          <a:p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Entity Type </a:t>
            </a:r>
            <a:r>
              <a:rPr lang="en-US" dirty="0" smtClean="0"/>
              <a:t>:	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Student</a:t>
            </a: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Entity Instance</a:t>
            </a:r>
            <a:r>
              <a:rPr lang="en-US" dirty="0" smtClean="0"/>
              <a:t>: 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M. </a:t>
            </a:r>
            <a:r>
              <a:rPr lang="en-US" dirty="0" err="1" smtClean="0">
                <a:solidFill>
                  <a:schemeClr val="accent6">
                    <a:lumMod val="75000"/>
                  </a:schemeClr>
                </a:solidFill>
              </a:rPr>
              <a:t>Ahmer</a:t>
            </a:r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dirty="0" smtClean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dirty="0" smtClean="0">
                <a:solidFill>
                  <a:srgbClr val="FF0000"/>
                </a:solidFill>
              </a:rPr>
              <a:t>Entity Set </a:t>
            </a:r>
            <a:r>
              <a:rPr lang="en-US" dirty="0" smtClean="0"/>
              <a:t>: 		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All Students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u="sng" dirty="0" smtClean="0"/>
              <a:t>Person</a:t>
            </a:r>
            <a:r>
              <a:rPr lang="en-US" dirty="0" smtClean="0"/>
              <a:t>:  EMPLOYEE, STUDENT, PATIENT</a:t>
            </a:r>
          </a:p>
          <a:p>
            <a:r>
              <a:rPr lang="en-US" i="1" u="sng" dirty="0" smtClean="0"/>
              <a:t>Place</a:t>
            </a:r>
            <a:r>
              <a:rPr lang="en-US" dirty="0" smtClean="0"/>
              <a:t>:  CITY, DEPARTMENT</a:t>
            </a:r>
          </a:p>
          <a:p>
            <a:r>
              <a:rPr lang="en-US" i="1" u="sng" dirty="0" smtClean="0"/>
              <a:t>Object</a:t>
            </a:r>
            <a:r>
              <a:rPr lang="en-US" dirty="0" smtClean="0"/>
              <a:t>:  MACHINE, BUILDING, AUTOMOBILE</a:t>
            </a:r>
          </a:p>
          <a:p>
            <a:r>
              <a:rPr lang="en-US" i="1" u="sng" dirty="0" smtClean="0"/>
              <a:t>Event</a:t>
            </a:r>
            <a:r>
              <a:rPr lang="en-US" dirty="0" smtClean="0"/>
              <a:t>:  CUSTOMER_ORDER, INVENTORY_RENEWAL</a:t>
            </a:r>
          </a:p>
          <a:p>
            <a:r>
              <a:rPr lang="en-US" i="1" u="sng" dirty="0" smtClean="0"/>
              <a:t>Concept</a:t>
            </a:r>
            <a:r>
              <a:rPr lang="en-US" dirty="0" smtClean="0"/>
              <a:t>:  ACCOUNT, COURSE, WORK_CENTER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Weak </a:t>
            </a:r>
            <a:r>
              <a:rPr lang="en-US" dirty="0" smtClean="0"/>
              <a:t>Entity Types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Strong</a:t>
            </a:r>
            <a:r>
              <a:rPr lang="en-US" dirty="0" smtClean="0"/>
              <a:t> Entity Type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Classification of entity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entity type whose </a:t>
            </a:r>
            <a:r>
              <a:rPr lang="en-US" dirty="0" smtClean="0">
                <a:solidFill>
                  <a:srgbClr val="C00000"/>
                </a:solidFill>
              </a:rPr>
              <a:t>instances cannot exist without being linked with instances of some other entity type</a:t>
            </a:r>
            <a:r>
              <a:rPr lang="en-US" dirty="0" smtClean="0"/>
              <a:t>, i.e., they </a:t>
            </a:r>
            <a:r>
              <a:rPr lang="en-US" dirty="0" smtClean="0">
                <a:solidFill>
                  <a:srgbClr val="C00000"/>
                </a:solidFill>
              </a:rPr>
              <a:t>cannot exist independently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Weak Entity Types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For example, in an </a:t>
            </a:r>
            <a:r>
              <a:rPr lang="en-US" dirty="0" smtClean="0">
                <a:solidFill>
                  <a:srgbClr val="C00000"/>
                </a:solidFill>
              </a:rPr>
              <a:t>organization </a:t>
            </a:r>
            <a:r>
              <a:rPr lang="en-US" dirty="0" smtClean="0"/>
              <a:t>we </a:t>
            </a:r>
            <a:r>
              <a:rPr lang="en-US" dirty="0" smtClean="0">
                <a:solidFill>
                  <a:srgbClr val="C00000"/>
                </a:solidFill>
              </a:rPr>
              <a:t>want</a:t>
            </a:r>
            <a:r>
              <a:rPr lang="en-US" dirty="0" smtClean="0"/>
              <a:t> to maintain </a:t>
            </a:r>
            <a:r>
              <a:rPr lang="en-US" dirty="0" smtClean="0">
                <a:solidFill>
                  <a:srgbClr val="C00000"/>
                </a:solidFill>
              </a:rPr>
              <a:t>data</a:t>
            </a:r>
            <a:r>
              <a:rPr lang="en-US" dirty="0" smtClean="0"/>
              <a:t> about the </a:t>
            </a:r>
            <a:r>
              <a:rPr lang="en-US" dirty="0" smtClean="0">
                <a:solidFill>
                  <a:srgbClr val="C00000"/>
                </a:solidFill>
              </a:rPr>
              <a:t>vehicles owned </a:t>
            </a:r>
            <a:r>
              <a:rPr lang="en-US" dirty="0" smtClean="0"/>
              <a:t>by the </a:t>
            </a:r>
            <a:r>
              <a:rPr lang="en-US" dirty="0" smtClean="0">
                <a:solidFill>
                  <a:srgbClr val="C00000"/>
                </a:solidFill>
              </a:rPr>
              <a:t>employees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Now a </a:t>
            </a:r>
            <a:r>
              <a:rPr lang="en-US" dirty="0" smtClean="0">
                <a:solidFill>
                  <a:srgbClr val="C00000"/>
                </a:solidFill>
              </a:rPr>
              <a:t>particular vehicle </a:t>
            </a:r>
            <a:r>
              <a:rPr lang="en-US" dirty="0" smtClean="0"/>
              <a:t>can </a:t>
            </a:r>
            <a:r>
              <a:rPr lang="en-US" dirty="0" smtClean="0">
                <a:solidFill>
                  <a:srgbClr val="C00000"/>
                </a:solidFill>
              </a:rPr>
              <a:t>exist in </a:t>
            </a:r>
            <a:r>
              <a:rPr lang="en-US" dirty="0" smtClean="0"/>
              <a:t>this </a:t>
            </a:r>
            <a:r>
              <a:rPr lang="en-US" dirty="0" smtClean="0">
                <a:solidFill>
                  <a:srgbClr val="C00000"/>
                </a:solidFill>
              </a:rPr>
              <a:t>organization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only</a:t>
            </a:r>
            <a:r>
              <a:rPr lang="en-US" dirty="0" smtClean="0"/>
              <a:t> if the </a:t>
            </a:r>
            <a:r>
              <a:rPr lang="en-US" dirty="0" smtClean="0">
                <a:solidFill>
                  <a:srgbClr val="C00000"/>
                </a:solidFill>
              </a:rPr>
              <a:t>owner</a:t>
            </a:r>
            <a:r>
              <a:rPr lang="en-US" dirty="0" smtClean="0"/>
              <a:t> already </a:t>
            </a:r>
            <a:r>
              <a:rPr lang="en-US" dirty="0" smtClean="0">
                <a:solidFill>
                  <a:srgbClr val="C00000"/>
                </a:solidFill>
              </a:rPr>
              <a:t>exists</a:t>
            </a:r>
            <a:r>
              <a:rPr lang="en-US" dirty="0" smtClean="0"/>
              <a:t> there as </a:t>
            </a:r>
            <a:r>
              <a:rPr lang="en-US" dirty="0" smtClean="0">
                <a:solidFill>
                  <a:srgbClr val="C00000"/>
                </a:solidFill>
              </a:rPr>
              <a:t>employee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Similarly, if </a:t>
            </a:r>
            <a:r>
              <a:rPr lang="en-US" dirty="0" smtClean="0">
                <a:solidFill>
                  <a:srgbClr val="C00000"/>
                </a:solidFill>
              </a:rPr>
              <a:t>employee leaves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job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C00000"/>
                </a:solidFill>
              </a:rPr>
              <a:t>organization decides to delete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record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C00000"/>
                </a:solidFill>
              </a:rPr>
              <a:t>employee </a:t>
            </a:r>
            <a:r>
              <a:rPr lang="en-US" dirty="0" smtClean="0"/>
              <a:t>then the </a:t>
            </a:r>
            <a:r>
              <a:rPr lang="en-US" dirty="0" smtClean="0">
                <a:solidFill>
                  <a:srgbClr val="C00000"/>
                </a:solidFill>
              </a:rPr>
              <a:t>record of the vehicle</a:t>
            </a:r>
            <a:r>
              <a:rPr lang="en-US" dirty="0" smtClean="0"/>
              <a:t> will </a:t>
            </a:r>
            <a:r>
              <a:rPr lang="en-US" dirty="0" smtClean="0">
                <a:solidFill>
                  <a:srgbClr val="C00000"/>
                </a:solidFill>
              </a:rPr>
              <a:t>also</a:t>
            </a:r>
            <a:r>
              <a:rPr lang="en-US" dirty="0" smtClean="0"/>
              <a:t> be </a:t>
            </a:r>
            <a:r>
              <a:rPr lang="en-US" dirty="0" smtClean="0">
                <a:solidFill>
                  <a:srgbClr val="C00000"/>
                </a:solidFill>
              </a:rPr>
              <a:t>deleted</a:t>
            </a:r>
            <a:r>
              <a:rPr lang="en-US" dirty="0" smtClean="0"/>
              <a:t> since it </a:t>
            </a:r>
            <a:r>
              <a:rPr lang="en-US" dirty="0" smtClean="0">
                <a:solidFill>
                  <a:srgbClr val="C00000"/>
                </a:solidFill>
              </a:rPr>
              <a:t>cannot exist without</a:t>
            </a:r>
            <a:r>
              <a:rPr lang="en-US" dirty="0" smtClean="0"/>
              <a:t> being linked to an instance of </a:t>
            </a:r>
            <a:r>
              <a:rPr lang="en-US" dirty="0" smtClean="0">
                <a:solidFill>
                  <a:srgbClr val="C00000"/>
                </a:solidFill>
              </a:rPr>
              <a:t>employee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Dependants of an employee</a:t>
            </a:r>
          </a:p>
          <a:p>
            <a:r>
              <a:rPr lang="en-US" dirty="0" smtClean="0"/>
              <a:t>Order history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		Entity-Relationship Intro</a:t>
            </a:r>
          </a:p>
          <a:p>
            <a:pPr>
              <a:buNone/>
            </a:pPr>
            <a:r>
              <a:rPr lang="en-US" dirty="0" smtClean="0"/>
              <a:t>		Entity</a:t>
            </a:r>
          </a:p>
          <a:p>
            <a:pPr>
              <a:buNone/>
            </a:pPr>
            <a:r>
              <a:rPr lang="en-US" dirty="0" smtClean="0"/>
              <a:t>		Attribute</a:t>
            </a:r>
          </a:p>
          <a:p>
            <a:pPr>
              <a:buNone/>
            </a:pPr>
            <a:r>
              <a:rPr lang="en-US" dirty="0" smtClean="0"/>
              <a:t>		Concept of Keys</a:t>
            </a:r>
          </a:p>
          <a:p>
            <a:pPr>
              <a:buNone/>
            </a:pPr>
            <a:r>
              <a:rPr lang="en-US" dirty="0" smtClean="0"/>
              <a:t>		Relationships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Topics</a:t>
            </a:r>
            <a:endParaRPr lang="en-US" dirty="0"/>
          </a:p>
        </p:txBody>
      </p:sp>
      <p:sp>
        <p:nvSpPr>
          <p:cNvPr id="4" name="Action Button: Forward or Next 3">
            <a:hlinkClick r:id="rId2" action="ppaction://hlinksldjump" highlightClick="1"/>
          </p:cNvPr>
          <p:cNvSpPr/>
          <p:nvPr/>
        </p:nvSpPr>
        <p:spPr>
          <a:xfrm>
            <a:off x="685800" y="1600200"/>
            <a:ext cx="533400" cy="2286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ction Button: Forward or Next 4">
            <a:hlinkClick r:id="rId3" action="ppaction://hlinksldjump" highlightClick="1"/>
          </p:cNvPr>
          <p:cNvSpPr/>
          <p:nvPr/>
        </p:nvSpPr>
        <p:spPr>
          <a:xfrm>
            <a:off x="685800" y="2971800"/>
            <a:ext cx="533400" cy="2286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ction Button: Forward or Next 5">
            <a:hlinkClick r:id="rId4" action="ppaction://hlinksldjump" highlightClick="1"/>
          </p:cNvPr>
          <p:cNvSpPr/>
          <p:nvPr/>
        </p:nvSpPr>
        <p:spPr>
          <a:xfrm>
            <a:off x="685800" y="2057400"/>
            <a:ext cx="533400" cy="2286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ction Button: Forward or Next 6">
            <a:hlinkClick r:id="rId5" action="ppaction://hlinksldjump" highlightClick="1"/>
          </p:cNvPr>
          <p:cNvSpPr/>
          <p:nvPr/>
        </p:nvSpPr>
        <p:spPr>
          <a:xfrm>
            <a:off x="685800" y="2514600"/>
            <a:ext cx="533400" cy="2286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ction Button: Forward or Next 7">
            <a:hlinkClick r:id="rId6" action="ppaction://hlinksldjump" highlightClick="1"/>
          </p:cNvPr>
          <p:cNvSpPr/>
          <p:nvPr/>
        </p:nvSpPr>
        <p:spPr>
          <a:xfrm>
            <a:off x="685800" y="3429000"/>
            <a:ext cx="533400" cy="228600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entity type </a:t>
            </a:r>
            <a:r>
              <a:rPr lang="en-US" dirty="0" smtClean="0">
                <a:solidFill>
                  <a:srgbClr val="C00000"/>
                </a:solidFill>
              </a:rPr>
              <a:t>whose instances can exist independently</a:t>
            </a:r>
            <a:r>
              <a:rPr lang="en-US" dirty="0" smtClean="0"/>
              <a:t>, that is, </a:t>
            </a:r>
            <a:r>
              <a:rPr lang="en-US" dirty="0" smtClean="0">
                <a:solidFill>
                  <a:srgbClr val="C00000"/>
                </a:solidFill>
              </a:rPr>
              <a:t>without</a:t>
            </a:r>
            <a:r>
              <a:rPr lang="en-US" dirty="0" smtClean="0"/>
              <a:t> being </a:t>
            </a:r>
            <a:r>
              <a:rPr lang="en-US" dirty="0" smtClean="0">
                <a:solidFill>
                  <a:srgbClr val="C00000"/>
                </a:solidFill>
              </a:rPr>
              <a:t>linked</a:t>
            </a:r>
            <a:r>
              <a:rPr lang="en-US" dirty="0" smtClean="0"/>
              <a:t> to the </a:t>
            </a:r>
            <a:r>
              <a:rPr lang="en-US" dirty="0" smtClean="0">
                <a:solidFill>
                  <a:srgbClr val="C00000"/>
                </a:solidFill>
              </a:rPr>
              <a:t>instances</a:t>
            </a:r>
            <a:r>
              <a:rPr lang="en-US" dirty="0" smtClean="0"/>
              <a:t> of any other entity type </a:t>
            </a:r>
            <a:r>
              <a:rPr lang="en-US" dirty="0" smtClean="0">
                <a:solidFill>
                  <a:srgbClr val="C00000"/>
                </a:solidFill>
              </a:rPr>
              <a:t>is called strong entity type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Strong Entity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Singular noun </a:t>
            </a:r>
            <a:r>
              <a:rPr lang="en-US" dirty="0" smtClean="0"/>
              <a:t>recommended, but still plurals can also be used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Organization specific</a:t>
            </a:r>
            <a:r>
              <a:rPr lang="en-US" dirty="0" smtClean="0"/>
              <a:t> names, like </a:t>
            </a:r>
            <a:r>
              <a:rPr lang="en-US" dirty="0" smtClean="0">
                <a:solidFill>
                  <a:srgbClr val="C00000"/>
                </a:solidFill>
              </a:rPr>
              <a:t>customer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client</a:t>
            </a:r>
            <a:r>
              <a:rPr lang="en-US" dirty="0" smtClean="0"/>
              <a:t>, anything will work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Write in capitals</a:t>
            </a:r>
            <a:r>
              <a:rPr lang="en-US" dirty="0" smtClean="0"/>
              <a:t>, yes, this is something that is </a:t>
            </a:r>
            <a:r>
              <a:rPr lang="en-US" dirty="0" smtClean="0">
                <a:solidFill>
                  <a:srgbClr val="C00000"/>
                </a:solidFill>
              </a:rPr>
              <a:t>generally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followed,</a:t>
            </a:r>
            <a:r>
              <a:rPr lang="en-US" dirty="0" smtClean="0"/>
              <a:t> otherwise will also work.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Abbreviations can be used</a:t>
            </a:r>
            <a:r>
              <a:rPr lang="en-US" dirty="0" smtClean="0"/>
              <a:t>, be consistent. </a:t>
            </a:r>
            <a:r>
              <a:rPr lang="en-US" dirty="0" smtClean="0">
                <a:solidFill>
                  <a:srgbClr val="C00000"/>
                </a:solidFill>
              </a:rPr>
              <a:t>Avoid</a:t>
            </a:r>
            <a:r>
              <a:rPr lang="en-US" dirty="0" smtClean="0"/>
              <a:t> using </a:t>
            </a:r>
            <a:r>
              <a:rPr lang="en-US" dirty="0" smtClean="0">
                <a:solidFill>
                  <a:srgbClr val="C00000"/>
                </a:solidFill>
              </a:rPr>
              <a:t>confusing abbreviations</a:t>
            </a:r>
            <a:r>
              <a:rPr lang="en-US" dirty="0" smtClean="0"/>
              <a:t>, if they are confusing for others today, tomorrow they will confuse you too.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Entity Types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for Entity Types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2209800"/>
            <a:ext cx="6705600" cy="2971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524000" y="2895600"/>
            <a:ext cx="25146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BOOK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76800" y="2895600"/>
            <a:ext cx="2667000" cy="1143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BOOK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953000" y="2971800"/>
            <a:ext cx="2514600" cy="990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>
                <a:solidFill>
                  <a:schemeClr val="tx1"/>
                </a:solidFill>
              </a:rPr>
              <a:t>BOOKCOPY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9" name="Straight Connector 8"/>
          <p:cNvCxnSpPr>
            <a:stCxn id="5" idx="3"/>
            <a:endCxn id="6" idx="1"/>
          </p:cNvCxnSpPr>
          <p:nvPr/>
        </p:nvCxnSpPr>
        <p:spPr>
          <a:xfrm>
            <a:off x="4038600" y="3467100"/>
            <a:ext cx="838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C00000"/>
                </a:solidFill>
              </a:rPr>
              <a:t>attribute of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rgbClr val="C00000"/>
                </a:solidFill>
              </a:rPr>
              <a:t>entity type </a:t>
            </a:r>
            <a:r>
              <a:rPr lang="en-US" dirty="0" smtClean="0"/>
              <a:t>is a </a:t>
            </a:r>
            <a:r>
              <a:rPr lang="en-US" dirty="0" smtClean="0">
                <a:solidFill>
                  <a:srgbClr val="C00000"/>
                </a:solidFill>
              </a:rPr>
              <a:t>defining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property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quality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C00000"/>
                </a:solidFill>
              </a:rPr>
              <a:t>instances </a:t>
            </a:r>
            <a:r>
              <a:rPr lang="en-US" dirty="0" smtClean="0"/>
              <a:t>of that </a:t>
            </a:r>
            <a:r>
              <a:rPr lang="en-US" dirty="0" smtClean="0">
                <a:solidFill>
                  <a:srgbClr val="C00000"/>
                </a:solidFill>
              </a:rPr>
              <a:t>entity type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However, </a:t>
            </a:r>
            <a:r>
              <a:rPr lang="en-US" dirty="0" smtClean="0">
                <a:solidFill>
                  <a:srgbClr val="C00000"/>
                </a:solidFill>
              </a:rPr>
              <a:t>values of </a:t>
            </a:r>
            <a:r>
              <a:rPr lang="en-US" dirty="0" smtClean="0"/>
              <a:t>these </a:t>
            </a:r>
            <a:r>
              <a:rPr lang="en-US" dirty="0" smtClean="0">
                <a:solidFill>
                  <a:srgbClr val="C00000"/>
                </a:solidFill>
              </a:rPr>
              <a:t>attributes </a:t>
            </a:r>
            <a:r>
              <a:rPr lang="en-US" dirty="0" smtClean="0"/>
              <a:t>may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be </a:t>
            </a:r>
            <a:r>
              <a:rPr lang="en-US" dirty="0" smtClean="0">
                <a:solidFill>
                  <a:srgbClr val="C00000"/>
                </a:solidFill>
              </a:rPr>
              <a:t>same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or</a:t>
            </a:r>
            <a:r>
              <a:rPr lang="en-US" dirty="0" smtClean="0"/>
              <a:t> different. For </a:t>
            </a: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 smtClean="0"/>
              <a:t>, all </a:t>
            </a:r>
            <a:r>
              <a:rPr lang="en-US" dirty="0" smtClean="0">
                <a:solidFill>
                  <a:srgbClr val="C00000"/>
                </a:solidFill>
              </a:rPr>
              <a:t>instances </a:t>
            </a:r>
            <a:r>
              <a:rPr lang="en-US" dirty="0" smtClean="0"/>
              <a:t>of the entity type </a:t>
            </a:r>
            <a:r>
              <a:rPr lang="en-US" dirty="0" smtClean="0">
                <a:solidFill>
                  <a:srgbClr val="C00000"/>
                </a:solidFill>
              </a:rPr>
              <a:t>STUDENT</a:t>
            </a:r>
            <a:r>
              <a:rPr lang="en-US" dirty="0" smtClean="0"/>
              <a:t> may </a:t>
            </a:r>
            <a:r>
              <a:rPr lang="en-US" dirty="0" smtClean="0">
                <a:solidFill>
                  <a:srgbClr val="C00000"/>
                </a:solidFill>
              </a:rPr>
              <a:t>have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attributes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father 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age</a:t>
            </a:r>
            <a:r>
              <a:rPr lang="en-US" dirty="0" smtClean="0"/>
              <a:t>; but the </a:t>
            </a:r>
            <a:r>
              <a:rPr lang="en-US" dirty="0" smtClean="0">
                <a:solidFill>
                  <a:srgbClr val="C00000"/>
                </a:solidFill>
              </a:rPr>
              <a:t>values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against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each</a:t>
            </a:r>
            <a:r>
              <a:rPr lang="en-US" dirty="0" smtClean="0"/>
              <a:t> of these </a:t>
            </a:r>
            <a:r>
              <a:rPr lang="en-US" dirty="0" smtClean="0">
                <a:solidFill>
                  <a:srgbClr val="C00000"/>
                </a:solidFill>
              </a:rPr>
              <a:t>attributes</a:t>
            </a:r>
            <a:r>
              <a:rPr lang="en-US" dirty="0" smtClean="0"/>
              <a:t> for each instance may be </a:t>
            </a:r>
            <a:r>
              <a:rPr lang="en-US" dirty="0" smtClean="0">
                <a:solidFill>
                  <a:srgbClr val="C00000"/>
                </a:solidFill>
              </a:rPr>
              <a:t>different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thing to </a:t>
            </a:r>
            <a:r>
              <a:rPr lang="en-US" dirty="0" smtClean="0">
                <a:solidFill>
                  <a:srgbClr val="C00000"/>
                </a:solidFill>
              </a:rPr>
              <a:t>remember</a:t>
            </a:r>
            <a:r>
              <a:rPr lang="en-US" dirty="0" smtClean="0"/>
              <a:t> at this stage is that </a:t>
            </a:r>
            <a:r>
              <a:rPr lang="en-US" dirty="0" smtClean="0">
                <a:solidFill>
                  <a:srgbClr val="C00000"/>
                </a:solidFill>
              </a:rPr>
              <a:t>attributes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C00000"/>
                </a:solidFill>
              </a:rPr>
              <a:t>associated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with</a:t>
            </a:r>
            <a:r>
              <a:rPr lang="en-US" dirty="0" smtClean="0"/>
              <a:t> an </a:t>
            </a:r>
            <a:r>
              <a:rPr lang="en-US" dirty="0" smtClean="0">
                <a:solidFill>
                  <a:srgbClr val="C00000"/>
                </a:solidFill>
              </a:rPr>
              <a:t>entity type </a:t>
            </a:r>
            <a:r>
              <a:rPr lang="en-US" dirty="0" smtClean="0"/>
              <a:t>and those attributes then become </a:t>
            </a:r>
            <a:r>
              <a:rPr lang="en-US" dirty="0" smtClean="0">
                <a:solidFill>
                  <a:srgbClr val="C00000"/>
                </a:solidFill>
              </a:rPr>
              <a:t>applicable </a:t>
            </a:r>
            <a:r>
              <a:rPr lang="en-US" dirty="0" smtClean="0"/>
              <a:t>/</a:t>
            </a:r>
            <a:r>
              <a:rPr lang="en-US" dirty="0" smtClean="0">
                <a:solidFill>
                  <a:srgbClr val="C00000"/>
                </a:solidFill>
              </a:rPr>
              <a:t>valid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C00000"/>
                </a:solidFill>
              </a:rPr>
              <a:t>all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instances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C00000"/>
                </a:solidFill>
              </a:rPr>
              <a:t>that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entity type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instances</a:t>
            </a:r>
            <a:r>
              <a:rPr lang="en-US" dirty="0" smtClean="0"/>
              <a:t> have </a:t>
            </a:r>
            <a:r>
              <a:rPr lang="en-US" dirty="0" smtClean="0">
                <a:solidFill>
                  <a:srgbClr val="C00000"/>
                </a:solidFill>
              </a:rPr>
              <a:t>values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against</a:t>
            </a:r>
            <a:r>
              <a:rPr lang="en-US" dirty="0" smtClean="0"/>
              <a:t> these </a:t>
            </a:r>
            <a:r>
              <a:rPr lang="en-US" dirty="0" smtClean="0">
                <a:solidFill>
                  <a:srgbClr val="C00000"/>
                </a:solidFill>
              </a:rPr>
              <a:t>attributes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Domain is the set of </a:t>
            </a:r>
            <a:r>
              <a:rPr lang="en-US" dirty="0" smtClean="0">
                <a:solidFill>
                  <a:srgbClr val="C00000"/>
                </a:solidFill>
              </a:rPr>
              <a:t>possible values </a:t>
            </a:r>
            <a:r>
              <a:rPr lang="en-US" dirty="0" smtClean="0"/>
              <a:t>that an </a:t>
            </a:r>
            <a:r>
              <a:rPr lang="en-US" dirty="0" smtClean="0">
                <a:solidFill>
                  <a:srgbClr val="C00000"/>
                </a:solidFill>
              </a:rPr>
              <a:t>attribute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can</a:t>
            </a:r>
            <a:r>
              <a:rPr lang="en-US" dirty="0" smtClean="0"/>
              <a:t> have, that is, we </a:t>
            </a:r>
            <a:r>
              <a:rPr lang="en-US" dirty="0" smtClean="0">
                <a:solidFill>
                  <a:srgbClr val="C00000"/>
                </a:solidFill>
              </a:rPr>
              <a:t>specify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C00000"/>
                </a:solidFill>
              </a:rPr>
              <a:t>set</a:t>
            </a:r>
            <a:r>
              <a:rPr lang="en-US" dirty="0" smtClean="0"/>
              <a:t> of values </a:t>
            </a:r>
            <a:r>
              <a:rPr lang="en-US" dirty="0" smtClean="0">
                <a:solidFill>
                  <a:srgbClr val="C00000"/>
                </a:solidFill>
              </a:rPr>
              <a:t>either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rgbClr val="C00000"/>
                </a:solidFill>
              </a:rPr>
              <a:t>form</a:t>
            </a:r>
            <a:r>
              <a:rPr lang="en-US" dirty="0" smtClean="0"/>
              <a:t> of a </a:t>
            </a:r>
            <a:r>
              <a:rPr lang="en-US" dirty="0" smtClean="0">
                <a:solidFill>
                  <a:srgbClr val="C00000"/>
                </a:solidFill>
              </a:rPr>
              <a:t>range</a:t>
            </a:r>
            <a:r>
              <a:rPr lang="en-US" dirty="0" smtClean="0"/>
              <a:t> or some </a:t>
            </a:r>
            <a:r>
              <a:rPr lang="en-US" dirty="0" smtClean="0">
                <a:solidFill>
                  <a:srgbClr val="C00000"/>
                </a:solidFill>
              </a:rPr>
              <a:t>discrete values</a:t>
            </a:r>
            <a:r>
              <a:rPr lang="en-US" dirty="0" smtClean="0"/>
              <a:t>, and </a:t>
            </a:r>
            <a:r>
              <a:rPr lang="en-US" dirty="0" smtClean="0">
                <a:solidFill>
                  <a:srgbClr val="C00000"/>
                </a:solidFill>
              </a:rPr>
              <a:t>then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attribute</a:t>
            </a:r>
            <a:r>
              <a:rPr lang="en-US" dirty="0" smtClean="0"/>
              <a:t> can </a:t>
            </a:r>
            <a:r>
              <a:rPr lang="en-US" dirty="0" smtClean="0">
                <a:solidFill>
                  <a:srgbClr val="C00000"/>
                </a:solidFill>
              </a:rPr>
              <a:t>have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value</a:t>
            </a:r>
            <a:r>
              <a:rPr lang="en-US" dirty="0" smtClean="0"/>
              <a:t> out </a:t>
            </a:r>
            <a:r>
              <a:rPr lang="en-US" dirty="0" smtClean="0">
                <a:solidFill>
                  <a:srgbClr val="C00000"/>
                </a:solidFill>
              </a:rPr>
              <a:t>of those </a:t>
            </a:r>
            <a:r>
              <a:rPr lang="en-US" dirty="0" smtClean="0"/>
              <a:t>values. </a:t>
            </a:r>
            <a:r>
              <a:rPr lang="en-US" dirty="0" smtClean="0">
                <a:solidFill>
                  <a:srgbClr val="C00000"/>
                </a:solidFill>
              </a:rPr>
              <a:t>Domain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C00000"/>
                </a:solidFill>
              </a:rPr>
              <a:t>form</a:t>
            </a:r>
            <a:r>
              <a:rPr lang="en-US" dirty="0" smtClean="0"/>
              <a:t> of a </a:t>
            </a:r>
            <a:r>
              <a:rPr lang="en-US" dirty="0" smtClean="0">
                <a:solidFill>
                  <a:srgbClr val="C00000"/>
                </a:solidFill>
              </a:rPr>
              <a:t>check</a:t>
            </a:r>
            <a:r>
              <a:rPr lang="en-US" dirty="0" smtClean="0"/>
              <a:t> or a </a:t>
            </a:r>
            <a:r>
              <a:rPr lang="en-US" dirty="0" smtClean="0">
                <a:solidFill>
                  <a:srgbClr val="C00000"/>
                </a:solidFill>
              </a:rPr>
              <a:t>constraint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rgbClr val="C00000"/>
                </a:solidFill>
              </a:rPr>
              <a:t>attribute</a:t>
            </a:r>
            <a:r>
              <a:rPr lang="en-US" dirty="0" smtClean="0"/>
              <a:t> that it </a:t>
            </a:r>
            <a:r>
              <a:rPr lang="en-US" dirty="0" smtClean="0">
                <a:solidFill>
                  <a:srgbClr val="C00000"/>
                </a:solidFill>
              </a:rPr>
              <a:t>cannot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have</a:t>
            </a:r>
            <a:r>
              <a:rPr lang="en-US" dirty="0" smtClean="0"/>
              <a:t> a value </a:t>
            </a:r>
            <a:r>
              <a:rPr lang="en-US" dirty="0" smtClean="0">
                <a:solidFill>
                  <a:srgbClr val="C00000"/>
                </a:solidFill>
              </a:rPr>
              <a:t>outside</a:t>
            </a:r>
            <a:r>
              <a:rPr lang="en-US" dirty="0" smtClean="0"/>
              <a:t> this set.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of an Attribute</a:t>
            </a:r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For example, if we define a </a:t>
            </a:r>
            <a:r>
              <a:rPr lang="en-US" dirty="0" smtClean="0">
                <a:solidFill>
                  <a:srgbClr val="C00000"/>
                </a:solidFill>
              </a:rPr>
              <a:t>salary</a:t>
            </a:r>
            <a:r>
              <a:rPr lang="en-US" dirty="0" smtClean="0"/>
              <a:t> attribute of </a:t>
            </a:r>
            <a:r>
              <a:rPr lang="en-US" dirty="0" smtClean="0">
                <a:solidFill>
                  <a:srgbClr val="C00000"/>
                </a:solidFill>
              </a:rPr>
              <a:t>EMPLOYEE</a:t>
            </a:r>
            <a:r>
              <a:rPr lang="en-US" dirty="0" smtClean="0"/>
              <a:t> entity type to hold the salary of employees, the </a:t>
            </a:r>
            <a:r>
              <a:rPr lang="en-US" dirty="0" smtClean="0">
                <a:solidFill>
                  <a:srgbClr val="C00000"/>
                </a:solidFill>
              </a:rPr>
              <a:t>value </a:t>
            </a:r>
            <a:r>
              <a:rPr lang="en-US" dirty="0" smtClean="0"/>
              <a:t>assigned to this attribute </a:t>
            </a:r>
            <a:r>
              <a:rPr lang="en-US" dirty="0" smtClean="0">
                <a:solidFill>
                  <a:srgbClr val="C00000"/>
                </a:solidFill>
              </a:rPr>
              <a:t>should</a:t>
            </a:r>
            <a:r>
              <a:rPr lang="en-US" dirty="0" smtClean="0"/>
              <a:t> be </a:t>
            </a:r>
            <a:r>
              <a:rPr lang="en-US" dirty="0" smtClean="0">
                <a:solidFill>
                  <a:srgbClr val="C00000"/>
                </a:solidFill>
              </a:rPr>
              <a:t>numeri</a:t>
            </a:r>
            <a:r>
              <a:rPr lang="en-US" dirty="0" smtClean="0"/>
              <a:t>c, it </a:t>
            </a:r>
            <a:r>
              <a:rPr lang="en-US" dirty="0" smtClean="0">
                <a:solidFill>
                  <a:srgbClr val="C00000"/>
                </a:solidFill>
              </a:rPr>
              <a:t>should not </a:t>
            </a:r>
            <a:r>
              <a:rPr lang="en-US" dirty="0" smtClean="0"/>
              <a:t>be assigned a value like ‘</a:t>
            </a:r>
            <a:r>
              <a:rPr lang="en-US" dirty="0" smtClean="0">
                <a:solidFill>
                  <a:srgbClr val="C00000"/>
                </a:solidFill>
              </a:rPr>
              <a:t>Amir’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C00000"/>
                </a:solidFill>
              </a:rPr>
              <a:t>‘10/10/2004’.</a:t>
            </a:r>
          </a:p>
          <a:p>
            <a:endParaRPr lang="en-US" dirty="0" smtClean="0"/>
          </a:p>
          <a:p>
            <a:r>
              <a:rPr lang="en-US" dirty="0" smtClean="0"/>
              <a:t>even if we have </a:t>
            </a:r>
            <a:r>
              <a:rPr lang="en-US" dirty="0" smtClean="0">
                <a:solidFill>
                  <a:srgbClr val="C00000"/>
                </a:solidFill>
              </a:rPr>
              <a:t>declared</a:t>
            </a:r>
            <a:r>
              <a:rPr lang="en-US" dirty="0" smtClean="0"/>
              <a:t> it as </a:t>
            </a:r>
            <a:r>
              <a:rPr lang="en-US" dirty="0" smtClean="0">
                <a:solidFill>
                  <a:srgbClr val="C00000"/>
                </a:solidFill>
              </a:rPr>
              <a:t>numeric</a:t>
            </a:r>
            <a:r>
              <a:rPr lang="en-US" dirty="0" smtClean="0"/>
              <a:t> it will have </a:t>
            </a:r>
            <a:r>
              <a:rPr lang="en-US" dirty="0" smtClean="0">
                <a:solidFill>
                  <a:srgbClr val="C00000"/>
                </a:solidFill>
              </a:rPr>
              <a:t>numeric</a:t>
            </a:r>
            <a:r>
              <a:rPr lang="en-US" dirty="0" smtClean="0"/>
              <a:t> values, but about a value like </a:t>
            </a:r>
            <a:r>
              <a:rPr lang="en-US" dirty="0" smtClean="0">
                <a:solidFill>
                  <a:srgbClr val="C00000"/>
                </a:solidFill>
              </a:rPr>
              <a:t>10000000000</a:t>
            </a:r>
            <a:r>
              <a:rPr lang="en-US" dirty="0" smtClean="0"/>
              <a:t>. This is a numeric value, but </a:t>
            </a:r>
            <a:r>
              <a:rPr lang="en-US" dirty="0" smtClean="0">
                <a:solidFill>
                  <a:srgbClr val="C00000"/>
                </a:solidFill>
              </a:rPr>
              <a:t>is it a legal </a:t>
            </a:r>
            <a:r>
              <a:rPr lang="en-US" dirty="0" smtClean="0"/>
              <a:t>salary value within an organization? You have to </a:t>
            </a:r>
            <a:r>
              <a:rPr lang="en-US" dirty="0" smtClean="0">
                <a:solidFill>
                  <a:srgbClr val="C00000"/>
                </a:solidFill>
              </a:rPr>
              <a:t>ask</a:t>
            </a:r>
            <a:r>
              <a:rPr lang="en-US" dirty="0" smtClean="0"/>
              <a:t> them.</a:t>
            </a:r>
          </a:p>
          <a:p>
            <a:endParaRPr lang="en-US" dirty="0" smtClean="0"/>
          </a:p>
          <a:p>
            <a:r>
              <a:rPr lang="en-US" dirty="0" smtClean="0"/>
              <a:t>It means </a:t>
            </a:r>
            <a:r>
              <a:rPr lang="en-US" dirty="0" smtClean="0">
                <a:solidFill>
                  <a:srgbClr val="C00000"/>
                </a:solidFill>
              </a:rPr>
              <a:t>not</a:t>
            </a:r>
            <a:r>
              <a:rPr lang="en-US" dirty="0" smtClean="0"/>
              <a:t> only you will </a:t>
            </a:r>
            <a:r>
              <a:rPr lang="en-US" dirty="0" smtClean="0">
                <a:solidFill>
                  <a:srgbClr val="C00000"/>
                </a:solidFill>
              </a:rPr>
              <a:t>specify</a:t>
            </a:r>
            <a:r>
              <a:rPr lang="en-US" dirty="0" smtClean="0"/>
              <a:t> that the </a:t>
            </a:r>
            <a:r>
              <a:rPr lang="en-US" dirty="0" smtClean="0">
                <a:solidFill>
                  <a:srgbClr val="C00000"/>
                </a:solidFill>
              </a:rPr>
              <a:t>value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C00000"/>
                </a:solidFill>
              </a:rPr>
              <a:t>salary</a:t>
            </a:r>
            <a:r>
              <a:rPr lang="en-US" dirty="0" smtClean="0"/>
              <a:t> will be numeric but also </a:t>
            </a:r>
            <a:r>
              <a:rPr lang="en-US" dirty="0" smtClean="0">
                <a:solidFill>
                  <a:srgbClr val="C00000"/>
                </a:solidFill>
              </a:rPr>
              <a:t>associate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C00000"/>
                </a:solidFill>
              </a:rPr>
              <a:t>range</a:t>
            </a:r>
            <a:r>
              <a:rPr lang="en-US" dirty="0" smtClean="0"/>
              <a:t>, a </a:t>
            </a:r>
            <a:r>
              <a:rPr lang="en-US" dirty="0" smtClean="0">
                <a:solidFill>
                  <a:srgbClr val="C00000"/>
                </a:solidFill>
              </a:rPr>
              <a:t>lowe</a:t>
            </a:r>
            <a:r>
              <a:rPr lang="en-US" dirty="0" smtClean="0"/>
              <a:t>r and </a:t>
            </a:r>
            <a:r>
              <a:rPr lang="en-US" dirty="0" smtClean="0">
                <a:solidFill>
                  <a:srgbClr val="C00000"/>
                </a:solidFill>
              </a:rPr>
              <a:t>upper</a:t>
            </a:r>
            <a:r>
              <a:rPr lang="en-US" dirty="0" smtClean="0"/>
              <a:t> limit. It </a:t>
            </a:r>
            <a:r>
              <a:rPr lang="en-US" dirty="0" smtClean="0">
                <a:solidFill>
                  <a:srgbClr val="C00000"/>
                </a:solidFill>
              </a:rPr>
              <a:t>reduces</a:t>
            </a:r>
            <a:r>
              <a:rPr lang="en-US" dirty="0" smtClean="0"/>
              <a:t> the chances of </a:t>
            </a:r>
            <a:r>
              <a:rPr lang="en-US" dirty="0" smtClean="0">
                <a:solidFill>
                  <a:srgbClr val="C00000"/>
                </a:solidFill>
              </a:rPr>
              <a:t>mistake</a:t>
            </a:r>
            <a:r>
              <a:rPr lang="en-US" dirty="0" smtClean="0"/>
              <a:t>.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 of an Attribute</a:t>
            </a: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Each represented as an oval, linked with an ET symbol.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Symbols of Attributes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276600"/>
            <a:ext cx="6172200" cy="2071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Attributes may be of different types. They may be: </a:t>
            </a:r>
          </a:p>
          <a:p>
            <a:pPr lvl="1"/>
            <a:r>
              <a:rPr lang="en-US" dirty="0" smtClean="0"/>
              <a:t>Simple </a:t>
            </a:r>
            <a:r>
              <a:rPr lang="en-US" dirty="0" smtClean="0">
                <a:solidFill>
                  <a:srgbClr val="C00000"/>
                </a:solidFill>
              </a:rPr>
              <a:t>or</a:t>
            </a:r>
            <a:r>
              <a:rPr lang="en-US" dirty="0" smtClean="0"/>
              <a:t> Composite </a:t>
            </a:r>
          </a:p>
          <a:p>
            <a:pPr lvl="1"/>
            <a:r>
              <a:rPr lang="en-US" dirty="0" smtClean="0"/>
              <a:t>Single valued </a:t>
            </a:r>
            <a:r>
              <a:rPr lang="en-US" dirty="0" smtClean="0">
                <a:solidFill>
                  <a:srgbClr val="C00000"/>
                </a:solidFill>
              </a:rPr>
              <a:t>or</a:t>
            </a:r>
            <a:r>
              <a:rPr lang="en-US" dirty="0" smtClean="0"/>
              <a:t> multi-valued</a:t>
            </a:r>
          </a:p>
          <a:p>
            <a:pPr lvl="1"/>
            <a:r>
              <a:rPr lang="en-US" dirty="0" smtClean="0"/>
              <a:t>Stored </a:t>
            </a:r>
            <a:r>
              <a:rPr lang="en-US" dirty="0" smtClean="0">
                <a:solidFill>
                  <a:srgbClr val="C00000"/>
                </a:solidFill>
              </a:rPr>
              <a:t>or</a:t>
            </a:r>
            <a:r>
              <a:rPr lang="en-US" dirty="0" smtClean="0"/>
              <a:t> Derived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Attributes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Is a </a:t>
            </a:r>
            <a:r>
              <a:rPr lang="en-US" dirty="0" smtClean="0">
                <a:solidFill>
                  <a:srgbClr val="C00000"/>
                </a:solidFill>
              </a:rPr>
              <a:t>semantic</a:t>
            </a:r>
            <a:r>
              <a:rPr lang="en-US" dirty="0" smtClean="0"/>
              <a:t> data model, that is a data model that </a:t>
            </a:r>
            <a:r>
              <a:rPr lang="en-US" dirty="0" smtClean="0">
                <a:solidFill>
                  <a:srgbClr val="C00000"/>
                </a:solidFill>
              </a:rPr>
              <a:t>provides</a:t>
            </a:r>
            <a:r>
              <a:rPr lang="en-US" dirty="0" smtClean="0"/>
              <a:t> you more </a:t>
            </a:r>
            <a:r>
              <a:rPr lang="en-US" dirty="0" smtClean="0">
                <a:solidFill>
                  <a:srgbClr val="C00000"/>
                </a:solidFill>
              </a:rPr>
              <a:t>constructs</a:t>
            </a:r>
            <a:r>
              <a:rPr lang="en-US" dirty="0" smtClean="0"/>
              <a:t> more </a:t>
            </a:r>
            <a:r>
              <a:rPr lang="en-US" dirty="0" smtClean="0">
                <a:solidFill>
                  <a:srgbClr val="C00000"/>
                </a:solidFill>
              </a:rPr>
              <a:t>tools </a:t>
            </a:r>
            <a:r>
              <a:rPr lang="en-US" dirty="0" smtClean="0"/>
              <a:t>to fit in </a:t>
            </a:r>
            <a:r>
              <a:rPr lang="en-US" dirty="0" smtClean="0">
                <a:solidFill>
                  <a:srgbClr val="C00000"/>
                </a:solidFill>
              </a:rPr>
              <a:t>different situations</a:t>
            </a:r>
            <a:r>
              <a:rPr lang="en-US" dirty="0" smtClean="0"/>
              <a:t>, the advantage is when you draw, when you make a deigns using E-R data model it is </a:t>
            </a:r>
            <a:r>
              <a:rPr lang="en-US" dirty="0" smtClean="0">
                <a:solidFill>
                  <a:srgbClr val="C00000"/>
                </a:solidFill>
              </a:rPr>
              <a:t>more explanatory</a:t>
            </a:r>
            <a:r>
              <a:rPr lang="en-US" dirty="0" smtClean="0"/>
              <a:t>, it  </a:t>
            </a:r>
            <a:r>
              <a:rPr lang="en-US" dirty="0" smtClean="0">
                <a:solidFill>
                  <a:srgbClr val="C00000"/>
                </a:solidFill>
              </a:rPr>
              <a:t>clearer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C00000"/>
                </a:solidFill>
              </a:rPr>
              <a:t>understand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US" dirty="0" smtClean="0"/>
              <a:t> it </a:t>
            </a:r>
            <a:r>
              <a:rPr lang="en-US" dirty="0" smtClean="0">
                <a:solidFill>
                  <a:srgbClr val="C00000"/>
                </a:solidFill>
              </a:rPr>
              <a:t>portrays</a:t>
            </a:r>
            <a:r>
              <a:rPr lang="en-US" dirty="0" smtClean="0">
                <a:solidFill>
                  <a:schemeClr val="accent6">
                    <a:lumMod val="75000"/>
                  </a:schemeClr>
                </a:solidFill>
              </a:rPr>
              <a:t>,</a:t>
            </a:r>
            <a:r>
              <a:rPr lang="en-US" dirty="0" smtClean="0"/>
              <a:t> it </a:t>
            </a:r>
            <a:r>
              <a:rPr lang="en-US" dirty="0" smtClean="0">
                <a:solidFill>
                  <a:srgbClr val="C00000"/>
                </a:solidFill>
              </a:rPr>
              <a:t>models</a:t>
            </a:r>
            <a:r>
              <a:rPr lang="en-US" dirty="0" smtClean="0"/>
              <a:t> more </a:t>
            </a:r>
            <a:r>
              <a:rPr lang="en-US" dirty="0" smtClean="0">
                <a:solidFill>
                  <a:srgbClr val="C00000"/>
                </a:solidFill>
              </a:rPr>
              <a:t>information</a:t>
            </a:r>
            <a:r>
              <a:rPr lang="en-US" dirty="0" smtClean="0"/>
              <a:t> to the design.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E-R Data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 attribute that is a </a:t>
            </a:r>
            <a:r>
              <a:rPr lang="en-US" dirty="0" smtClean="0">
                <a:solidFill>
                  <a:srgbClr val="FF0000"/>
                </a:solidFill>
              </a:rPr>
              <a:t>single whole </a:t>
            </a:r>
            <a:r>
              <a:rPr lang="en-US" dirty="0" smtClean="0"/>
              <a:t>is a simple attribute. The </a:t>
            </a:r>
            <a:r>
              <a:rPr lang="en-US" dirty="0" smtClean="0">
                <a:solidFill>
                  <a:srgbClr val="FF0000"/>
                </a:solidFill>
              </a:rPr>
              <a:t>value</a:t>
            </a:r>
            <a:r>
              <a:rPr lang="en-US" dirty="0" smtClean="0"/>
              <a:t> of a </a:t>
            </a:r>
            <a:r>
              <a:rPr lang="en-US" dirty="0" smtClean="0">
                <a:solidFill>
                  <a:srgbClr val="FF0000"/>
                </a:solidFill>
              </a:rPr>
              <a:t>simple attribute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considered as a whole</a:t>
            </a:r>
            <a:r>
              <a:rPr lang="en-US" dirty="0" smtClean="0"/>
              <a:t>, not as comprising of other attributes or components. </a:t>
            </a:r>
          </a:p>
          <a:p>
            <a:endParaRPr lang="en-US" dirty="0" smtClean="0"/>
          </a:p>
          <a:p>
            <a:r>
              <a:rPr lang="en-US" dirty="0" smtClean="0"/>
              <a:t>For example, attributes </a:t>
            </a:r>
            <a:r>
              <a:rPr lang="en-US" dirty="0" err="1" smtClean="0">
                <a:solidFill>
                  <a:srgbClr val="C00000"/>
                </a:solidFill>
              </a:rPr>
              <a:t>stName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stFatherName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stDateOfBorth</a:t>
            </a:r>
            <a:r>
              <a:rPr lang="en-US" dirty="0" smtClean="0"/>
              <a:t> of an entity type STUDENT are example of simple attributes.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Attributes</a:t>
            </a:r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On the other hand if an </a:t>
            </a:r>
            <a:r>
              <a:rPr lang="en-US" dirty="0" smtClean="0">
                <a:solidFill>
                  <a:srgbClr val="FF0000"/>
                </a:solidFill>
              </a:rPr>
              <a:t>attribute consists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collection</a:t>
            </a:r>
            <a:r>
              <a:rPr lang="en-US" dirty="0" smtClean="0"/>
              <a:t> of other </a:t>
            </a:r>
            <a:r>
              <a:rPr lang="en-US" dirty="0" smtClean="0">
                <a:solidFill>
                  <a:srgbClr val="FF0000"/>
                </a:solidFill>
              </a:rPr>
              <a:t>simple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composite attributes</a:t>
            </a:r>
            <a:r>
              <a:rPr lang="en-US" dirty="0" smtClean="0"/>
              <a:t> then it is called a </a:t>
            </a:r>
            <a:r>
              <a:rPr lang="en-US" dirty="0" smtClean="0">
                <a:solidFill>
                  <a:srgbClr val="FF0000"/>
                </a:solidFill>
              </a:rPr>
              <a:t>composite attributes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For example, </a:t>
            </a:r>
            <a:r>
              <a:rPr lang="en-US" dirty="0" err="1" smtClean="0">
                <a:solidFill>
                  <a:srgbClr val="FF0000"/>
                </a:solidFill>
              </a:rPr>
              <a:t>stAdres</a:t>
            </a:r>
            <a:r>
              <a:rPr lang="en-US" dirty="0" smtClean="0"/>
              <a:t> attribute may comprise of </a:t>
            </a:r>
            <a:r>
              <a:rPr lang="en-US" dirty="0" err="1" smtClean="0">
                <a:solidFill>
                  <a:srgbClr val="FF0000"/>
                </a:solidFill>
              </a:rPr>
              <a:t>houseNo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streetNo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FF0000"/>
                </a:solidFill>
              </a:rPr>
              <a:t>areaCode</a:t>
            </a:r>
            <a:r>
              <a:rPr lang="en-US" dirty="0" smtClean="0"/>
              <a:t>, city etc. In this case </a:t>
            </a:r>
            <a:r>
              <a:rPr lang="en-US" dirty="0" err="1" smtClean="0">
                <a:solidFill>
                  <a:srgbClr val="FF0000"/>
                </a:solidFill>
              </a:rPr>
              <a:t>stAdres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will</a:t>
            </a:r>
            <a:r>
              <a:rPr lang="en-US" dirty="0" smtClean="0"/>
              <a:t> be a </a:t>
            </a:r>
            <a:r>
              <a:rPr lang="en-US" dirty="0" smtClean="0">
                <a:solidFill>
                  <a:srgbClr val="FF0000"/>
                </a:solidFill>
              </a:rPr>
              <a:t>composite</a:t>
            </a:r>
            <a:r>
              <a:rPr lang="en-US" dirty="0" smtClean="0"/>
              <a:t> attribute.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Composite Attributes</a:t>
            </a:r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Simple	</a:t>
            </a:r>
            <a:r>
              <a:rPr lang="en-US" dirty="0" smtClean="0"/>
              <a:t>{Salary}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00B0F0"/>
                </a:solidFill>
              </a:rPr>
              <a:t>Composite	</a:t>
            </a:r>
            <a:r>
              <a:rPr lang="en-US" dirty="0" smtClean="0"/>
              <a:t>{  Name </a:t>
            </a:r>
            <a:r>
              <a:rPr lang="en-US" dirty="0" smtClean="0">
                <a:solidFill>
                  <a:srgbClr val="00B0F0"/>
                </a:solidFill>
              </a:rPr>
              <a:t>(</a:t>
            </a:r>
            <a:r>
              <a:rPr lang="en-US" dirty="0" err="1" smtClean="0"/>
              <a:t>FirstName</a:t>
            </a:r>
            <a:r>
              <a:rPr lang="en-US" dirty="0" smtClean="0"/>
              <a:t>, </a:t>
            </a:r>
            <a:r>
              <a:rPr lang="en-US" dirty="0" err="1" smtClean="0"/>
              <a:t>LastName</a:t>
            </a:r>
            <a:r>
              <a:rPr lang="en-US" dirty="0" smtClean="0">
                <a:solidFill>
                  <a:srgbClr val="00B0F0"/>
                </a:solidFill>
              </a:rPr>
              <a:t>)</a:t>
            </a:r>
            <a:r>
              <a:rPr lang="en-US" dirty="0" smtClean="0"/>
              <a:t>,  	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attribute have </a:t>
            </a:r>
            <a:r>
              <a:rPr lang="en-US" dirty="0" smtClean="0">
                <a:solidFill>
                  <a:srgbClr val="FF0000"/>
                </a:solidFill>
              </a:rPr>
              <a:t>single value </a:t>
            </a:r>
            <a:r>
              <a:rPr lang="en-US" dirty="0" smtClean="0"/>
              <a:t>at </a:t>
            </a:r>
            <a:r>
              <a:rPr lang="en-US" dirty="0" smtClean="0">
                <a:solidFill>
                  <a:srgbClr val="FF0000"/>
                </a:solidFill>
              </a:rPr>
              <a:t>a time</a:t>
            </a:r>
            <a:r>
              <a:rPr lang="en-US" dirty="0" smtClean="0"/>
              <a:t>, For example </a:t>
            </a:r>
            <a:r>
              <a:rPr lang="en-US" dirty="0" smtClean="0">
                <a:solidFill>
                  <a:srgbClr val="FF0000"/>
                </a:solidFill>
              </a:rPr>
              <a:t>designation</a:t>
            </a:r>
            <a:r>
              <a:rPr lang="en-US" dirty="0" smtClean="0"/>
              <a:t> are generally </a:t>
            </a:r>
            <a:r>
              <a:rPr lang="en-US" dirty="0" smtClean="0">
                <a:solidFill>
                  <a:srgbClr val="FF0000"/>
                </a:solidFill>
              </a:rPr>
              <a:t>single valued</a:t>
            </a:r>
            <a:r>
              <a:rPr lang="en-US" dirty="0" smtClean="0"/>
              <a:t> attributes.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Single valued</a:t>
            </a:r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example, </a:t>
            </a:r>
            <a:r>
              <a:rPr lang="en-US" dirty="0" smtClean="0">
                <a:solidFill>
                  <a:srgbClr val="FF0000"/>
                </a:solidFill>
              </a:rPr>
              <a:t>hobby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attribute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STUDENT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skills attribute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EMPLOYEE</a:t>
            </a:r>
            <a:r>
              <a:rPr lang="en-US" dirty="0" smtClean="0"/>
              <a:t>, since a </a:t>
            </a:r>
            <a:r>
              <a:rPr lang="en-US" dirty="0" smtClean="0">
                <a:solidFill>
                  <a:srgbClr val="FF0000"/>
                </a:solidFill>
              </a:rPr>
              <a:t>student</a:t>
            </a:r>
            <a:r>
              <a:rPr lang="en-US" dirty="0" smtClean="0"/>
              <a:t> may have </a:t>
            </a:r>
            <a:r>
              <a:rPr lang="en-US" dirty="0" smtClean="0">
                <a:solidFill>
                  <a:srgbClr val="FF0000"/>
                </a:solidFill>
              </a:rPr>
              <a:t>multiple hobbies</a:t>
            </a:r>
            <a:r>
              <a:rPr lang="en-US" dirty="0" smtClean="0"/>
              <a:t>, likewise an </a:t>
            </a:r>
            <a:r>
              <a:rPr lang="en-US" dirty="0" smtClean="0">
                <a:solidFill>
                  <a:srgbClr val="FF0000"/>
                </a:solidFill>
              </a:rPr>
              <a:t>employee</a:t>
            </a:r>
            <a:r>
              <a:rPr lang="en-US" dirty="0" smtClean="0"/>
              <a:t> may have </a:t>
            </a:r>
            <a:r>
              <a:rPr lang="en-US" dirty="0" smtClean="0">
                <a:solidFill>
                  <a:srgbClr val="FF0000"/>
                </a:solidFill>
              </a:rPr>
              <a:t>multiple skills </a:t>
            </a:r>
            <a:r>
              <a:rPr lang="en-US" dirty="0" smtClean="0"/>
              <a:t>so they are </a:t>
            </a:r>
            <a:r>
              <a:rPr lang="en-US" dirty="0" smtClean="0">
                <a:solidFill>
                  <a:srgbClr val="FF0000"/>
                </a:solidFill>
              </a:rPr>
              <a:t>multi-valued</a:t>
            </a:r>
            <a:r>
              <a:rPr lang="en-US" dirty="0" smtClean="0"/>
              <a:t> attributes.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Multi-valued</a:t>
            </a:r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Single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{</a:t>
            </a:r>
            <a:r>
              <a:rPr lang="en-US" dirty="0" smtClean="0"/>
              <a:t>	Age, City, Name, </a:t>
            </a:r>
            <a:r>
              <a:rPr lang="en-US" dirty="0" err="1" smtClean="0"/>
              <a:t>CustomerID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pPr>
              <a:buNone/>
            </a:pPr>
            <a:endParaRPr lang="en-US" dirty="0" smtClean="0">
              <a:solidFill>
                <a:srgbClr val="C00000"/>
              </a:solidFill>
            </a:endParaRPr>
          </a:p>
          <a:p>
            <a:r>
              <a:rPr lang="en-US" dirty="0" err="1" smtClean="0">
                <a:solidFill>
                  <a:srgbClr val="00B0F0"/>
                </a:solidFill>
              </a:rPr>
              <a:t>Multivalue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{</a:t>
            </a:r>
            <a:r>
              <a:rPr lang="en-US" dirty="0" smtClean="0"/>
              <a:t>	</a:t>
            </a:r>
            <a:r>
              <a:rPr lang="en-US" dirty="0" err="1" smtClean="0"/>
              <a:t>MultiPhoneNumbers</a:t>
            </a:r>
            <a:r>
              <a:rPr lang="en-US" dirty="0" smtClean="0"/>
              <a:t>, Qualifications</a:t>
            </a:r>
          </a:p>
          <a:p>
            <a:pPr>
              <a:buNone/>
            </a:pPr>
            <a:r>
              <a:rPr lang="en-US" dirty="0" smtClean="0"/>
              <a:t>			</a:t>
            </a:r>
            <a:r>
              <a:rPr lang="en-US" dirty="0" smtClean="0">
                <a:solidFill>
                  <a:srgbClr val="C00000"/>
                </a:solidFill>
              </a:rPr>
              <a:t>}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Normally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attributes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stored attributes</a:t>
            </a:r>
            <a:r>
              <a:rPr lang="en-US" dirty="0" smtClean="0"/>
              <a:t>, that is, their </a:t>
            </a:r>
            <a:r>
              <a:rPr lang="en-US" dirty="0" smtClean="0">
                <a:solidFill>
                  <a:srgbClr val="FF0000"/>
                </a:solidFill>
              </a:rPr>
              <a:t>values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C00000"/>
                </a:solidFill>
              </a:rPr>
              <a:t>s</a:t>
            </a:r>
            <a:r>
              <a:rPr lang="en-US" dirty="0" smtClean="0">
                <a:solidFill>
                  <a:srgbClr val="FF0000"/>
                </a:solidFill>
              </a:rPr>
              <a:t>tored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accessed</a:t>
            </a:r>
            <a:r>
              <a:rPr lang="en-US" dirty="0" smtClean="0"/>
              <a:t> as </a:t>
            </a:r>
            <a:r>
              <a:rPr lang="en-US" dirty="0" smtClean="0">
                <a:solidFill>
                  <a:srgbClr val="FF0000"/>
                </a:solidFill>
              </a:rPr>
              <a:t>such from </a:t>
            </a:r>
            <a:r>
              <a:rPr lang="en-US" dirty="0" smtClean="0"/>
              <a:t>the database.</a:t>
            </a:r>
          </a:p>
          <a:p>
            <a:endParaRPr lang="en-US" dirty="0" smtClean="0"/>
          </a:p>
          <a:p>
            <a:r>
              <a:rPr lang="en-US" dirty="0" smtClean="0"/>
              <a:t>For example, we may store the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father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address</a:t>
            </a:r>
            <a:r>
              <a:rPr lang="en-US" dirty="0" smtClean="0"/>
              <a:t> of employees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Stored</a:t>
            </a:r>
            <a:endParaRPr 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However, sometimes </a:t>
            </a:r>
            <a:r>
              <a:rPr lang="en-US" dirty="0" smtClean="0">
                <a:solidFill>
                  <a:srgbClr val="FF0000"/>
                </a:solidFill>
              </a:rPr>
              <a:t>attributes’ values </a:t>
            </a:r>
            <a:r>
              <a:rPr lang="en-US" dirty="0" smtClean="0"/>
              <a:t>are not </a:t>
            </a:r>
            <a:r>
              <a:rPr lang="en-US" dirty="0" smtClean="0">
                <a:solidFill>
                  <a:srgbClr val="FF0000"/>
                </a:solidFill>
              </a:rPr>
              <a:t>stored</a:t>
            </a:r>
            <a:r>
              <a:rPr lang="en-US" dirty="0" smtClean="0"/>
              <a:t> as such, rather </a:t>
            </a:r>
            <a:r>
              <a:rPr lang="en-US" dirty="0" smtClean="0">
                <a:solidFill>
                  <a:srgbClr val="FF0000"/>
                </a:solidFill>
              </a:rPr>
              <a:t>they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computed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derived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based</a:t>
            </a:r>
            <a:r>
              <a:rPr lang="en-US" dirty="0" smtClean="0"/>
              <a:t> on </a:t>
            </a:r>
            <a:r>
              <a:rPr lang="en-US" dirty="0" smtClean="0">
                <a:solidFill>
                  <a:srgbClr val="FF0000"/>
                </a:solidFill>
              </a:rPr>
              <a:t>some other value</a:t>
            </a:r>
            <a:r>
              <a:rPr lang="en-US" dirty="0" smtClean="0"/>
              <a:t>. This other value may be </a:t>
            </a:r>
            <a:r>
              <a:rPr lang="en-US" dirty="0" smtClean="0">
                <a:solidFill>
                  <a:srgbClr val="FF0000"/>
                </a:solidFill>
              </a:rPr>
              <a:t>stored</a:t>
            </a:r>
            <a:r>
              <a:rPr lang="en-US" dirty="0" smtClean="0"/>
              <a:t> in the database or </a:t>
            </a:r>
            <a:r>
              <a:rPr lang="en-US" dirty="0" smtClean="0">
                <a:solidFill>
                  <a:srgbClr val="FF0000"/>
                </a:solidFill>
              </a:rPr>
              <a:t>obtained </a:t>
            </a:r>
            <a:r>
              <a:rPr lang="en-US" dirty="0" smtClean="0"/>
              <a:t>some other way.</a:t>
            </a:r>
          </a:p>
          <a:p>
            <a:endParaRPr lang="en-US" dirty="0" smtClean="0"/>
          </a:p>
          <a:p>
            <a:r>
              <a:rPr lang="en-US" dirty="0" smtClean="0"/>
              <a:t>Age can be computed from date of birth.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</a:t>
            </a:r>
            <a:endParaRPr 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Stored {DOB, Bonus, </a:t>
            </a:r>
            <a:r>
              <a:rPr lang="en-US" dirty="0" err="1" smtClean="0"/>
              <a:t>HireDate</a:t>
            </a:r>
            <a:r>
              <a:rPr lang="en-US" dirty="0" smtClean="0"/>
              <a:t> }</a:t>
            </a:r>
          </a:p>
          <a:p>
            <a:endParaRPr lang="en-US" dirty="0" smtClean="0"/>
          </a:p>
          <a:p>
            <a:r>
              <a:rPr lang="en-US" dirty="0" smtClean="0"/>
              <a:t>Derived {Age, </a:t>
            </a:r>
            <a:r>
              <a:rPr lang="en-US" dirty="0" err="1" smtClean="0"/>
              <a:t>GrossSalary</a:t>
            </a:r>
            <a:r>
              <a:rPr lang="en-US" dirty="0" smtClean="0"/>
              <a:t>, Experience 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smtClean="0"/>
              <a:t>How a </a:t>
            </a:r>
            <a:r>
              <a:rPr lang="en-US" dirty="0" smtClean="0">
                <a:solidFill>
                  <a:srgbClr val="FF0000"/>
                </a:solidFill>
              </a:rPr>
              <a:t>particular attribute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stored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defined</a:t>
            </a:r>
            <a:r>
              <a:rPr lang="en-US" dirty="0" smtClean="0"/>
              <a:t>, it is </a:t>
            </a:r>
            <a:r>
              <a:rPr lang="en-US" dirty="0" smtClean="0">
                <a:solidFill>
                  <a:srgbClr val="FF0000"/>
                </a:solidFill>
              </a:rPr>
              <a:t>decided</a:t>
            </a:r>
            <a:r>
              <a:rPr lang="en-US" dirty="0" smtClean="0"/>
              <a:t> first </a:t>
            </a:r>
            <a:r>
              <a:rPr lang="en-US" dirty="0" smtClean="0">
                <a:solidFill>
                  <a:srgbClr val="FF0000"/>
                </a:solidFill>
              </a:rPr>
              <a:t>by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environment</a:t>
            </a:r>
            <a:r>
              <a:rPr lang="en-US" dirty="0" smtClean="0"/>
              <a:t> and then it has to be </a:t>
            </a:r>
            <a:r>
              <a:rPr lang="en-US" dirty="0" smtClean="0">
                <a:solidFill>
                  <a:srgbClr val="FF0000"/>
                </a:solidFill>
              </a:rPr>
              <a:t>designer’s decision</a:t>
            </a:r>
            <a:r>
              <a:rPr lang="en-US" dirty="0" smtClean="0"/>
              <a:t>; </a:t>
            </a:r>
            <a:r>
              <a:rPr lang="en-US" dirty="0" smtClean="0">
                <a:solidFill>
                  <a:srgbClr val="FF0000"/>
                </a:solidFill>
              </a:rPr>
              <a:t>your decision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Because</a:t>
            </a:r>
            <a:r>
              <a:rPr lang="en-US" dirty="0" smtClean="0"/>
              <a:t>, the </a:t>
            </a:r>
            <a:r>
              <a:rPr lang="en-US" dirty="0" smtClean="0">
                <a:solidFill>
                  <a:srgbClr val="FF0000"/>
                </a:solidFill>
              </a:rPr>
              <a:t>organizatio</a:t>
            </a:r>
            <a:r>
              <a:rPr lang="en-US" dirty="0" smtClean="0"/>
              <a:t>n or system will </a:t>
            </a:r>
            <a:r>
              <a:rPr lang="en-US" dirty="0" smtClean="0">
                <a:solidFill>
                  <a:srgbClr val="FF0000"/>
                </a:solidFill>
              </a:rPr>
              <a:t>not object</a:t>
            </a:r>
            <a:r>
              <a:rPr lang="en-US" dirty="0" smtClean="0"/>
              <a:t> rather they </a:t>
            </a:r>
            <a:r>
              <a:rPr lang="en-US" dirty="0" smtClean="0">
                <a:solidFill>
                  <a:srgbClr val="FF0000"/>
                </a:solidFill>
              </a:rPr>
              <a:t>will not </a:t>
            </a:r>
            <a:r>
              <a:rPr lang="en-US" dirty="0" smtClean="0"/>
              <a:t>even </a:t>
            </a:r>
            <a:r>
              <a:rPr lang="en-US" dirty="0" smtClean="0">
                <a:solidFill>
                  <a:srgbClr val="FF0000"/>
                </a:solidFill>
              </a:rPr>
              <a:t>know</a:t>
            </a:r>
            <a:r>
              <a:rPr lang="en-US" dirty="0" smtClean="0"/>
              <a:t> the form in which you have </a:t>
            </a:r>
            <a:r>
              <a:rPr lang="en-US" dirty="0" smtClean="0">
                <a:solidFill>
                  <a:srgbClr val="FF0000"/>
                </a:solidFill>
              </a:rPr>
              <a:t>defined</a:t>
            </a:r>
            <a:r>
              <a:rPr lang="en-US" dirty="0" smtClean="0"/>
              <a:t> an attribute.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You</a:t>
            </a:r>
            <a:r>
              <a:rPr lang="en-US" dirty="0" smtClean="0"/>
              <a:t> have to make </a:t>
            </a:r>
            <a:r>
              <a:rPr lang="en-US" dirty="0" smtClean="0">
                <a:solidFill>
                  <a:srgbClr val="FF0000"/>
                </a:solidFill>
              </a:rPr>
              <a:t>sure</a:t>
            </a:r>
            <a:r>
              <a:rPr lang="en-US" dirty="0" smtClean="0"/>
              <a:t> that the </a:t>
            </a:r>
            <a:r>
              <a:rPr lang="en-US" dirty="0" smtClean="0">
                <a:solidFill>
                  <a:srgbClr val="FF0000"/>
                </a:solidFill>
              </a:rPr>
              <a:t>system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works properly</a:t>
            </a:r>
            <a:r>
              <a:rPr lang="en-US" dirty="0" smtClean="0"/>
              <a:t>, it </a:t>
            </a:r>
            <a:r>
              <a:rPr lang="en-US" dirty="0" smtClean="0">
                <a:solidFill>
                  <a:srgbClr val="FF0000"/>
                </a:solidFill>
              </a:rPr>
              <a:t>fulfills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requirement</a:t>
            </a:r>
            <a:r>
              <a:rPr lang="en-US" dirty="0" smtClean="0"/>
              <a:t>; after that </a:t>
            </a:r>
            <a:r>
              <a:rPr lang="en-US" dirty="0" smtClean="0">
                <a:solidFill>
                  <a:srgbClr val="FF0000"/>
                </a:solidFill>
              </a:rPr>
              <a:t>you do </a:t>
            </a:r>
            <a:r>
              <a:rPr lang="en-US" dirty="0" smtClean="0"/>
              <a:t>it </a:t>
            </a:r>
            <a:r>
              <a:rPr lang="en-US" dirty="0" smtClean="0">
                <a:solidFill>
                  <a:srgbClr val="FF0000"/>
                </a:solidFill>
              </a:rPr>
              <a:t>as</a:t>
            </a:r>
            <a:r>
              <a:rPr lang="en-US" dirty="0" smtClean="0"/>
              <a:t> per your </a:t>
            </a:r>
            <a:r>
              <a:rPr lang="en-US" dirty="0" smtClean="0">
                <a:solidFill>
                  <a:srgbClr val="FF0000"/>
                </a:solidFill>
              </a:rPr>
              <a:t>convenience</a:t>
            </a:r>
            <a:r>
              <a:rPr lang="en-US" dirty="0" smtClean="0"/>
              <a:t> and in an </a:t>
            </a:r>
            <a:r>
              <a:rPr lang="en-US" dirty="0" smtClean="0">
                <a:solidFill>
                  <a:srgbClr val="FF0000"/>
                </a:solidFill>
              </a:rPr>
              <a:t>efficient way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a semantic data model that is </a:t>
            </a:r>
            <a:r>
              <a:rPr lang="en-US" dirty="0" smtClean="0">
                <a:solidFill>
                  <a:srgbClr val="C00000"/>
                </a:solidFill>
              </a:rPr>
              <a:t>used</a:t>
            </a:r>
            <a:r>
              <a:rPr lang="en-US" dirty="0" smtClean="0"/>
              <a:t> for the </a:t>
            </a:r>
            <a:r>
              <a:rPr lang="en-US" dirty="0" smtClean="0">
                <a:solidFill>
                  <a:srgbClr val="C00000"/>
                </a:solidFill>
              </a:rPr>
              <a:t>graphical representation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rgbClr val="C00000"/>
                </a:solidFill>
              </a:rPr>
              <a:t>conceptual </a:t>
            </a:r>
            <a:r>
              <a:rPr lang="en-US" dirty="0" smtClean="0"/>
              <a:t>database design.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E-R Data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066800"/>
            <a:ext cx="67056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447800"/>
            <a:ext cx="56388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Connector 5"/>
          <p:cNvCxnSpPr/>
          <p:nvPr/>
        </p:nvCxnSpPr>
        <p:spPr>
          <a:xfrm>
            <a:off x="1752600" y="1447800"/>
            <a:ext cx="5638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A key is a </a:t>
            </a:r>
            <a:r>
              <a:rPr lang="en-US" dirty="0" smtClean="0">
                <a:solidFill>
                  <a:srgbClr val="C00000"/>
                </a:solidFill>
              </a:rPr>
              <a:t>set of attributes </a:t>
            </a:r>
            <a:r>
              <a:rPr lang="en-US" dirty="0" smtClean="0"/>
              <a:t>that can be </a:t>
            </a:r>
            <a:r>
              <a:rPr lang="en-US" dirty="0" smtClean="0">
                <a:solidFill>
                  <a:srgbClr val="C00000"/>
                </a:solidFill>
              </a:rPr>
              <a:t>used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C00000"/>
                </a:solidFill>
              </a:rPr>
              <a:t>identify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access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C00000"/>
                </a:solidFill>
              </a:rPr>
              <a:t>particular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entity instance </a:t>
            </a:r>
            <a:r>
              <a:rPr lang="en-US" dirty="0" smtClean="0"/>
              <a:t>of an entity type (or </a:t>
            </a:r>
            <a:r>
              <a:rPr lang="en-US" dirty="0" smtClean="0">
                <a:solidFill>
                  <a:srgbClr val="C00000"/>
                </a:solidFill>
              </a:rPr>
              <a:t>out of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rgbClr val="C00000"/>
                </a:solidFill>
              </a:rPr>
              <a:t>entity set</a:t>
            </a:r>
            <a:r>
              <a:rPr lang="en-US" dirty="0" smtClean="0"/>
              <a:t>). </a:t>
            </a:r>
          </a:p>
          <a:p>
            <a:endParaRPr lang="en-US" dirty="0" smtClean="0"/>
          </a:p>
          <a:p>
            <a:r>
              <a:rPr lang="en-US" dirty="0" smtClean="0"/>
              <a:t>The concept of key is beautiful and very useful; </a:t>
            </a:r>
            <a:r>
              <a:rPr lang="en-US" dirty="0" smtClean="0">
                <a:solidFill>
                  <a:srgbClr val="C00000"/>
                </a:solidFill>
              </a:rPr>
              <a:t>why </a:t>
            </a:r>
            <a:r>
              <a:rPr lang="en-US" dirty="0" smtClean="0"/>
              <a:t>and </a:t>
            </a:r>
            <a:r>
              <a:rPr lang="en-US" dirty="0" smtClean="0">
                <a:solidFill>
                  <a:srgbClr val="C00000"/>
                </a:solidFill>
              </a:rPr>
              <a:t>how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C00000"/>
                </a:solidFill>
              </a:rPr>
              <a:t>entity</a:t>
            </a:r>
            <a:r>
              <a:rPr lang="en-US" dirty="0" smtClean="0"/>
              <a:t> type may </a:t>
            </a:r>
            <a:r>
              <a:rPr lang="en-US" dirty="0" smtClean="0">
                <a:solidFill>
                  <a:srgbClr val="C00000"/>
                </a:solidFill>
              </a:rPr>
              <a:t>have</a:t>
            </a:r>
            <a:r>
              <a:rPr lang="en-US" dirty="0" smtClean="0"/>
              <a:t> many </a:t>
            </a:r>
            <a:r>
              <a:rPr lang="en-US" dirty="0" smtClean="0">
                <a:solidFill>
                  <a:srgbClr val="C00000"/>
                </a:solidFill>
              </a:rPr>
              <a:t>instances</a:t>
            </a:r>
            <a:r>
              <a:rPr lang="en-US" dirty="0" smtClean="0"/>
              <a:t>, from a </a:t>
            </a:r>
            <a:r>
              <a:rPr lang="en-US" dirty="0" smtClean="0">
                <a:solidFill>
                  <a:srgbClr val="C00000"/>
                </a:solidFill>
              </a:rPr>
              <a:t>few</a:t>
            </a:r>
            <a:r>
              <a:rPr lang="en-US" dirty="0" smtClean="0"/>
              <a:t> to several </a:t>
            </a:r>
            <a:r>
              <a:rPr lang="en-US" dirty="0" smtClean="0">
                <a:solidFill>
                  <a:srgbClr val="C00000"/>
                </a:solidFill>
              </a:rPr>
              <a:t>thousands</a:t>
            </a:r>
            <a:r>
              <a:rPr lang="en-US" dirty="0" smtClean="0"/>
              <a:t> and even more. Now </a:t>
            </a:r>
            <a:r>
              <a:rPr lang="en-US" dirty="0" smtClean="0">
                <a:solidFill>
                  <a:srgbClr val="C00000"/>
                </a:solidFill>
              </a:rPr>
              <a:t>out of </a:t>
            </a:r>
            <a:r>
              <a:rPr lang="en-US" dirty="0" smtClean="0"/>
              <a:t>many </a:t>
            </a:r>
            <a:r>
              <a:rPr lang="en-US" dirty="0" smtClean="0">
                <a:solidFill>
                  <a:srgbClr val="C00000"/>
                </a:solidFill>
              </a:rPr>
              <a:t>instances</a:t>
            </a:r>
            <a:r>
              <a:rPr lang="en-US" dirty="0" smtClean="0"/>
              <a:t>, when and if we </a:t>
            </a:r>
            <a:r>
              <a:rPr lang="en-US" dirty="0" smtClean="0">
                <a:solidFill>
                  <a:srgbClr val="C00000"/>
                </a:solidFill>
              </a:rPr>
              <a:t>want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C00000"/>
                </a:solidFill>
              </a:rPr>
              <a:t>pick </a:t>
            </a:r>
            <a:r>
              <a:rPr lang="en-US" dirty="0" smtClean="0"/>
              <a:t>a particular</a:t>
            </a:r>
            <a:r>
              <a:rPr lang="en-US" dirty="0" smtClean="0">
                <a:solidFill>
                  <a:srgbClr val="C00000"/>
                </a:solidFill>
              </a:rPr>
              <a:t>/</a:t>
            </a:r>
            <a:r>
              <a:rPr lang="en-US" dirty="0" smtClean="0"/>
              <a:t>single instance, and many times we do need it, then </a:t>
            </a:r>
            <a:r>
              <a:rPr lang="en-US" dirty="0" smtClean="0">
                <a:solidFill>
                  <a:srgbClr val="C00000"/>
                </a:solidFill>
              </a:rPr>
              <a:t>key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C00000"/>
                </a:solidFill>
              </a:rPr>
              <a:t>solution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Keys</a:t>
            </a:r>
            <a:endParaRPr 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For example, think of </a:t>
            </a:r>
            <a:r>
              <a:rPr lang="en-US" dirty="0" smtClean="0">
                <a:solidFill>
                  <a:srgbClr val="C00000"/>
                </a:solidFill>
              </a:rPr>
              <a:t>whole population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C00000"/>
                </a:solidFill>
              </a:rPr>
              <a:t>Pakistan</a:t>
            </a:r>
            <a:r>
              <a:rPr lang="en-US" dirty="0" smtClean="0"/>
              <a:t>, the </a:t>
            </a:r>
            <a:r>
              <a:rPr lang="en-US" dirty="0" smtClean="0">
                <a:solidFill>
                  <a:srgbClr val="C00000"/>
                </a:solidFill>
              </a:rPr>
              <a:t>data</a:t>
            </a:r>
            <a:r>
              <a:rPr lang="en-US" dirty="0" smtClean="0"/>
              <a:t> of all Pakistanis </a:t>
            </a:r>
            <a:r>
              <a:rPr lang="en-US" dirty="0" smtClean="0">
                <a:solidFill>
                  <a:srgbClr val="C00000"/>
                </a:solidFill>
              </a:rPr>
              <a:t>lying</a:t>
            </a:r>
            <a:r>
              <a:rPr lang="en-US" dirty="0" smtClean="0"/>
              <a:t> at </a:t>
            </a:r>
            <a:r>
              <a:rPr lang="en-US" dirty="0" smtClean="0">
                <a:solidFill>
                  <a:srgbClr val="C0000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place</a:t>
            </a:r>
            <a:r>
              <a:rPr lang="en-US" dirty="0" smtClean="0"/>
              <a:t>, say with </a:t>
            </a:r>
            <a:r>
              <a:rPr lang="en-US" dirty="0" smtClean="0">
                <a:solidFill>
                  <a:srgbClr val="C00000"/>
                </a:solidFill>
              </a:rPr>
              <a:t>NADRA</a:t>
            </a:r>
            <a:r>
              <a:rPr lang="en-US" dirty="0" smtClean="0"/>
              <a:t> people. Now if at sometime we </a:t>
            </a:r>
            <a:r>
              <a:rPr lang="en-US" dirty="0" smtClean="0">
                <a:solidFill>
                  <a:srgbClr val="C00000"/>
                </a:solidFill>
              </a:rPr>
              <a:t>need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C00000"/>
                </a:solidFill>
              </a:rPr>
              <a:t>identify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C00000"/>
                </a:solidFill>
              </a:rPr>
              <a:t>particular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person</a:t>
            </a:r>
            <a:r>
              <a:rPr lang="en-US" dirty="0" smtClean="0"/>
              <a:t> out of </a:t>
            </a:r>
            <a:r>
              <a:rPr lang="en-US" dirty="0" smtClean="0">
                <a:solidFill>
                  <a:srgbClr val="C00000"/>
                </a:solidFill>
              </a:rPr>
              <a:t>all</a:t>
            </a:r>
            <a:r>
              <a:rPr lang="en-US" dirty="0" smtClean="0"/>
              <a:t> this data, </a:t>
            </a:r>
            <a:r>
              <a:rPr lang="en-US" dirty="0" smtClean="0">
                <a:solidFill>
                  <a:srgbClr val="C00000"/>
                </a:solidFill>
              </a:rPr>
              <a:t>how</a:t>
            </a:r>
            <a:r>
              <a:rPr lang="en-US" dirty="0" smtClean="0"/>
              <a:t> can </a:t>
            </a:r>
            <a:r>
              <a:rPr lang="en-US" dirty="0" smtClean="0">
                <a:solidFill>
                  <a:srgbClr val="C00000"/>
                </a:solidFill>
              </a:rPr>
              <a:t>we do </a:t>
            </a:r>
            <a:r>
              <a:rPr lang="en-US" dirty="0" smtClean="0"/>
              <a:t>that?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Can </a:t>
            </a:r>
            <a:r>
              <a:rPr lang="en-US" dirty="0" smtClean="0"/>
              <a:t>we </a:t>
            </a:r>
            <a:r>
              <a:rPr lang="en-US" dirty="0" smtClean="0">
                <a:solidFill>
                  <a:srgbClr val="C00000"/>
                </a:solidFill>
              </a:rPr>
              <a:t>use</a:t>
            </a:r>
            <a:r>
              <a:rPr lang="en-US" dirty="0" smtClean="0"/>
              <a:t> name for that? </a:t>
            </a:r>
            <a:r>
              <a:rPr lang="en-US" dirty="0" smtClean="0">
                <a:solidFill>
                  <a:srgbClr val="C00000"/>
                </a:solidFill>
              </a:rPr>
              <a:t>like</a:t>
            </a:r>
            <a:r>
              <a:rPr lang="en-US" dirty="0" smtClean="0"/>
              <a:t> </a:t>
            </a:r>
            <a:r>
              <a:rPr lang="en-US" dirty="0" err="1" smtClean="0"/>
              <a:t>Mirza</a:t>
            </a:r>
            <a:r>
              <a:rPr lang="en-US" dirty="0" smtClean="0"/>
              <a:t> </a:t>
            </a:r>
            <a:r>
              <a:rPr lang="en-US" dirty="0" err="1" smtClean="0"/>
              <a:t>Zahir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Another </a:t>
            </a:r>
            <a:r>
              <a:rPr lang="en-US" dirty="0" smtClean="0">
                <a:solidFill>
                  <a:srgbClr val="C00000"/>
                </a:solidFill>
              </a:rPr>
              <a:t>option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C00000"/>
                </a:solidFill>
              </a:rPr>
              <a:t>combination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C00000"/>
                </a:solidFill>
              </a:rPr>
              <a:t>name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C00000"/>
                </a:solidFill>
              </a:rPr>
              <a:t>father name</a:t>
            </a:r>
            <a:r>
              <a:rPr lang="en-US" dirty="0" smtClean="0"/>
              <a:t>. </a:t>
            </a:r>
            <a:r>
              <a:rPr lang="en-US" dirty="0" err="1" smtClean="0"/>
              <a:t>Mirza</a:t>
            </a:r>
            <a:r>
              <a:rPr lang="en-US" dirty="0" smtClean="0"/>
              <a:t> </a:t>
            </a:r>
            <a:r>
              <a:rPr lang="pl-PL" dirty="0" smtClean="0"/>
              <a:t>Amjad </a:t>
            </a:r>
            <a:r>
              <a:rPr lang="pl-PL" dirty="0" smtClean="0">
                <a:solidFill>
                  <a:srgbClr val="C00000"/>
                </a:solidFill>
              </a:rPr>
              <a:t>s/o</a:t>
            </a:r>
            <a:r>
              <a:rPr lang="pl-PL" dirty="0" smtClean="0"/>
              <a:t> Mirza Zahir</a:t>
            </a:r>
            <a:r>
              <a:rPr lang="en-US" dirty="0" smtClean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Key</a:t>
            </a:r>
            <a:endParaRPr lang="en-US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</a:t>
            </a:r>
            <a:r>
              <a:rPr lang="en-US" dirty="0" smtClean="0">
                <a:solidFill>
                  <a:srgbClr val="C00000"/>
                </a:solidFill>
              </a:rPr>
              <a:t>think</a:t>
            </a:r>
            <a:r>
              <a:rPr lang="en-US" dirty="0" smtClean="0"/>
              <a:t> about </a:t>
            </a:r>
            <a:r>
              <a:rPr lang="en-US" dirty="0" smtClean="0">
                <a:solidFill>
                  <a:srgbClr val="C00000"/>
                </a:solidFill>
              </a:rPr>
              <a:t>National ID Card number</a:t>
            </a:r>
            <a:r>
              <a:rPr lang="en-US" dirty="0" smtClean="0"/>
              <a:t>, then </a:t>
            </a:r>
            <a:r>
              <a:rPr lang="en-US" dirty="0" smtClean="0">
                <a:solidFill>
                  <a:srgbClr val="C00000"/>
                </a:solidFill>
              </a:rPr>
              <a:t>no matter </a:t>
            </a:r>
            <a:r>
              <a:rPr lang="en-US" dirty="0" smtClean="0"/>
              <a:t>whatever is the </a:t>
            </a:r>
            <a:r>
              <a:rPr lang="en-US" dirty="0" smtClean="0">
                <a:solidFill>
                  <a:srgbClr val="C00000"/>
                </a:solidFill>
              </a:rPr>
              <a:t>population</a:t>
            </a:r>
            <a:r>
              <a:rPr lang="en-US" dirty="0" smtClean="0"/>
              <a:t> of Pakistan, </a:t>
            </a:r>
            <a:r>
              <a:rPr lang="en-US" dirty="0" smtClean="0">
                <a:solidFill>
                  <a:srgbClr val="C00000"/>
                </a:solidFill>
              </a:rPr>
              <a:t>you </a:t>
            </a:r>
            <a:r>
              <a:rPr lang="en-US" dirty="0" smtClean="0"/>
              <a:t>will </a:t>
            </a:r>
            <a:r>
              <a:rPr lang="en-US" dirty="0" smtClean="0">
                <a:solidFill>
                  <a:srgbClr val="C00000"/>
                </a:solidFill>
              </a:rPr>
              <a:t>always</a:t>
            </a:r>
            <a:r>
              <a:rPr lang="en-US" dirty="0" smtClean="0"/>
              <a:t> be able to </a:t>
            </a:r>
            <a:r>
              <a:rPr lang="en-US" dirty="0" smtClean="0">
                <a:solidFill>
                  <a:srgbClr val="C00000"/>
                </a:solidFill>
              </a:rPr>
              <a:t>pick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precisely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C00000"/>
                </a:solidFill>
              </a:rPr>
              <a:t>single</a:t>
            </a:r>
            <a:r>
              <a:rPr lang="en-US" dirty="0" smtClean="0"/>
              <a:t> person.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That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C00000"/>
                </a:solidFill>
              </a:rPr>
              <a:t>key.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Key</a:t>
            </a:r>
            <a:endParaRPr lang="en-US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While </a:t>
            </a:r>
            <a:r>
              <a:rPr lang="en-US" dirty="0" smtClean="0">
                <a:solidFill>
                  <a:srgbClr val="C00000"/>
                </a:solidFill>
              </a:rPr>
              <a:t>defining</a:t>
            </a:r>
            <a:r>
              <a:rPr lang="en-US" dirty="0" smtClean="0"/>
              <a:t> an </a:t>
            </a:r>
            <a:r>
              <a:rPr lang="en-US" dirty="0" smtClean="0">
                <a:solidFill>
                  <a:srgbClr val="C00000"/>
                </a:solidFill>
              </a:rPr>
              <a:t>entity type </a:t>
            </a:r>
            <a:r>
              <a:rPr lang="en-US" dirty="0" smtClean="0"/>
              <a:t>we also generally </a:t>
            </a:r>
            <a:r>
              <a:rPr lang="en-US" dirty="0" smtClean="0">
                <a:solidFill>
                  <a:srgbClr val="C00000"/>
                </a:solidFill>
              </a:rPr>
              <a:t>define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key of </a:t>
            </a:r>
            <a:r>
              <a:rPr lang="en-US" dirty="0" smtClean="0"/>
              <a:t>that </a:t>
            </a:r>
            <a:r>
              <a:rPr lang="en-US" dirty="0" smtClean="0">
                <a:solidFill>
                  <a:srgbClr val="C00000"/>
                </a:solidFill>
              </a:rPr>
              <a:t>entity</a:t>
            </a:r>
            <a:r>
              <a:rPr lang="en-US" dirty="0" smtClean="0"/>
              <a:t> type.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How</a:t>
            </a:r>
            <a:r>
              <a:rPr lang="en-US" dirty="0" smtClean="0"/>
              <a:t> do we </a:t>
            </a:r>
            <a:r>
              <a:rPr lang="en-US" dirty="0" smtClean="0">
                <a:solidFill>
                  <a:srgbClr val="C00000"/>
                </a:solidFill>
              </a:rPr>
              <a:t>select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key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from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study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C00000"/>
                </a:solidFill>
              </a:rPr>
              <a:t>real-world system.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Key attribute(s) </a:t>
            </a:r>
            <a:r>
              <a:rPr lang="en-US" dirty="0" smtClean="0"/>
              <a:t>already </a:t>
            </a:r>
            <a:r>
              <a:rPr lang="en-US" dirty="0" smtClean="0">
                <a:solidFill>
                  <a:srgbClr val="C00000"/>
                </a:solidFill>
              </a:rPr>
              <a:t>exist</a:t>
            </a:r>
            <a:r>
              <a:rPr lang="en-US" dirty="0" smtClean="0"/>
              <a:t> there, </a:t>
            </a:r>
            <a:r>
              <a:rPr lang="en-US" dirty="0" smtClean="0">
                <a:solidFill>
                  <a:srgbClr val="C00000"/>
                </a:solidFill>
              </a:rPr>
              <a:t>sometimes</a:t>
            </a:r>
            <a:r>
              <a:rPr lang="en-US" dirty="0" smtClean="0"/>
              <a:t> they </a:t>
            </a:r>
            <a:r>
              <a:rPr lang="en-US" dirty="0" smtClean="0">
                <a:solidFill>
                  <a:srgbClr val="C00000"/>
                </a:solidFill>
              </a:rPr>
              <a:t>don’t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then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designer</a:t>
            </a:r>
            <a:r>
              <a:rPr lang="en-US" dirty="0" smtClean="0"/>
              <a:t> has to </a:t>
            </a:r>
            <a:r>
              <a:rPr lang="en-US" dirty="0" smtClean="0">
                <a:solidFill>
                  <a:srgbClr val="C00000"/>
                </a:solidFill>
              </a:rPr>
              <a:t>define</a:t>
            </a:r>
            <a:r>
              <a:rPr lang="en-US" dirty="0" smtClean="0"/>
              <a:t> one.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A key </a:t>
            </a:r>
            <a:r>
              <a:rPr lang="en-US" dirty="0" smtClean="0"/>
              <a:t>can </a:t>
            </a:r>
            <a:r>
              <a:rPr lang="en-US" dirty="0" smtClean="0">
                <a:solidFill>
                  <a:srgbClr val="C00000"/>
                </a:solidFill>
              </a:rPr>
              <a:t>be simple</a:t>
            </a:r>
            <a:r>
              <a:rPr lang="en-US" dirty="0" smtClean="0"/>
              <a:t>, that is, </a:t>
            </a:r>
            <a:r>
              <a:rPr lang="en-US" dirty="0" smtClean="0">
                <a:solidFill>
                  <a:srgbClr val="C00000"/>
                </a:solidFill>
              </a:rPr>
              <a:t>consisting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C00000"/>
                </a:solidFill>
              </a:rPr>
              <a:t>single attribute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or</a:t>
            </a:r>
            <a:r>
              <a:rPr lang="en-US" dirty="0" smtClean="0"/>
              <a:t> it could be </a:t>
            </a:r>
            <a:r>
              <a:rPr lang="en-US" dirty="0" smtClean="0">
                <a:solidFill>
                  <a:srgbClr val="C00000"/>
                </a:solidFill>
              </a:rPr>
              <a:t>composite</a:t>
            </a:r>
            <a:r>
              <a:rPr lang="en-US" dirty="0" smtClean="0"/>
              <a:t> which </a:t>
            </a:r>
            <a:r>
              <a:rPr lang="en-US" dirty="0" smtClean="0">
                <a:solidFill>
                  <a:srgbClr val="C00000"/>
                </a:solidFill>
              </a:rPr>
              <a:t>consists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C00000"/>
                </a:solidFill>
              </a:rPr>
              <a:t>two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more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attributes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Key</a:t>
            </a:r>
            <a:endParaRPr 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Following are the major types of keys: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Super</a:t>
            </a:r>
            <a:r>
              <a:rPr lang="en-US" dirty="0" smtClean="0"/>
              <a:t> Key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Candidate</a:t>
            </a:r>
            <a:r>
              <a:rPr lang="en-US" dirty="0" smtClean="0"/>
              <a:t> Key</a:t>
            </a:r>
          </a:p>
          <a:p>
            <a:pPr lvl="1"/>
            <a:r>
              <a:rPr lang="en-US" dirty="0" smtClean="0">
                <a:solidFill>
                  <a:srgbClr val="7030A0"/>
                </a:solidFill>
              </a:rPr>
              <a:t>Primary</a:t>
            </a:r>
            <a:r>
              <a:rPr lang="en-US" dirty="0" smtClean="0"/>
              <a:t> Key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Alternate</a:t>
            </a:r>
            <a:r>
              <a:rPr lang="en-US" dirty="0" smtClean="0"/>
              <a:t> Key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Secondary </a:t>
            </a:r>
            <a:r>
              <a:rPr lang="en-US" dirty="0" smtClean="0"/>
              <a:t>Key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Foreign</a:t>
            </a:r>
            <a:r>
              <a:rPr lang="en-US" dirty="0" smtClean="0"/>
              <a:t> Key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Keys</a:t>
            </a:r>
            <a:endParaRPr lang="en-US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A key </a:t>
            </a:r>
            <a:r>
              <a:rPr lang="en-US" dirty="0" smtClean="0">
                <a:solidFill>
                  <a:srgbClr val="C00000"/>
                </a:solidFill>
              </a:rPr>
              <a:t>consisting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C00000"/>
                </a:solidFill>
              </a:rPr>
              <a:t>single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attribute</a:t>
            </a:r>
            <a:r>
              <a:rPr lang="en-US" dirty="0" smtClean="0"/>
              <a:t> is called </a:t>
            </a:r>
            <a:r>
              <a:rPr lang="en-US" dirty="0" smtClean="0">
                <a:solidFill>
                  <a:srgbClr val="C00000"/>
                </a:solidFill>
              </a:rPr>
              <a:t>simple</a:t>
            </a:r>
            <a:r>
              <a:rPr lang="en-US" dirty="0" smtClean="0"/>
              <a:t> key, </a:t>
            </a:r>
            <a:r>
              <a:rPr lang="en-US" dirty="0" err="1" smtClean="0"/>
              <a:t>e.g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StudID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PoroductNo</a:t>
            </a:r>
            <a:endParaRPr lang="en-US" dirty="0" smtClean="0">
              <a:solidFill>
                <a:srgbClr val="C0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A key </a:t>
            </a:r>
            <a:r>
              <a:rPr lang="en-US" dirty="0" smtClean="0">
                <a:solidFill>
                  <a:srgbClr val="C00000"/>
                </a:solidFill>
              </a:rPr>
              <a:t>consisting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C00000"/>
                </a:solidFill>
              </a:rPr>
              <a:t>more than one attribute </a:t>
            </a:r>
            <a:r>
              <a:rPr lang="en-US" dirty="0" smtClean="0"/>
              <a:t>is known as </a:t>
            </a:r>
            <a:r>
              <a:rPr lang="en-US" dirty="0" smtClean="0">
                <a:solidFill>
                  <a:srgbClr val="C00000"/>
                </a:solidFill>
              </a:rPr>
              <a:t>composite</a:t>
            </a:r>
            <a:r>
              <a:rPr lang="en-US" dirty="0" smtClean="0"/>
              <a:t> key, like </a:t>
            </a:r>
          </a:p>
          <a:p>
            <a:pPr lvl="1"/>
            <a:r>
              <a:rPr lang="en-US" dirty="0" smtClean="0"/>
              <a:t>{</a:t>
            </a:r>
            <a:r>
              <a:rPr lang="en-US" dirty="0" err="1" smtClean="0">
                <a:solidFill>
                  <a:srgbClr val="C00000"/>
                </a:solidFill>
              </a:rPr>
              <a:t>Program_Code</a:t>
            </a:r>
            <a:r>
              <a:rPr lang="en-US" dirty="0" smtClean="0"/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Course_Code</a:t>
            </a: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or Composite key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1727200"/>
          <a:ext cx="8229600" cy="353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Program_Code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Course_Code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Marks_Allocated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Credit_hours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6096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DBS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842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BBA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or Composite Key </a:t>
            </a:r>
            <a:endParaRPr lang="en-US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super key </a:t>
            </a:r>
            <a:r>
              <a:rPr lang="en-US" dirty="0" smtClean="0"/>
              <a:t>is a </a:t>
            </a:r>
            <a:r>
              <a:rPr lang="en-US" dirty="0" smtClean="0">
                <a:solidFill>
                  <a:srgbClr val="C00000"/>
                </a:solidFill>
              </a:rPr>
              <a:t>set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C00000"/>
                </a:solidFill>
              </a:rPr>
              <a:t>one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more attributes</a:t>
            </a:r>
            <a:r>
              <a:rPr lang="en-US" dirty="0" smtClean="0"/>
              <a:t> which taken </a:t>
            </a:r>
            <a:r>
              <a:rPr lang="en-US" dirty="0" smtClean="0">
                <a:solidFill>
                  <a:srgbClr val="C00000"/>
                </a:solidFill>
              </a:rPr>
              <a:t>collectively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allow</a:t>
            </a:r>
            <a:r>
              <a:rPr lang="en-US" dirty="0" smtClean="0"/>
              <a:t> us to </a:t>
            </a:r>
            <a:r>
              <a:rPr lang="en-US" dirty="0" smtClean="0">
                <a:solidFill>
                  <a:srgbClr val="C00000"/>
                </a:solidFill>
              </a:rPr>
              <a:t>identify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uniquely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C00000"/>
                </a:solidFill>
              </a:rPr>
              <a:t>entity instance </a:t>
            </a:r>
            <a:r>
              <a:rPr lang="en-US" dirty="0" smtClean="0"/>
              <a:t>in the entity set. </a:t>
            </a:r>
          </a:p>
          <a:p>
            <a:endParaRPr lang="en-US" dirty="0" smtClean="0"/>
          </a:p>
          <a:p>
            <a:r>
              <a:rPr lang="en-US" dirty="0" smtClean="0"/>
              <a:t>For example, </a:t>
            </a:r>
            <a:r>
              <a:rPr lang="en-US" dirty="0" smtClean="0">
                <a:solidFill>
                  <a:srgbClr val="C00000"/>
                </a:solidFill>
              </a:rPr>
              <a:t>consider</a:t>
            </a:r>
            <a:r>
              <a:rPr lang="en-US" dirty="0" smtClean="0"/>
              <a:t> the entity type </a:t>
            </a:r>
            <a:r>
              <a:rPr lang="en-US" dirty="0" smtClean="0">
                <a:solidFill>
                  <a:srgbClr val="C00000"/>
                </a:solidFill>
              </a:rPr>
              <a:t>STUDENT</a:t>
            </a:r>
            <a:r>
              <a:rPr lang="en-US" dirty="0" smtClean="0"/>
              <a:t> with attributes </a:t>
            </a:r>
            <a:r>
              <a:rPr lang="en-US" dirty="0" smtClean="0">
                <a:solidFill>
                  <a:srgbClr val="C00000"/>
                </a:solidFill>
              </a:rPr>
              <a:t>registration number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father 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address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phone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admission date</a:t>
            </a:r>
            <a:r>
              <a:rPr lang="en-US" dirty="0" smtClean="0"/>
              <a:t>. Now </a:t>
            </a:r>
            <a:r>
              <a:rPr lang="en-US" dirty="0" smtClean="0">
                <a:solidFill>
                  <a:srgbClr val="C00000"/>
                </a:solidFill>
              </a:rPr>
              <a:t>which</a:t>
            </a:r>
            <a:r>
              <a:rPr lang="en-US" dirty="0" smtClean="0"/>
              <a:t> attribute </a:t>
            </a:r>
            <a:r>
              <a:rPr lang="en-US" dirty="0" smtClean="0">
                <a:solidFill>
                  <a:srgbClr val="C00000"/>
                </a:solidFill>
              </a:rPr>
              <a:t>can</a:t>
            </a:r>
            <a:r>
              <a:rPr lang="en-US" dirty="0" smtClean="0"/>
              <a:t> we use that can </a:t>
            </a:r>
            <a:r>
              <a:rPr lang="en-US" dirty="0" smtClean="0">
                <a:solidFill>
                  <a:srgbClr val="C00000"/>
                </a:solidFill>
              </a:rPr>
              <a:t>uniquely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identify</a:t>
            </a:r>
            <a:r>
              <a:rPr lang="en-US" dirty="0" smtClean="0"/>
              <a:t> any </a:t>
            </a:r>
            <a:r>
              <a:rPr lang="en-US" dirty="0" smtClean="0">
                <a:solidFill>
                  <a:srgbClr val="C00000"/>
                </a:solidFill>
              </a:rPr>
              <a:t>instance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C00000"/>
                </a:solidFill>
              </a:rPr>
              <a:t>STUDENT</a:t>
            </a:r>
            <a:r>
              <a:rPr lang="en-US" dirty="0" smtClean="0"/>
              <a:t> entity type. Of course, </a:t>
            </a:r>
            <a:r>
              <a:rPr lang="en-US" dirty="0" smtClean="0">
                <a:solidFill>
                  <a:srgbClr val="C00000"/>
                </a:solidFill>
              </a:rPr>
              <a:t>none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C0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father name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address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phone number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admission date </a:t>
            </a:r>
            <a:r>
              <a:rPr lang="en-US" dirty="0" smtClean="0"/>
              <a:t>can be used for this purpose.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Key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E-R data model supports following major constructs: </a:t>
            </a:r>
          </a:p>
          <a:p>
            <a:pPr lvl="1"/>
            <a:r>
              <a:rPr lang="en-US" dirty="0" smtClean="0"/>
              <a:t>Entity </a:t>
            </a:r>
          </a:p>
          <a:p>
            <a:pPr lvl="1"/>
            <a:r>
              <a:rPr lang="en-US" dirty="0" smtClean="0"/>
              <a:t>Attribute </a:t>
            </a:r>
          </a:p>
          <a:p>
            <a:pPr lvl="1"/>
            <a:r>
              <a:rPr lang="en-US" dirty="0" smtClean="0"/>
              <a:t>Relationship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We are going to discuss each one of them in detail.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Components of E-R Data Model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Once </a:t>
            </a:r>
            <a:r>
              <a:rPr lang="en-US" dirty="0" smtClean="0">
                <a:solidFill>
                  <a:srgbClr val="C00000"/>
                </a:solidFill>
              </a:rPr>
              <a:t>specific characteristic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C00000"/>
                </a:solidFill>
              </a:rPr>
              <a:t>super key </a:t>
            </a:r>
            <a:r>
              <a:rPr lang="en-US" dirty="0" smtClean="0"/>
              <a:t>is that, </a:t>
            </a:r>
            <a:r>
              <a:rPr lang="en-US" dirty="0" smtClean="0">
                <a:solidFill>
                  <a:srgbClr val="C00000"/>
                </a:solidFill>
              </a:rPr>
              <a:t>as</a:t>
            </a:r>
            <a:r>
              <a:rPr lang="en-US" dirty="0" smtClean="0"/>
              <a:t> per its </a:t>
            </a:r>
            <a:r>
              <a:rPr lang="en-US" dirty="0" smtClean="0">
                <a:solidFill>
                  <a:srgbClr val="C00000"/>
                </a:solidFill>
              </a:rPr>
              <a:t>definition</a:t>
            </a:r>
            <a:r>
              <a:rPr lang="en-US" dirty="0" smtClean="0"/>
              <a:t> any </a:t>
            </a:r>
            <a:r>
              <a:rPr lang="en-US" dirty="0" smtClean="0">
                <a:solidFill>
                  <a:srgbClr val="C00000"/>
                </a:solidFill>
              </a:rPr>
              <a:t>combination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C00000"/>
                </a:solidFill>
              </a:rPr>
              <a:t>attributes</a:t>
            </a:r>
            <a:r>
              <a:rPr lang="en-US" dirty="0" smtClean="0"/>
              <a:t> with the </a:t>
            </a:r>
            <a:r>
              <a:rPr lang="en-US" dirty="0" smtClean="0">
                <a:solidFill>
                  <a:srgbClr val="C00000"/>
                </a:solidFill>
              </a:rPr>
              <a:t>super key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C00000"/>
                </a:solidFill>
              </a:rPr>
              <a:t>also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C00000"/>
                </a:solidFill>
              </a:rPr>
              <a:t>super key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Like, in the </a:t>
            </a: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 smtClean="0"/>
              <a:t> just discussed where </a:t>
            </a:r>
            <a:r>
              <a:rPr lang="en-US" dirty="0" smtClean="0">
                <a:solidFill>
                  <a:srgbClr val="C00000"/>
                </a:solidFill>
              </a:rPr>
              <a:t>we</a:t>
            </a:r>
            <a:r>
              <a:rPr lang="en-US" dirty="0" smtClean="0"/>
              <a:t> have identified </a:t>
            </a:r>
            <a:r>
              <a:rPr lang="en-US" dirty="0" err="1" smtClean="0">
                <a:solidFill>
                  <a:srgbClr val="C00000"/>
                </a:solidFill>
              </a:rPr>
              <a:t>regNo</a:t>
            </a:r>
            <a:r>
              <a:rPr lang="en-US" dirty="0" smtClean="0"/>
              <a:t> as super key, now if we </a:t>
            </a:r>
            <a:r>
              <a:rPr lang="en-US" dirty="0" smtClean="0">
                <a:solidFill>
                  <a:srgbClr val="C00000"/>
                </a:solidFill>
              </a:rPr>
              <a:t>consider</a:t>
            </a:r>
            <a:r>
              <a:rPr lang="en-US" dirty="0" smtClean="0"/>
              <a:t> any </a:t>
            </a:r>
            <a:r>
              <a:rPr lang="en-US" dirty="0" smtClean="0">
                <a:solidFill>
                  <a:srgbClr val="C00000"/>
                </a:solidFill>
              </a:rPr>
              <a:t>combination</a:t>
            </a:r>
            <a:r>
              <a:rPr lang="en-US" dirty="0" smtClean="0"/>
              <a:t> of </a:t>
            </a:r>
            <a:r>
              <a:rPr lang="en-US" dirty="0" err="1" smtClean="0">
                <a:solidFill>
                  <a:srgbClr val="C00000"/>
                </a:solidFill>
              </a:rPr>
              <a:t>regNo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with</a:t>
            </a:r>
            <a:r>
              <a:rPr lang="en-US" dirty="0" smtClean="0"/>
              <a:t> any </a:t>
            </a:r>
            <a:r>
              <a:rPr lang="en-US" dirty="0" smtClean="0">
                <a:solidFill>
                  <a:srgbClr val="C00000"/>
                </a:solidFill>
              </a:rPr>
              <a:t>othe</a:t>
            </a:r>
            <a:r>
              <a:rPr lang="en-US" dirty="0" smtClean="0"/>
              <a:t>r attribute of </a:t>
            </a:r>
            <a:r>
              <a:rPr lang="en-US" dirty="0" smtClean="0">
                <a:solidFill>
                  <a:srgbClr val="C00000"/>
                </a:solidFill>
              </a:rPr>
              <a:t>STUDENT</a:t>
            </a:r>
            <a:r>
              <a:rPr lang="en-US" dirty="0" smtClean="0"/>
              <a:t> entity type, the combination </a:t>
            </a:r>
            <a:r>
              <a:rPr lang="en-US" dirty="0" smtClean="0">
                <a:solidFill>
                  <a:srgbClr val="C00000"/>
                </a:solidFill>
              </a:rPr>
              <a:t>will also </a:t>
            </a:r>
            <a:r>
              <a:rPr lang="en-US" dirty="0" smtClean="0"/>
              <a:t>be a </a:t>
            </a:r>
            <a:r>
              <a:rPr lang="en-US" dirty="0" smtClean="0">
                <a:solidFill>
                  <a:srgbClr val="C00000"/>
                </a:solidFill>
              </a:rPr>
              <a:t>super key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rgbClr val="C00000"/>
                </a:solidFill>
              </a:rPr>
              <a:t>example,</a:t>
            </a:r>
            <a:r>
              <a:rPr lang="en-US" dirty="0" smtClean="0"/>
              <a:t> “</a:t>
            </a:r>
            <a:r>
              <a:rPr lang="en-US" dirty="0" err="1" smtClean="0">
                <a:solidFill>
                  <a:srgbClr val="C00000"/>
                </a:solidFill>
              </a:rPr>
              <a:t>regNo</a:t>
            </a:r>
            <a:r>
              <a:rPr lang="en-US" dirty="0" smtClean="0">
                <a:solidFill>
                  <a:srgbClr val="C00000"/>
                </a:solidFill>
              </a:rPr>
              <a:t>, name</a:t>
            </a:r>
            <a:r>
              <a:rPr lang="en-US" dirty="0" smtClean="0"/>
              <a:t>”, “</a:t>
            </a:r>
            <a:r>
              <a:rPr lang="en-US" dirty="0" err="1" smtClean="0">
                <a:solidFill>
                  <a:srgbClr val="C00000"/>
                </a:solidFill>
              </a:rPr>
              <a:t>regNo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fName</a:t>
            </a:r>
            <a:r>
              <a:rPr lang="en-US" dirty="0" smtClean="0">
                <a:solidFill>
                  <a:srgbClr val="C00000"/>
                </a:solidFill>
              </a:rPr>
              <a:t>, address</a:t>
            </a:r>
            <a:r>
              <a:rPr lang="en-US" dirty="0" smtClean="0"/>
              <a:t>”, “</a:t>
            </a:r>
            <a:r>
              <a:rPr lang="en-US" dirty="0" smtClean="0">
                <a:solidFill>
                  <a:srgbClr val="C00000"/>
                </a:solidFill>
              </a:rPr>
              <a:t>name, </a:t>
            </a:r>
            <a:r>
              <a:rPr lang="en-US" dirty="0" err="1" smtClean="0">
                <a:solidFill>
                  <a:srgbClr val="C00000"/>
                </a:solidFill>
              </a:rPr>
              <a:t>fName</a:t>
            </a:r>
            <a:r>
              <a:rPr lang="en-US" dirty="0" smtClean="0">
                <a:solidFill>
                  <a:srgbClr val="C00000"/>
                </a:solidFill>
              </a:rPr>
              <a:t>, </a:t>
            </a:r>
            <a:r>
              <a:rPr lang="en-US" dirty="0" err="1" smtClean="0">
                <a:solidFill>
                  <a:srgbClr val="C00000"/>
                </a:solidFill>
              </a:rPr>
              <a:t>regNo</a:t>
            </a:r>
            <a:r>
              <a:rPr lang="en-US" dirty="0" smtClean="0"/>
              <a:t>” and many others, all are super keys.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 Key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685800" y="1666240"/>
          <a:ext cx="7689532" cy="37109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645920"/>
                <a:gridCol w="1478280"/>
                <a:gridCol w="1273492"/>
                <a:gridCol w="1645920"/>
                <a:gridCol w="1645920"/>
              </a:tblGrid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u="sng" dirty="0" err="1" smtClean="0"/>
                        <a:t>StdId</a:t>
                      </a:r>
                      <a:endParaRPr lang="en-US" u="sn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StdName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Address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ClName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CurSem</a:t>
                      </a:r>
                      <a:endParaRPr lang="en-US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S1020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Kamran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Latifabad</a:t>
                      </a:r>
                      <a:r>
                        <a:rPr lang="en-US" dirty="0" smtClean="0"/>
                        <a:t> #2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S1028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Shoaib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Latifabad</a:t>
                      </a:r>
                      <a:r>
                        <a:rPr lang="en-US" dirty="0" smtClean="0"/>
                        <a:t> #4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Vikram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Saddar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S1054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Ali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Kohsaar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</a:tr>
              <a:tr h="59690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S1056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Rehan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Qasimabad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BCS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1981200"/>
            <a:ext cx="4803758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super key for which </a:t>
            </a:r>
            <a:r>
              <a:rPr lang="en-US" dirty="0" smtClean="0">
                <a:solidFill>
                  <a:srgbClr val="C00000"/>
                </a:solidFill>
              </a:rPr>
              <a:t>no subset </a:t>
            </a:r>
            <a:r>
              <a:rPr lang="en-US" dirty="0" smtClean="0"/>
              <a:t>is a </a:t>
            </a:r>
            <a:r>
              <a:rPr lang="en-US" dirty="0" smtClean="0">
                <a:solidFill>
                  <a:srgbClr val="C00000"/>
                </a:solidFill>
              </a:rPr>
              <a:t>super key </a:t>
            </a:r>
            <a:r>
              <a:rPr lang="en-US" dirty="0" smtClean="0"/>
              <a:t>is called a </a:t>
            </a:r>
            <a:r>
              <a:rPr lang="en-US" dirty="0" smtClean="0">
                <a:solidFill>
                  <a:srgbClr val="C00000"/>
                </a:solidFill>
              </a:rPr>
              <a:t>candidate key</a:t>
            </a:r>
            <a:r>
              <a:rPr lang="en-US" dirty="0" smtClean="0"/>
              <a:t>, or the </a:t>
            </a:r>
            <a:r>
              <a:rPr lang="en-US" dirty="0" smtClean="0">
                <a:solidFill>
                  <a:srgbClr val="C00000"/>
                </a:solidFill>
              </a:rPr>
              <a:t>minimal super </a:t>
            </a:r>
            <a:r>
              <a:rPr lang="en-US" dirty="0" smtClean="0"/>
              <a:t>key is the </a:t>
            </a:r>
            <a:r>
              <a:rPr lang="en-US" dirty="0" smtClean="0">
                <a:solidFill>
                  <a:srgbClr val="C00000"/>
                </a:solidFill>
              </a:rPr>
              <a:t>candidate key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candidate key </a:t>
            </a:r>
            <a:r>
              <a:rPr lang="en-US" dirty="0" smtClean="0"/>
              <a:t>is the super key that </a:t>
            </a:r>
            <a:r>
              <a:rPr lang="en-US" dirty="0" smtClean="0">
                <a:solidFill>
                  <a:srgbClr val="C00000"/>
                </a:solidFill>
              </a:rPr>
              <a:t>does not contain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extra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attributes</a:t>
            </a:r>
            <a:r>
              <a:rPr lang="en-US" dirty="0" smtClean="0"/>
              <a:t>. It </a:t>
            </a:r>
            <a:r>
              <a:rPr lang="en-US" dirty="0" smtClean="0">
                <a:solidFill>
                  <a:srgbClr val="C00000"/>
                </a:solidFill>
              </a:rPr>
              <a:t>might</a:t>
            </a:r>
            <a:r>
              <a:rPr lang="en-US" dirty="0" smtClean="0"/>
              <a:t> have </a:t>
            </a:r>
            <a:r>
              <a:rPr lang="en-US" dirty="0" smtClean="0">
                <a:solidFill>
                  <a:srgbClr val="C00000"/>
                </a:solidFill>
              </a:rPr>
              <a:t>more</a:t>
            </a:r>
            <a:r>
              <a:rPr lang="en-US" dirty="0" smtClean="0"/>
              <a:t> than one </a:t>
            </a:r>
            <a:r>
              <a:rPr lang="en-US" dirty="0" smtClean="0">
                <a:solidFill>
                  <a:srgbClr val="C00000"/>
                </a:solidFill>
              </a:rPr>
              <a:t>attributes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C00000"/>
                </a:solidFill>
              </a:rPr>
              <a:t>uniquely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identifies</a:t>
            </a:r>
            <a:r>
              <a:rPr lang="en-US" dirty="0" smtClean="0"/>
              <a:t> an entity. </a:t>
            </a:r>
            <a:r>
              <a:rPr lang="en-US" dirty="0" err="1" smtClean="0"/>
              <a:t>e.g</a:t>
            </a:r>
            <a:r>
              <a:rPr lang="en-US" dirty="0" smtClean="0"/>
              <a:t> (name, address}.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Key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super key is single attribute than it is a super key.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Candidate Key</a:t>
            </a:r>
            <a:endParaRPr 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candidate</a:t>
            </a:r>
            <a:r>
              <a:rPr lang="en-US" dirty="0" smtClean="0"/>
              <a:t> key </a:t>
            </a:r>
            <a:r>
              <a:rPr lang="en-US" dirty="0" smtClean="0">
                <a:solidFill>
                  <a:srgbClr val="C00000"/>
                </a:solidFill>
              </a:rPr>
              <a:t>chosen</a:t>
            </a:r>
            <a:r>
              <a:rPr lang="en-US" dirty="0" smtClean="0"/>
              <a:t> by the database </a:t>
            </a:r>
            <a:r>
              <a:rPr lang="en-US" dirty="0" smtClean="0">
                <a:solidFill>
                  <a:srgbClr val="C00000"/>
                </a:solidFill>
              </a:rPr>
              <a:t>designer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C00000"/>
                </a:solidFill>
              </a:rPr>
              <a:t>act</a:t>
            </a:r>
            <a:r>
              <a:rPr lang="en-US" dirty="0" smtClean="0"/>
              <a:t> as </a:t>
            </a:r>
            <a:r>
              <a:rPr lang="en-US" dirty="0" smtClean="0">
                <a:solidFill>
                  <a:srgbClr val="C00000"/>
                </a:solidFill>
              </a:rPr>
              <a:t>key</a:t>
            </a:r>
            <a:r>
              <a:rPr lang="en-US" dirty="0" smtClean="0"/>
              <a:t> is the </a:t>
            </a:r>
            <a:r>
              <a:rPr lang="en-US" dirty="0" smtClean="0">
                <a:solidFill>
                  <a:srgbClr val="C00000"/>
                </a:solidFill>
              </a:rPr>
              <a:t>primary key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An entity type may </a:t>
            </a:r>
            <a:r>
              <a:rPr lang="en-US" dirty="0" smtClean="0">
                <a:solidFill>
                  <a:srgbClr val="C00000"/>
                </a:solidFill>
              </a:rPr>
              <a:t>have more </a:t>
            </a:r>
            <a:r>
              <a:rPr lang="en-US" dirty="0" smtClean="0"/>
              <a:t>than </a:t>
            </a:r>
            <a:r>
              <a:rPr lang="en-US" dirty="0" smtClean="0">
                <a:solidFill>
                  <a:srgbClr val="C0000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candidate</a:t>
            </a:r>
            <a:r>
              <a:rPr lang="en-US" dirty="0" smtClean="0"/>
              <a:t> keys, in that </a:t>
            </a:r>
            <a:r>
              <a:rPr lang="en-US" dirty="0" smtClean="0">
                <a:solidFill>
                  <a:srgbClr val="C00000"/>
                </a:solidFill>
              </a:rPr>
              <a:t>case</a:t>
            </a:r>
            <a:r>
              <a:rPr lang="en-US" dirty="0" smtClean="0"/>
              <a:t> the database </a:t>
            </a:r>
            <a:r>
              <a:rPr lang="en-US" dirty="0" smtClean="0">
                <a:solidFill>
                  <a:srgbClr val="C00000"/>
                </a:solidFill>
              </a:rPr>
              <a:t>designer</a:t>
            </a:r>
            <a:r>
              <a:rPr lang="en-US" dirty="0" smtClean="0"/>
              <a:t> has to </a:t>
            </a:r>
            <a:r>
              <a:rPr lang="en-US" dirty="0" smtClean="0">
                <a:solidFill>
                  <a:srgbClr val="C00000"/>
                </a:solidFill>
              </a:rPr>
              <a:t>designate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one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C00000"/>
                </a:solidFill>
              </a:rPr>
              <a:t>them</a:t>
            </a:r>
            <a:r>
              <a:rPr lang="en-US" dirty="0" smtClean="0"/>
              <a:t> as </a:t>
            </a:r>
            <a:r>
              <a:rPr lang="en-US" dirty="0" smtClean="0">
                <a:solidFill>
                  <a:srgbClr val="C00000"/>
                </a:solidFill>
              </a:rPr>
              <a:t>primary </a:t>
            </a:r>
            <a:r>
              <a:rPr lang="en-US" dirty="0" smtClean="0"/>
              <a:t>key, since </a:t>
            </a:r>
            <a:r>
              <a:rPr lang="en-US" dirty="0" smtClean="0">
                <a:solidFill>
                  <a:srgbClr val="C00000"/>
                </a:solidFill>
              </a:rPr>
              <a:t>there is </a:t>
            </a:r>
            <a:r>
              <a:rPr lang="en-US" dirty="0" smtClean="0"/>
              <a:t>always </a:t>
            </a:r>
            <a:r>
              <a:rPr lang="en-US" dirty="0" smtClean="0">
                <a:solidFill>
                  <a:srgbClr val="C00000"/>
                </a:solidFill>
              </a:rPr>
              <a:t>only a single primary</a:t>
            </a:r>
            <a:r>
              <a:rPr lang="en-US" dirty="0" smtClean="0"/>
              <a:t> key in an entity type.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Primary key</a:t>
            </a:r>
            <a:endParaRPr 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STUDENT</a:t>
            </a:r>
            <a:r>
              <a:rPr lang="en-US" dirty="0" smtClean="0"/>
              <a:t> with an </a:t>
            </a:r>
            <a:r>
              <a:rPr lang="en-US" dirty="0" smtClean="0">
                <a:solidFill>
                  <a:srgbClr val="C00000"/>
                </a:solidFill>
              </a:rPr>
              <a:t>additional</a:t>
            </a:r>
            <a:r>
              <a:rPr lang="en-US" dirty="0" smtClean="0"/>
              <a:t> attribute </a:t>
            </a:r>
            <a:r>
              <a:rPr lang="en-US" dirty="0" err="1" smtClean="0">
                <a:solidFill>
                  <a:srgbClr val="C00000"/>
                </a:solidFill>
              </a:rPr>
              <a:t>nIdNumber</a:t>
            </a:r>
            <a:r>
              <a:rPr lang="en-US" dirty="0" smtClean="0"/>
              <a:t> (national ID card Number), with </a:t>
            </a:r>
            <a:r>
              <a:rPr lang="en-US" dirty="0" err="1" smtClean="0">
                <a:solidFill>
                  <a:srgbClr val="C00000"/>
                </a:solidFill>
              </a:rPr>
              <a:t>RegNo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2819400"/>
            <a:ext cx="4876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smtClean="0">
                <a:solidFill>
                  <a:srgbClr val="C00000"/>
                </a:solidFill>
              </a:rPr>
              <a:t>less attribute </a:t>
            </a:r>
            <a:r>
              <a:rPr lang="en-US" dirty="0" smtClean="0"/>
              <a:t>candidate key.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Easy to remember </a:t>
            </a:r>
            <a:r>
              <a:rPr lang="en-US" dirty="0" smtClean="0"/>
              <a:t>Or with </a:t>
            </a:r>
            <a:r>
              <a:rPr lang="en-US" dirty="0" smtClean="0">
                <a:solidFill>
                  <a:srgbClr val="C00000"/>
                </a:solidFill>
              </a:rPr>
              <a:t>small value</a:t>
            </a:r>
            <a:r>
              <a:rPr lang="en-US" dirty="0" smtClean="0"/>
              <a:t>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Popular</a:t>
            </a:r>
            <a:r>
              <a:rPr lang="en-US" dirty="0" smtClean="0"/>
              <a:t> among </a:t>
            </a:r>
            <a:r>
              <a:rPr lang="en-US" dirty="0" smtClean="0">
                <a:solidFill>
                  <a:srgbClr val="C00000"/>
                </a:solidFill>
              </a:rPr>
              <a:t>organization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easy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C00000"/>
                </a:solidFill>
              </a:rPr>
              <a:t>remember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Which one to select as Primary Key?</a:t>
            </a:r>
            <a:endParaRPr lang="en-US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cannot be </a:t>
            </a:r>
            <a:r>
              <a:rPr lang="en-US" dirty="0" smtClean="0">
                <a:solidFill>
                  <a:srgbClr val="C00000"/>
                </a:solidFill>
              </a:rPr>
              <a:t>duplicated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 smtClean="0">
                <a:solidFill>
                  <a:srgbClr val="C00000"/>
                </a:solidFill>
              </a:rPr>
              <a:t>cannot</a:t>
            </a:r>
            <a:r>
              <a:rPr lang="en-US" dirty="0" smtClean="0"/>
              <a:t> have the </a:t>
            </a:r>
            <a:r>
              <a:rPr lang="en-US" dirty="0" smtClean="0">
                <a:solidFill>
                  <a:srgbClr val="C00000"/>
                </a:solidFill>
              </a:rPr>
              <a:t>NULL</a:t>
            </a:r>
            <a:r>
              <a:rPr lang="en-US" dirty="0" smtClean="0"/>
              <a:t> value.</a:t>
            </a:r>
          </a:p>
          <a:p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 smtClean="0">
                <a:solidFill>
                  <a:srgbClr val="C00000"/>
                </a:solidFill>
              </a:rPr>
              <a:t>PK</a:t>
            </a:r>
            <a:r>
              <a:rPr lang="en-US" dirty="0" smtClean="0"/>
              <a:t> is a </a:t>
            </a:r>
            <a:r>
              <a:rPr lang="en-US" dirty="0" smtClean="0">
                <a:solidFill>
                  <a:srgbClr val="C00000"/>
                </a:solidFill>
              </a:rPr>
              <a:t>composite</a:t>
            </a:r>
            <a:r>
              <a:rPr lang="en-US" dirty="0" smtClean="0"/>
              <a:t>, then </a:t>
            </a:r>
            <a:r>
              <a:rPr lang="en-US" dirty="0" smtClean="0">
                <a:solidFill>
                  <a:srgbClr val="C00000"/>
                </a:solidFill>
              </a:rPr>
              <a:t>none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C00000"/>
                </a:solidFill>
              </a:rPr>
              <a:t>attributes</a:t>
            </a:r>
            <a:r>
              <a:rPr lang="en-US" dirty="0" smtClean="0"/>
              <a:t> included </a:t>
            </a:r>
            <a:r>
              <a:rPr lang="en-US" dirty="0" smtClean="0">
                <a:solidFill>
                  <a:srgbClr val="C00000"/>
                </a:solidFill>
              </a:rPr>
              <a:t>in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PK</a:t>
            </a:r>
            <a:r>
              <a:rPr lang="en-US" dirty="0" smtClean="0"/>
              <a:t> can </a:t>
            </a:r>
            <a:r>
              <a:rPr lang="en-US" dirty="0" smtClean="0">
                <a:solidFill>
                  <a:srgbClr val="C00000"/>
                </a:solidFill>
              </a:rPr>
              <a:t>have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NULL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Characteristics of Primary key</a:t>
            </a:r>
            <a:endParaRPr lang="en-US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Candidate keys </a:t>
            </a:r>
            <a:r>
              <a:rPr lang="en-US" dirty="0" smtClean="0"/>
              <a:t>which are </a:t>
            </a:r>
            <a:r>
              <a:rPr lang="en-US" dirty="0" smtClean="0">
                <a:solidFill>
                  <a:srgbClr val="C00000"/>
                </a:solidFill>
              </a:rPr>
              <a:t>not chosen </a:t>
            </a:r>
            <a:r>
              <a:rPr lang="en-US" dirty="0" smtClean="0"/>
              <a:t>as the </a:t>
            </a:r>
            <a:r>
              <a:rPr lang="en-US" dirty="0" smtClean="0">
                <a:solidFill>
                  <a:srgbClr val="C00000"/>
                </a:solidFill>
              </a:rPr>
              <a:t>primary</a:t>
            </a:r>
            <a:r>
              <a:rPr lang="en-US" dirty="0" smtClean="0"/>
              <a:t> key are known as </a:t>
            </a:r>
            <a:r>
              <a:rPr lang="en-US" dirty="0" smtClean="0">
                <a:solidFill>
                  <a:srgbClr val="C00000"/>
                </a:solidFill>
              </a:rPr>
              <a:t>alternate keys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For </a:t>
            </a:r>
            <a:r>
              <a:rPr lang="en-US" dirty="0" smtClean="0">
                <a:solidFill>
                  <a:srgbClr val="C00000"/>
                </a:solidFill>
              </a:rPr>
              <a:t>example</a:t>
            </a:r>
            <a:r>
              <a:rPr lang="en-US" dirty="0" smtClean="0"/>
              <a:t>, we </a:t>
            </a:r>
            <a:r>
              <a:rPr lang="en-US" dirty="0" smtClean="0">
                <a:solidFill>
                  <a:srgbClr val="C00000"/>
                </a:solidFill>
              </a:rPr>
              <a:t>have two candidate</a:t>
            </a:r>
            <a:r>
              <a:rPr lang="en-US" dirty="0" smtClean="0"/>
              <a:t> keys of </a:t>
            </a:r>
            <a:r>
              <a:rPr lang="en-US" dirty="0" smtClean="0">
                <a:solidFill>
                  <a:srgbClr val="C00000"/>
                </a:solidFill>
              </a:rPr>
              <a:t>STUDENT</a:t>
            </a:r>
            <a:r>
              <a:rPr lang="en-US" dirty="0" smtClean="0"/>
              <a:t> in figure, </a:t>
            </a:r>
            <a:r>
              <a:rPr lang="en-US" dirty="0" err="1" smtClean="0">
                <a:solidFill>
                  <a:srgbClr val="C00000"/>
                </a:solidFill>
              </a:rPr>
              <a:t>regNo</a:t>
            </a:r>
            <a:r>
              <a:rPr lang="en-US" dirty="0" smtClean="0"/>
              <a:t> and </a:t>
            </a:r>
            <a:r>
              <a:rPr lang="en-US" dirty="0" err="1" smtClean="0">
                <a:solidFill>
                  <a:srgbClr val="C00000"/>
                </a:solidFill>
              </a:rPr>
              <a:t>nIdNumber</a:t>
            </a:r>
            <a:r>
              <a:rPr lang="en-US" dirty="0" smtClean="0"/>
              <a:t>, if we </a:t>
            </a:r>
            <a:r>
              <a:rPr lang="en-US" dirty="0" smtClean="0">
                <a:solidFill>
                  <a:srgbClr val="C00000"/>
                </a:solidFill>
              </a:rPr>
              <a:t>select</a:t>
            </a:r>
            <a:r>
              <a:rPr lang="en-US" dirty="0" smtClean="0"/>
              <a:t> </a:t>
            </a:r>
            <a:r>
              <a:rPr lang="en-US" dirty="0" err="1" smtClean="0">
                <a:solidFill>
                  <a:srgbClr val="C00000"/>
                </a:solidFill>
              </a:rPr>
              <a:t>regNo</a:t>
            </a:r>
            <a:r>
              <a:rPr lang="en-US" dirty="0" smtClean="0"/>
              <a:t> as </a:t>
            </a:r>
            <a:r>
              <a:rPr lang="en-US" dirty="0" smtClean="0">
                <a:solidFill>
                  <a:srgbClr val="C00000"/>
                </a:solidFill>
              </a:rPr>
              <a:t>PK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then </a:t>
            </a:r>
            <a:r>
              <a:rPr lang="en-US" dirty="0" smtClean="0"/>
              <a:t>the </a:t>
            </a:r>
            <a:r>
              <a:rPr lang="en-US" dirty="0" err="1" smtClean="0">
                <a:solidFill>
                  <a:srgbClr val="C00000"/>
                </a:solidFill>
              </a:rPr>
              <a:t>nIdNumber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dirty="0" smtClean="0"/>
              <a:t>will be </a:t>
            </a:r>
            <a:r>
              <a:rPr lang="en-US" dirty="0" smtClean="0">
                <a:solidFill>
                  <a:srgbClr val="C00000"/>
                </a:solidFill>
              </a:rPr>
              <a:t>alternate</a:t>
            </a:r>
            <a:r>
              <a:rPr lang="en-US" dirty="0" smtClean="0"/>
              <a:t> key.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key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Entity is </a:t>
            </a:r>
            <a:r>
              <a:rPr lang="en-US" dirty="0" smtClean="0">
                <a:solidFill>
                  <a:srgbClr val="FF0000"/>
                </a:solidFill>
              </a:rPr>
              <a:t>basic building </a:t>
            </a:r>
            <a:r>
              <a:rPr lang="en-US" dirty="0" smtClean="0"/>
              <a:t>block </a:t>
            </a:r>
            <a:r>
              <a:rPr lang="en-US" dirty="0" smtClean="0">
                <a:solidFill>
                  <a:srgbClr val="FF0000"/>
                </a:solidFill>
              </a:rPr>
              <a:t>of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E-R data model</a:t>
            </a:r>
            <a:r>
              <a:rPr lang="en-US" dirty="0" smtClean="0"/>
              <a:t>. The </a:t>
            </a:r>
            <a:r>
              <a:rPr lang="en-US" dirty="0" smtClean="0">
                <a:solidFill>
                  <a:srgbClr val="FF0000"/>
                </a:solidFill>
              </a:rPr>
              <a:t>term</a:t>
            </a:r>
            <a:r>
              <a:rPr lang="en-US" dirty="0" smtClean="0"/>
              <a:t> entity is </a:t>
            </a:r>
            <a:r>
              <a:rPr lang="en-US" dirty="0" smtClean="0">
                <a:solidFill>
                  <a:srgbClr val="FF0000"/>
                </a:solidFill>
              </a:rPr>
              <a:t>used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FF0000"/>
                </a:solidFill>
              </a:rPr>
              <a:t>three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different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meanings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or</a:t>
            </a:r>
            <a:r>
              <a:rPr lang="en-US" dirty="0" smtClean="0"/>
              <a:t> for three different </a:t>
            </a:r>
            <a:r>
              <a:rPr lang="en-US" dirty="0" smtClean="0">
                <a:solidFill>
                  <a:srgbClr val="FF0000"/>
                </a:solidFill>
              </a:rPr>
              <a:t>terms </a:t>
            </a:r>
            <a:r>
              <a:rPr lang="en-US" dirty="0" smtClean="0"/>
              <a:t>and that are: </a:t>
            </a:r>
          </a:p>
          <a:p>
            <a:pPr lvl="1"/>
            <a:r>
              <a:rPr lang="en-US" dirty="0" smtClean="0"/>
              <a:t>Entity type</a:t>
            </a:r>
          </a:p>
          <a:p>
            <a:pPr lvl="1"/>
            <a:r>
              <a:rPr lang="en-US" dirty="0" smtClean="0"/>
              <a:t>Entity instance</a:t>
            </a:r>
          </a:p>
          <a:p>
            <a:pPr lvl="1"/>
            <a:r>
              <a:rPr lang="en-US" dirty="0" smtClean="0"/>
              <a:t>Entity set 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In this course we will be using the </a:t>
            </a:r>
            <a:r>
              <a:rPr lang="en-US" dirty="0" smtClean="0">
                <a:solidFill>
                  <a:srgbClr val="FF0000"/>
                </a:solidFill>
              </a:rPr>
              <a:t>precise</a:t>
            </a:r>
            <a:r>
              <a:rPr lang="en-US" dirty="0" smtClean="0"/>
              <a:t> term most of the time. However </a:t>
            </a:r>
            <a:r>
              <a:rPr lang="en-US" dirty="0" smtClean="0">
                <a:solidFill>
                  <a:srgbClr val="FF0000"/>
                </a:solidFill>
              </a:rPr>
              <a:t>after knowing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meanings</a:t>
            </a:r>
            <a:r>
              <a:rPr lang="en-US" dirty="0" smtClean="0"/>
              <a:t> of these </a:t>
            </a:r>
            <a:r>
              <a:rPr lang="en-US" dirty="0" smtClean="0">
                <a:solidFill>
                  <a:srgbClr val="FF0000"/>
                </a:solidFill>
              </a:rPr>
              <a:t>three terms </a:t>
            </a:r>
            <a:r>
              <a:rPr lang="en-US" dirty="0" smtClean="0"/>
              <a:t>it will </a:t>
            </a:r>
            <a:r>
              <a:rPr lang="en-US" dirty="0" smtClean="0">
                <a:solidFill>
                  <a:srgbClr val="FF0000"/>
                </a:solidFill>
              </a:rPr>
              <a:t>not</a:t>
            </a:r>
            <a:r>
              <a:rPr lang="en-US" dirty="0" smtClean="0"/>
              <a:t> be </a:t>
            </a:r>
            <a:r>
              <a:rPr lang="en-US" dirty="0" smtClean="0">
                <a:solidFill>
                  <a:srgbClr val="FF0000"/>
                </a:solidFill>
              </a:rPr>
              <a:t>difficult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judge</a:t>
            </a:r>
            <a:r>
              <a:rPr lang="en-US" dirty="0" smtClean="0"/>
              <a:t> from the context which </a:t>
            </a:r>
            <a:r>
              <a:rPr lang="en-US" dirty="0" smtClean="0">
                <a:solidFill>
                  <a:srgbClr val="FF0000"/>
                </a:solidFill>
              </a:rPr>
              <a:t>particular meaning </a:t>
            </a:r>
            <a:r>
              <a:rPr lang="en-US" dirty="0" smtClean="0"/>
              <a:t>the term entity is being used in.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Entity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It is </a:t>
            </a:r>
            <a:r>
              <a:rPr lang="en-US" dirty="0" smtClean="0">
                <a:solidFill>
                  <a:srgbClr val="C00000"/>
                </a:solidFill>
              </a:rPr>
              <a:t>constraint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C00000"/>
                </a:solidFill>
              </a:rPr>
              <a:t>always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parent’s PK serve</a:t>
            </a:r>
            <a:r>
              <a:rPr lang="en-US" dirty="0" smtClean="0"/>
              <a:t> as </a:t>
            </a:r>
            <a:r>
              <a:rPr lang="en-US" dirty="0" smtClean="0">
                <a:solidFill>
                  <a:srgbClr val="C00000"/>
                </a:solidFill>
              </a:rPr>
              <a:t>FK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C00000"/>
                </a:solidFill>
              </a:rPr>
              <a:t>child</a:t>
            </a:r>
            <a:r>
              <a:rPr lang="en-US" dirty="0" smtClean="0"/>
              <a:t> entity.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FK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C00000"/>
                </a:solidFill>
              </a:rPr>
              <a:t>used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C00000"/>
                </a:solidFill>
              </a:rPr>
              <a:t>combin</a:t>
            </a:r>
            <a:r>
              <a:rPr lang="en-US" dirty="0" smtClean="0"/>
              <a:t>e </a:t>
            </a:r>
            <a:r>
              <a:rPr lang="en-US" dirty="0" smtClean="0">
                <a:solidFill>
                  <a:srgbClr val="C00000"/>
                </a:solidFill>
              </a:rPr>
              <a:t>two entities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Foreign Key</a:t>
            </a:r>
            <a:endParaRPr lang="en-US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After </a:t>
            </a:r>
            <a:r>
              <a:rPr lang="en-US" dirty="0" smtClean="0">
                <a:solidFill>
                  <a:srgbClr val="C00000"/>
                </a:solidFill>
              </a:rPr>
              <a:t>two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more entities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C00000"/>
                </a:solidFill>
              </a:rPr>
              <a:t>identified</a:t>
            </a:r>
            <a:r>
              <a:rPr lang="en-US" dirty="0" smtClean="0"/>
              <a:t> and defined with </a:t>
            </a:r>
            <a:r>
              <a:rPr lang="en-US" dirty="0" smtClean="0">
                <a:solidFill>
                  <a:srgbClr val="C00000"/>
                </a:solidFill>
              </a:rPr>
              <a:t>attributes</a:t>
            </a:r>
            <a:r>
              <a:rPr lang="en-US" dirty="0" smtClean="0"/>
              <a:t>, the </a:t>
            </a:r>
            <a:r>
              <a:rPr lang="en-US" dirty="0" smtClean="0">
                <a:solidFill>
                  <a:srgbClr val="C00000"/>
                </a:solidFill>
              </a:rPr>
              <a:t>participants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determine</a:t>
            </a:r>
            <a:r>
              <a:rPr lang="en-US" dirty="0" smtClean="0"/>
              <a:t> if a </a:t>
            </a:r>
            <a:r>
              <a:rPr lang="en-US" dirty="0" smtClean="0">
                <a:solidFill>
                  <a:srgbClr val="C00000"/>
                </a:solidFill>
              </a:rPr>
              <a:t>relationship</a:t>
            </a:r>
            <a:r>
              <a:rPr lang="en-US" dirty="0" smtClean="0"/>
              <a:t> exists </a:t>
            </a:r>
            <a:r>
              <a:rPr lang="en-US" dirty="0" smtClean="0">
                <a:solidFill>
                  <a:srgbClr val="C00000"/>
                </a:solidFill>
              </a:rPr>
              <a:t>between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entities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relationship</a:t>
            </a:r>
            <a:r>
              <a:rPr lang="en-US" dirty="0" smtClean="0"/>
              <a:t> is any </a:t>
            </a:r>
            <a:r>
              <a:rPr lang="en-US" dirty="0" smtClean="0">
                <a:solidFill>
                  <a:srgbClr val="C00000"/>
                </a:solidFill>
              </a:rPr>
              <a:t>association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linkage</a:t>
            </a:r>
            <a:r>
              <a:rPr lang="en-US" dirty="0" smtClean="0"/>
              <a:t>, or </a:t>
            </a:r>
            <a:r>
              <a:rPr lang="en-US" dirty="0" smtClean="0">
                <a:solidFill>
                  <a:srgbClr val="C00000"/>
                </a:solidFill>
              </a:rPr>
              <a:t>connection</a:t>
            </a:r>
            <a:r>
              <a:rPr lang="en-US" dirty="0" smtClean="0"/>
              <a:t> between the </a:t>
            </a:r>
            <a:r>
              <a:rPr lang="en-US" dirty="0" smtClean="0">
                <a:solidFill>
                  <a:srgbClr val="C00000"/>
                </a:solidFill>
              </a:rPr>
              <a:t>entities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C00000"/>
                </a:solidFill>
              </a:rPr>
              <a:t>interest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to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business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It is a two</a:t>
            </a:r>
            <a:r>
              <a:rPr lang="en-US" dirty="0" smtClean="0">
                <a:solidFill>
                  <a:srgbClr val="C00000"/>
                </a:solidFill>
              </a:rPr>
              <a:t>-</a:t>
            </a:r>
            <a:r>
              <a:rPr lang="en-US" dirty="0" smtClean="0"/>
              <a:t>directional.</a:t>
            </a:r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r>
              <a:rPr lang="en-US" dirty="0" smtClean="0"/>
              <a:t>Each </a:t>
            </a:r>
            <a:r>
              <a:rPr lang="en-US" dirty="0" smtClean="0">
                <a:solidFill>
                  <a:srgbClr val="C00000"/>
                </a:solidFill>
              </a:rPr>
              <a:t>relationship</a:t>
            </a:r>
            <a:r>
              <a:rPr lang="en-US" dirty="0" smtClean="0"/>
              <a:t> has a </a:t>
            </a:r>
            <a:r>
              <a:rPr lang="en-US" dirty="0" smtClean="0">
                <a:solidFill>
                  <a:srgbClr val="C00000"/>
                </a:solidFill>
              </a:rPr>
              <a:t>name</a:t>
            </a:r>
            <a:r>
              <a:rPr lang="en-US" dirty="0" smtClean="0"/>
              <a:t>, an </a:t>
            </a:r>
            <a:r>
              <a:rPr lang="en-US" dirty="0" err="1" smtClean="0"/>
              <a:t>optionality</a:t>
            </a:r>
            <a:r>
              <a:rPr lang="en-US" dirty="0" smtClean="0"/>
              <a:t> (</a:t>
            </a:r>
            <a:r>
              <a:rPr lang="en-US" dirty="0" smtClean="0">
                <a:solidFill>
                  <a:srgbClr val="C00000"/>
                </a:solidFill>
              </a:rPr>
              <a:t>optional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mandatory</a:t>
            </a:r>
            <a:r>
              <a:rPr lang="en-US" dirty="0" smtClean="0"/>
              <a:t>), and a degree (</a:t>
            </a:r>
            <a:r>
              <a:rPr lang="en-US" dirty="0" smtClean="0">
                <a:solidFill>
                  <a:srgbClr val="C00000"/>
                </a:solidFill>
              </a:rPr>
              <a:t>how many</a:t>
            </a:r>
            <a:r>
              <a:rPr lang="en-US" dirty="0" smtClean="0"/>
              <a:t>).</a:t>
            </a:r>
          </a:p>
          <a:p>
            <a:endParaRPr lang="en-US" dirty="0" smtClean="0"/>
          </a:p>
          <a:p>
            <a:r>
              <a:rPr lang="en-US" dirty="0" smtClean="0"/>
              <a:t> A </a:t>
            </a:r>
            <a:r>
              <a:rPr lang="en-US" dirty="0" smtClean="0">
                <a:solidFill>
                  <a:srgbClr val="C00000"/>
                </a:solidFill>
              </a:rPr>
              <a:t>relationship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C00000"/>
                </a:solidFill>
              </a:rPr>
              <a:t>described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C00000"/>
                </a:solidFill>
              </a:rPr>
              <a:t>real terms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Assigning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C00000"/>
                </a:solidFill>
              </a:rPr>
              <a:t>name</a:t>
            </a:r>
            <a:r>
              <a:rPr lang="en-US" dirty="0" smtClean="0"/>
              <a:t>, </a:t>
            </a:r>
            <a:r>
              <a:rPr lang="en-US" dirty="0" err="1" smtClean="0"/>
              <a:t>optionality</a:t>
            </a:r>
            <a:r>
              <a:rPr lang="en-US" dirty="0" smtClean="0"/>
              <a:t>, and a </a:t>
            </a:r>
            <a:r>
              <a:rPr lang="en-US" dirty="0" smtClean="0">
                <a:solidFill>
                  <a:srgbClr val="C00000"/>
                </a:solidFill>
              </a:rPr>
              <a:t>degree</a:t>
            </a:r>
            <a:r>
              <a:rPr lang="en-US" dirty="0" smtClean="0"/>
              <a:t> to a </a:t>
            </a:r>
            <a:r>
              <a:rPr lang="en-US" dirty="0" smtClean="0">
                <a:solidFill>
                  <a:srgbClr val="C00000"/>
                </a:solidFill>
              </a:rPr>
              <a:t>relationship</a:t>
            </a:r>
            <a:r>
              <a:rPr lang="en-US" dirty="0" smtClean="0"/>
              <a:t> helps </a:t>
            </a:r>
            <a:r>
              <a:rPr lang="en-US" dirty="0" smtClean="0">
                <a:solidFill>
                  <a:srgbClr val="C00000"/>
                </a:solidFill>
              </a:rPr>
              <a:t>confirm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validity</a:t>
            </a:r>
            <a:r>
              <a:rPr lang="en-US" dirty="0" smtClean="0"/>
              <a:t> of that </a:t>
            </a:r>
            <a:r>
              <a:rPr lang="en-US" dirty="0" smtClean="0">
                <a:solidFill>
                  <a:srgbClr val="C00000"/>
                </a:solidFill>
              </a:rPr>
              <a:t>relationship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If you </a:t>
            </a:r>
            <a:r>
              <a:rPr lang="en-US" dirty="0" smtClean="0">
                <a:solidFill>
                  <a:srgbClr val="C00000"/>
                </a:solidFill>
              </a:rPr>
              <a:t>cannot </a:t>
            </a:r>
            <a:r>
              <a:rPr lang="en-US" dirty="0" smtClean="0"/>
              <a:t>give a </a:t>
            </a:r>
            <a:r>
              <a:rPr lang="en-US" dirty="0" smtClean="0">
                <a:solidFill>
                  <a:srgbClr val="C00000"/>
                </a:solidFill>
              </a:rPr>
              <a:t>relationship</a:t>
            </a:r>
            <a:r>
              <a:rPr lang="en-US" dirty="0" smtClean="0"/>
              <a:t> all these </a:t>
            </a:r>
            <a:r>
              <a:rPr lang="en-US" dirty="0" smtClean="0">
                <a:solidFill>
                  <a:srgbClr val="C00000"/>
                </a:solidFill>
              </a:rPr>
              <a:t>things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then</a:t>
            </a:r>
            <a:r>
              <a:rPr lang="en-US" dirty="0" smtClean="0"/>
              <a:t> perhaps there </a:t>
            </a:r>
            <a:r>
              <a:rPr lang="en-US" dirty="0" smtClean="0">
                <a:solidFill>
                  <a:srgbClr val="C00000"/>
                </a:solidFill>
              </a:rPr>
              <a:t>really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C00000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relationship</a:t>
            </a:r>
            <a:r>
              <a:rPr lang="en-US" dirty="0" smtClean="0"/>
              <a:t> at all.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Employees are </a:t>
            </a:r>
            <a:r>
              <a:rPr lang="en-US" dirty="0" smtClean="0">
                <a:solidFill>
                  <a:srgbClr val="FF0000"/>
                </a:solidFill>
              </a:rPr>
              <a:t>assigned</a:t>
            </a:r>
            <a:r>
              <a:rPr lang="en-US" dirty="0" smtClean="0"/>
              <a:t> to projects</a:t>
            </a:r>
          </a:p>
          <a:p>
            <a:r>
              <a:rPr lang="en-US" dirty="0" smtClean="0"/>
              <a:t>Projects </a:t>
            </a:r>
            <a:r>
              <a:rPr lang="en-US" dirty="0" smtClean="0">
                <a:solidFill>
                  <a:srgbClr val="FF0000"/>
                </a:solidFill>
              </a:rPr>
              <a:t>have</a:t>
            </a:r>
            <a:r>
              <a:rPr lang="en-US" dirty="0" smtClean="0"/>
              <a:t> subtasks</a:t>
            </a:r>
          </a:p>
          <a:p>
            <a:r>
              <a:rPr lang="en-US" dirty="0" smtClean="0"/>
              <a:t>Departments </a:t>
            </a:r>
            <a:r>
              <a:rPr lang="en-US" dirty="0" smtClean="0">
                <a:solidFill>
                  <a:srgbClr val="FF0000"/>
                </a:solidFill>
              </a:rPr>
              <a:t>manage </a:t>
            </a:r>
            <a:r>
              <a:rPr lang="en-US" dirty="0" smtClean="0"/>
              <a:t>one or more projects </a:t>
            </a:r>
          </a:p>
          <a:p>
            <a:r>
              <a:rPr lang="en-US" dirty="0" smtClean="0"/>
              <a:t>Departments </a:t>
            </a:r>
            <a:r>
              <a:rPr lang="en-US" dirty="0" smtClean="0">
                <a:solidFill>
                  <a:srgbClr val="FF0000"/>
                </a:solidFill>
              </a:rPr>
              <a:t>hires</a:t>
            </a:r>
            <a:r>
              <a:rPr lang="en-US" dirty="0" smtClean="0"/>
              <a:t> employee</a:t>
            </a:r>
          </a:p>
          <a:p>
            <a:r>
              <a:rPr lang="en-US" dirty="0" smtClean="0"/>
              <a:t>Customer </a:t>
            </a:r>
            <a:r>
              <a:rPr lang="en-US" dirty="0" smtClean="0">
                <a:solidFill>
                  <a:srgbClr val="FF0000"/>
                </a:solidFill>
              </a:rPr>
              <a:t>orders</a:t>
            </a:r>
            <a:r>
              <a:rPr lang="en-US" dirty="0" smtClean="0"/>
              <a:t> products</a:t>
            </a:r>
          </a:p>
          <a:p>
            <a:r>
              <a:rPr lang="en-US" dirty="0" smtClean="0"/>
              <a:t>People </a:t>
            </a:r>
            <a:r>
              <a:rPr lang="en-US" dirty="0" smtClean="0">
                <a:solidFill>
                  <a:srgbClr val="FF0000"/>
                </a:solidFill>
              </a:rPr>
              <a:t>votes</a:t>
            </a:r>
            <a:r>
              <a:rPr lang="en-US" dirty="0" smtClean="0"/>
              <a:t> to candidate</a:t>
            </a:r>
          </a:p>
          <a:p>
            <a:r>
              <a:rPr lang="en-US" dirty="0" smtClean="0"/>
              <a:t>Owner </a:t>
            </a:r>
            <a:r>
              <a:rPr lang="en-US" dirty="0" smtClean="0">
                <a:solidFill>
                  <a:srgbClr val="C00000"/>
                </a:solidFill>
              </a:rPr>
              <a:t>owns</a:t>
            </a:r>
            <a:r>
              <a:rPr lang="en-US" dirty="0" smtClean="0"/>
              <a:t> Car</a:t>
            </a:r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If</a:t>
            </a:r>
            <a:r>
              <a:rPr lang="en-US" dirty="0" smtClean="0"/>
              <a:t> there is </a:t>
            </a:r>
            <a:r>
              <a:rPr lang="en-US" dirty="0" smtClean="0">
                <a:solidFill>
                  <a:srgbClr val="C00000"/>
                </a:solidFill>
              </a:rPr>
              <a:t>no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proper name </a:t>
            </a:r>
            <a:r>
              <a:rPr lang="en-US" dirty="0" smtClean="0"/>
              <a:t>of the </a:t>
            </a:r>
            <a:r>
              <a:rPr lang="en-US" dirty="0" smtClean="0">
                <a:solidFill>
                  <a:srgbClr val="C00000"/>
                </a:solidFill>
              </a:rPr>
              <a:t>association</a:t>
            </a:r>
            <a:r>
              <a:rPr lang="en-US" dirty="0" smtClean="0"/>
              <a:t> in the </a:t>
            </a:r>
            <a:r>
              <a:rPr lang="en-US" dirty="0" smtClean="0">
                <a:solidFill>
                  <a:srgbClr val="C00000"/>
                </a:solidFill>
              </a:rPr>
              <a:t>system</a:t>
            </a:r>
            <a:r>
              <a:rPr lang="en-US" dirty="0" smtClean="0"/>
              <a:t> then </a:t>
            </a:r>
            <a:r>
              <a:rPr lang="en-US" dirty="0" smtClean="0">
                <a:solidFill>
                  <a:srgbClr val="C00000"/>
                </a:solidFill>
              </a:rPr>
              <a:t>participants’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names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C00000"/>
                </a:solidFill>
              </a:rPr>
              <a:t>abbreviations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C00000"/>
                </a:solidFill>
              </a:rPr>
              <a:t>used</a:t>
            </a:r>
            <a:r>
              <a:rPr lang="en-US" dirty="0" smtClean="0"/>
              <a:t>. STUDENT </a:t>
            </a:r>
            <a:r>
              <a:rPr lang="en-US" dirty="0" smtClean="0">
                <a:solidFill>
                  <a:srgbClr val="C00000"/>
                </a:solidFill>
              </a:rPr>
              <a:t>and </a:t>
            </a:r>
            <a:r>
              <a:rPr lang="en-US" dirty="0" smtClean="0"/>
              <a:t>CLASS have </a:t>
            </a:r>
            <a:r>
              <a:rPr lang="en-US" dirty="0" smtClean="0">
                <a:solidFill>
                  <a:srgbClr val="C00000"/>
                </a:solidFill>
              </a:rPr>
              <a:t>ENROLL</a:t>
            </a:r>
            <a:r>
              <a:rPr lang="en-US" dirty="0" smtClean="0"/>
              <a:t> relationship. </a:t>
            </a:r>
            <a:r>
              <a:rPr lang="en-US" dirty="0" smtClean="0">
                <a:solidFill>
                  <a:srgbClr val="C00000"/>
                </a:solidFill>
              </a:rPr>
              <a:t>However</a:t>
            </a:r>
            <a:r>
              <a:rPr lang="en-US" dirty="0" smtClean="0"/>
              <a:t>, it </a:t>
            </a:r>
            <a:r>
              <a:rPr lang="en-US" dirty="0" smtClean="0">
                <a:solidFill>
                  <a:srgbClr val="C00000"/>
                </a:solidFill>
              </a:rPr>
              <a:t>can </a:t>
            </a:r>
            <a:r>
              <a:rPr lang="en-US" dirty="0" smtClean="0"/>
              <a:t>also </a:t>
            </a:r>
            <a:r>
              <a:rPr lang="en-US" dirty="0" smtClean="0">
                <a:solidFill>
                  <a:srgbClr val="C00000"/>
                </a:solidFill>
              </a:rPr>
              <a:t>be</a:t>
            </a:r>
            <a:r>
              <a:rPr lang="en-US" dirty="0" smtClean="0"/>
              <a:t> named as </a:t>
            </a:r>
            <a:r>
              <a:rPr lang="en-US" dirty="0" smtClean="0">
                <a:solidFill>
                  <a:srgbClr val="C00000"/>
                </a:solidFill>
              </a:rPr>
              <a:t>STD_CLS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Naming Relationships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Sybmols</a:t>
            </a:r>
            <a:endParaRPr lang="en-US" dirty="0"/>
          </a:p>
        </p:txBody>
      </p:sp>
      <p:sp>
        <p:nvSpPr>
          <p:cNvPr id="4" name="Diamond 3"/>
          <p:cNvSpPr/>
          <p:nvPr/>
        </p:nvSpPr>
        <p:spPr>
          <a:xfrm>
            <a:off x="4038600" y="1524000"/>
            <a:ext cx="1295400" cy="1219200"/>
          </a:xfrm>
          <a:prstGeom prst="diamond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066800" y="3276600"/>
            <a:ext cx="1828800" cy="838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DEPT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066800" y="4724400"/>
            <a:ext cx="1828800" cy="838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7000" y="4724400"/>
            <a:ext cx="1828800" cy="838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BOOK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477000" y="3276600"/>
            <a:ext cx="1828800" cy="838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EMP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Diamond 8"/>
          <p:cNvSpPr/>
          <p:nvPr/>
        </p:nvSpPr>
        <p:spPr>
          <a:xfrm>
            <a:off x="4038600" y="3048000"/>
            <a:ext cx="1295400" cy="1219200"/>
          </a:xfrm>
          <a:prstGeom prst="diamond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iamond 9"/>
          <p:cNvSpPr/>
          <p:nvPr/>
        </p:nvSpPr>
        <p:spPr>
          <a:xfrm>
            <a:off x="4038600" y="4495800"/>
            <a:ext cx="1295400" cy="1219200"/>
          </a:xfrm>
          <a:prstGeom prst="diamond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 rot="10800000">
            <a:off x="2895601" y="3657600"/>
            <a:ext cx="11429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rot="10800000">
            <a:off x="5334001" y="3657599"/>
            <a:ext cx="11429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rot="10800000">
            <a:off x="5334001" y="5105398"/>
            <a:ext cx="11429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rot="10800000">
            <a:off x="2895601" y="5105398"/>
            <a:ext cx="11429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relationship type </a:t>
            </a:r>
            <a:r>
              <a:rPr lang="en-US" dirty="0" smtClean="0"/>
              <a:t>is an </a:t>
            </a:r>
            <a:r>
              <a:rPr lang="en-US" dirty="0" smtClean="0">
                <a:solidFill>
                  <a:srgbClr val="C00000"/>
                </a:solidFill>
              </a:rPr>
              <a:t>abstraction</a:t>
            </a:r>
            <a:r>
              <a:rPr lang="en-US" dirty="0" smtClean="0"/>
              <a:t> of a</a:t>
            </a:r>
            <a:r>
              <a:rPr lang="en-US" dirty="0" smtClean="0">
                <a:solidFill>
                  <a:srgbClr val="C00000"/>
                </a:solidFill>
              </a:rPr>
              <a:t> relationship </a:t>
            </a:r>
            <a:r>
              <a:rPr lang="en-US" dirty="0" smtClean="0"/>
              <a:t>i.e. a set of </a:t>
            </a:r>
            <a:r>
              <a:rPr lang="en-US" dirty="0" smtClean="0">
                <a:solidFill>
                  <a:srgbClr val="C00000"/>
                </a:solidFill>
              </a:rPr>
              <a:t>relationships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instances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sharing common attributes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Entities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enrolled</a:t>
            </a:r>
            <a:r>
              <a:rPr lang="en-US" dirty="0" smtClean="0"/>
              <a:t> in a </a:t>
            </a:r>
            <a:r>
              <a:rPr lang="en-US" dirty="0" smtClean="0">
                <a:solidFill>
                  <a:srgbClr val="C00000"/>
                </a:solidFill>
              </a:rPr>
              <a:t>relationship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C00000"/>
                </a:solidFill>
              </a:rPr>
              <a:t>called</a:t>
            </a:r>
            <a:r>
              <a:rPr lang="en-US" dirty="0" smtClean="0"/>
              <a:t> its </a:t>
            </a:r>
            <a:r>
              <a:rPr lang="en-US" dirty="0" smtClean="0">
                <a:solidFill>
                  <a:srgbClr val="C00000"/>
                </a:solidFill>
              </a:rPr>
              <a:t>participants</a:t>
            </a:r>
            <a:r>
              <a:rPr lang="en-US" dirty="0" smtClean="0"/>
              <a:t>. </a:t>
            </a:r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C00000"/>
                </a:solidFill>
              </a:rPr>
              <a:t>Unary</a:t>
            </a:r>
            <a:r>
              <a:rPr lang="en-US" dirty="0" smtClean="0"/>
              <a:t> Relationship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Binary</a:t>
            </a:r>
            <a:r>
              <a:rPr lang="en-US" dirty="0" smtClean="0"/>
              <a:t> relationship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Ternary </a:t>
            </a:r>
            <a:r>
              <a:rPr lang="en-US" dirty="0" smtClean="0"/>
              <a:t>Relationship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N-</a:t>
            </a:r>
            <a:r>
              <a:rPr lang="en-US" dirty="0" err="1" smtClean="0">
                <a:solidFill>
                  <a:srgbClr val="C00000"/>
                </a:solidFill>
              </a:rPr>
              <a:t>ary</a:t>
            </a:r>
            <a:r>
              <a:rPr lang="en-US" dirty="0" smtClean="0"/>
              <a:t> Relationship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Relationships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Unary Relationship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C00000"/>
                </a:solidFill>
              </a:rPr>
              <a:t>ENTITY</a:t>
            </a:r>
            <a:r>
              <a:rPr lang="en-US" dirty="0" smtClean="0"/>
              <a:t> TYPE </a:t>
            </a:r>
            <a:r>
              <a:rPr lang="en-US" dirty="0" smtClean="0">
                <a:solidFill>
                  <a:srgbClr val="C00000"/>
                </a:solidFill>
              </a:rPr>
              <a:t>linked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C00000"/>
                </a:solidFill>
              </a:rPr>
              <a:t>itself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C00000"/>
                </a:solidFill>
              </a:rPr>
              <a:t>also called </a:t>
            </a:r>
            <a:r>
              <a:rPr lang="en-US" dirty="0" smtClean="0"/>
              <a:t>r</a:t>
            </a:r>
            <a:r>
              <a:rPr lang="en-US" dirty="0" smtClean="0">
                <a:solidFill>
                  <a:srgbClr val="C00000"/>
                </a:solidFill>
              </a:rPr>
              <a:t>ecursive</a:t>
            </a:r>
            <a:r>
              <a:rPr lang="en-US" dirty="0" smtClean="0"/>
              <a:t> relationship. </a:t>
            </a:r>
          </a:p>
          <a:p>
            <a:endParaRPr lang="en-US" dirty="0" smtClean="0"/>
          </a:p>
          <a:p>
            <a:r>
              <a:rPr lang="en-US" dirty="0" smtClean="0"/>
              <a:t>Example </a:t>
            </a:r>
            <a:r>
              <a:rPr lang="en-US" dirty="0" smtClean="0">
                <a:solidFill>
                  <a:srgbClr val="C00000"/>
                </a:solidFill>
              </a:rPr>
              <a:t>Roommate</a:t>
            </a:r>
            <a:r>
              <a:rPr lang="en-US" dirty="0" smtClean="0"/>
              <a:t>, where </a:t>
            </a:r>
            <a:r>
              <a:rPr lang="en-US" dirty="0" smtClean="0">
                <a:solidFill>
                  <a:srgbClr val="C00000"/>
                </a:solidFill>
              </a:rPr>
              <a:t>STUDENT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C00000"/>
                </a:solidFill>
              </a:rPr>
              <a:t>linked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C00000"/>
                </a:solidFill>
              </a:rPr>
              <a:t>STUDENT.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3581400" y="5562600"/>
            <a:ext cx="2209800" cy="609600"/>
          </a:xfrm>
          <a:prstGeom prst="rect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Student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3657600" y="4038600"/>
            <a:ext cx="1981200" cy="1219200"/>
          </a:xfrm>
          <a:prstGeom prst="diamond">
            <a:avLst/>
          </a:prstGeom>
          <a:solidFill>
            <a:schemeClr val="bg1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 smtClean="0">
                <a:solidFill>
                  <a:sysClr val="windowText" lastClr="000000"/>
                </a:solidFill>
              </a:rPr>
              <a:t>Roomate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  <p:cxnSp>
        <p:nvCxnSpPr>
          <p:cNvPr id="9" name="Straight Connector 8"/>
          <p:cNvCxnSpPr>
            <a:stCxn id="7" idx="1"/>
          </p:cNvCxnSpPr>
          <p:nvPr/>
        </p:nvCxnSpPr>
        <p:spPr>
          <a:xfrm rot="10800000" flipV="1">
            <a:off x="3657600" y="4648200"/>
            <a:ext cx="1588" cy="9144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5182395" y="5104606"/>
            <a:ext cx="914400" cy="158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entity type </a:t>
            </a:r>
            <a:r>
              <a:rPr lang="en-US" dirty="0" smtClean="0"/>
              <a:t>can be </a:t>
            </a:r>
            <a:r>
              <a:rPr lang="en-US" dirty="0" smtClean="0">
                <a:solidFill>
                  <a:srgbClr val="FF0000"/>
                </a:solidFill>
              </a:rPr>
              <a:t>defined</a:t>
            </a:r>
            <a:r>
              <a:rPr lang="en-US" dirty="0" smtClean="0"/>
              <a:t> as a </a:t>
            </a:r>
            <a:r>
              <a:rPr lang="en-US" dirty="0" smtClean="0">
                <a:solidFill>
                  <a:srgbClr val="FF0000"/>
                </a:solidFill>
              </a:rPr>
              <a:t>name/label </a:t>
            </a:r>
            <a:r>
              <a:rPr lang="en-US" dirty="0" smtClean="0"/>
              <a:t>assigned </a:t>
            </a:r>
            <a:r>
              <a:rPr lang="en-US" dirty="0" smtClean="0">
                <a:solidFill>
                  <a:srgbClr val="FF0000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items/objects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FF0000"/>
                </a:solidFill>
              </a:rPr>
              <a:t>exist </a:t>
            </a:r>
            <a:r>
              <a:rPr lang="en-US" dirty="0" smtClean="0"/>
              <a:t>in an </a:t>
            </a:r>
            <a:r>
              <a:rPr lang="en-US" dirty="0" smtClean="0">
                <a:solidFill>
                  <a:srgbClr val="FF0000"/>
                </a:solidFill>
              </a:rPr>
              <a:t>environment</a:t>
            </a:r>
            <a:r>
              <a:rPr lang="en-US" dirty="0" smtClean="0"/>
              <a:t> and that </a:t>
            </a:r>
            <a:r>
              <a:rPr lang="en-US" dirty="0" smtClean="0">
                <a:solidFill>
                  <a:srgbClr val="FF0000"/>
                </a:solidFill>
              </a:rPr>
              <a:t>have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similar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properties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/>
              <a:t>It could be </a:t>
            </a:r>
            <a:r>
              <a:rPr lang="en-US" dirty="0" smtClean="0">
                <a:solidFill>
                  <a:srgbClr val="FF0000"/>
                </a:solidFill>
              </a:rPr>
              <a:t>person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place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event</a:t>
            </a:r>
            <a:r>
              <a:rPr lang="en-US" dirty="0" smtClean="0"/>
              <a:t> or even </a:t>
            </a:r>
            <a:r>
              <a:rPr lang="en-US" dirty="0" smtClean="0">
                <a:solidFill>
                  <a:srgbClr val="FF0000"/>
                </a:solidFill>
              </a:rPr>
              <a:t>concept</a:t>
            </a:r>
            <a:r>
              <a:rPr lang="en-US" dirty="0" smtClean="0"/>
              <a:t>, that is, an </a:t>
            </a:r>
            <a:r>
              <a:rPr lang="en-US" dirty="0" smtClean="0">
                <a:solidFill>
                  <a:srgbClr val="FF0000"/>
                </a:solidFill>
              </a:rPr>
              <a:t>entity type </a:t>
            </a:r>
            <a:r>
              <a:rPr lang="en-US" dirty="0" smtClean="0"/>
              <a:t>can be </a:t>
            </a:r>
            <a:r>
              <a:rPr lang="en-US" dirty="0" smtClean="0">
                <a:solidFill>
                  <a:srgbClr val="FF0000"/>
                </a:solidFill>
              </a:rPr>
              <a:t>defined</a:t>
            </a:r>
            <a:r>
              <a:rPr lang="en-US" dirty="0" smtClean="0"/>
              <a:t> for </a:t>
            </a:r>
            <a:r>
              <a:rPr lang="en-US" dirty="0" smtClean="0">
                <a:solidFill>
                  <a:srgbClr val="FF0000"/>
                </a:solidFill>
              </a:rPr>
              <a:t>physical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as well as not-physical</a:t>
            </a:r>
            <a:r>
              <a:rPr lang="en-US" dirty="0" smtClean="0"/>
              <a:t> things. </a:t>
            </a:r>
          </a:p>
          <a:p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entity type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distinguishable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from </a:t>
            </a:r>
            <a:r>
              <a:rPr lang="en-US" dirty="0" smtClean="0"/>
              <a:t>other </a:t>
            </a:r>
            <a:r>
              <a:rPr lang="en-US" dirty="0" smtClean="0">
                <a:solidFill>
                  <a:srgbClr val="FF0000"/>
                </a:solidFill>
              </a:rPr>
              <a:t>entity types</a:t>
            </a:r>
            <a:r>
              <a:rPr lang="en-US" dirty="0" smtClean="0"/>
              <a:t> on the </a:t>
            </a:r>
            <a:r>
              <a:rPr lang="en-US" dirty="0" smtClean="0">
                <a:solidFill>
                  <a:srgbClr val="FF0000"/>
                </a:solidFill>
              </a:rPr>
              <a:t>basis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properties</a:t>
            </a:r>
            <a:r>
              <a:rPr lang="en-US" dirty="0" smtClean="0"/>
              <a:t> and the </a:t>
            </a:r>
            <a:r>
              <a:rPr lang="en-US" dirty="0" smtClean="0">
                <a:solidFill>
                  <a:srgbClr val="FF0000"/>
                </a:solidFill>
              </a:rPr>
              <a:t>same</a:t>
            </a:r>
            <a:r>
              <a:rPr lang="en-US" dirty="0" smtClean="0"/>
              <a:t> thing </a:t>
            </a:r>
            <a:r>
              <a:rPr lang="en-US" dirty="0" smtClean="0">
                <a:solidFill>
                  <a:srgbClr val="FF0000"/>
                </a:solidFill>
              </a:rPr>
              <a:t>provides</a:t>
            </a:r>
            <a:r>
              <a:rPr lang="en-US" dirty="0" smtClean="0"/>
              <a:t> the basis for the </a:t>
            </a:r>
            <a:r>
              <a:rPr lang="en-US" dirty="0" smtClean="0">
                <a:solidFill>
                  <a:srgbClr val="FF0000"/>
                </a:solidFill>
              </a:rPr>
              <a:t>identification</a:t>
            </a:r>
            <a:r>
              <a:rPr lang="en-US" dirty="0" smtClean="0"/>
              <a:t> of an entity type.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371600"/>
            <a:ext cx="7391400" cy="426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Binary relationship is the </a:t>
            </a:r>
            <a:r>
              <a:rPr lang="en-US" dirty="0" smtClean="0">
                <a:solidFill>
                  <a:srgbClr val="C00000"/>
                </a:solidFill>
              </a:rPr>
              <a:t>one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C00000"/>
                </a:solidFill>
              </a:rPr>
              <a:t>links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two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entities</a:t>
            </a:r>
            <a:r>
              <a:rPr lang="en-US" dirty="0" smtClean="0"/>
              <a:t> sets e.g. </a:t>
            </a:r>
            <a:r>
              <a:rPr lang="en-US" dirty="0" smtClean="0">
                <a:solidFill>
                  <a:srgbClr val="C00000"/>
                </a:solidFill>
              </a:rPr>
              <a:t>STUDENT</a:t>
            </a:r>
            <a:r>
              <a:rPr lang="en-US" dirty="0" smtClean="0"/>
              <a:t>-</a:t>
            </a:r>
            <a:r>
              <a:rPr lang="en-US" dirty="0" smtClean="0">
                <a:solidFill>
                  <a:srgbClr val="C00000"/>
                </a:solidFill>
              </a:rPr>
              <a:t>CLASS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C00000"/>
                </a:solidFill>
              </a:rPr>
              <a:t>Relationships</a:t>
            </a:r>
            <a:r>
              <a:rPr lang="en-US" dirty="0" smtClean="0"/>
              <a:t> can be formally </a:t>
            </a:r>
            <a:r>
              <a:rPr lang="en-US" dirty="0" smtClean="0">
                <a:solidFill>
                  <a:srgbClr val="C00000"/>
                </a:solidFill>
              </a:rPr>
              <a:t>described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in</a:t>
            </a:r>
            <a:r>
              <a:rPr lang="en-US" dirty="0" smtClean="0"/>
              <a:t> an </a:t>
            </a:r>
            <a:r>
              <a:rPr lang="en-US" dirty="0" smtClean="0">
                <a:solidFill>
                  <a:srgbClr val="C00000"/>
                </a:solidFill>
              </a:rPr>
              <a:t>ordered</a:t>
            </a:r>
            <a:r>
              <a:rPr lang="en-US" dirty="0" smtClean="0"/>
              <a:t> pair form.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Binary Relationship</a:t>
            </a:r>
            <a:endParaRPr lang="en-US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066800" y="3276600"/>
            <a:ext cx="1828800" cy="838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DEPT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066800" y="4648200"/>
            <a:ext cx="1828800" cy="838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77000" y="4648200"/>
            <a:ext cx="1828800" cy="838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BOOK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477000" y="3276600"/>
            <a:ext cx="1828800" cy="838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EMP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Diamond 7"/>
          <p:cNvSpPr/>
          <p:nvPr/>
        </p:nvSpPr>
        <p:spPr>
          <a:xfrm>
            <a:off x="4038600" y="3048000"/>
            <a:ext cx="1295400" cy="1219200"/>
          </a:xfrm>
          <a:prstGeom prst="diamond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iamond 8"/>
          <p:cNvSpPr/>
          <p:nvPr/>
        </p:nvSpPr>
        <p:spPr>
          <a:xfrm>
            <a:off x="4038600" y="4495800"/>
            <a:ext cx="1295400" cy="1219200"/>
          </a:xfrm>
          <a:prstGeom prst="diamond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 rot="10800000">
            <a:off x="2895601" y="3657600"/>
            <a:ext cx="11429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rot="10800000">
            <a:off x="5334001" y="3657599"/>
            <a:ext cx="11429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rot="10800000">
            <a:off x="5334001" y="5105398"/>
            <a:ext cx="11429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rot="10800000">
            <a:off x="2895601" y="5105398"/>
            <a:ext cx="11429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1066800" y="1752600"/>
            <a:ext cx="1828800" cy="838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STD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6477000" y="1752600"/>
            <a:ext cx="1828800" cy="838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COURSE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20" name="Diamond 19"/>
          <p:cNvSpPr/>
          <p:nvPr/>
        </p:nvSpPr>
        <p:spPr>
          <a:xfrm>
            <a:off x="4038600" y="1600200"/>
            <a:ext cx="1295400" cy="1219200"/>
          </a:xfrm>
          <a:prstGeom prst="diamond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/>
          <p:cNvCxnSpPr/>
          <p:nvPr/>
        </p:nvCxnSpPr>
        <p:spPr>
          <a:xfrm rot="10800000">
            <a:off x="5334001" y="2209799"/>
            <a:ext cx="11429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10800000">
            <a:off x="2895601" y="2209798"/>
            <a:ext cx="114299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Key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relationship</a:t>
            </a:r>
            <a:r>
              <a:rPr lang="en-US" dirty="0" smtClean="0"/>
              <a:t> can </a:t>
            </a:r>
            <a:r>
              <a:rPr lang="en-US" dirty="0" smtClean="0">
                <a:solidFill>
                  <a:srgbClr val="FF0000"/>
                </a:solidFill>
              </a:rPr>
              <a:t>have</a:t>
            </a:r>
            <a:r>
              <a:rPr lang="en-US" dirty="0" smtClean="0"/>
              <a:t> their </a:t>
            </a:r>
            <a:r>
              <a:rPr lang="en-US" dirty="0" smtClean="0">
                <a:solidFill>
                  <a:srgbClr val="FF0000"/>
                </a:solidFill>
              </a:rPr>
              <a:t>descriptive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attributes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Attributes of Relationship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4572000"/>
            <a:ext cx="1295400" cy="457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STUDENT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4572000"/>
            <a:ext cx="1295400" cy="457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Course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962400" y="4419600"/>
            <a:ext cx="838200" cy="762000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4" idx="3"/>
            <a:endCxn id="6" idx="1"/>
          </p:cNvCxnSpPr>
          <p:nvPr/>
        </p:nvCxnSpPr>
        <p:spPr>
          <a:xfrm>
            <a:off x="3200400" y="48006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00600" y="4799012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16200000" flipV="1">
            <a:off x="4159154" y="4222845"/>
            <a:ext cx="376453" cy="79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3810000" y="3581400"/>
            <a:ext cx="1143000" cy="457200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ysClr val="windowText" lastClr="000000"/>
                </a:solidFill>
              </a:rPr>
              <a:t>Grade</a:t>
            </a:r>
            <a:endParaRPr lang="en-US" sz="1400" dirty="0">
              <a:solidFill>
                <a:sysClr val="windowText" lastClr="0000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Ternary relationship </a:t>
            </a:r>
            <a:r>
              <a:rPr lang="en-US" dirty="0" smtClean="0"/>
              <a:t>is the </a:t>
            </a:r>
            <a:r>
              <a:rPr lang="en-US" dirty="0" smtClean="0">
                <a:solidFill>
                  <a:srgbClr val="FF0000"/>
                </a:solidFill>
              </a:rPr>
              <a:t>one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FF0000"/>
                </a:solidFill>
              </a:rPr>
              <a:t>involves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three </a:t>
            </a:r>
            <a:r>
              <a:rPr lang="en-US" dirty="0" smtClean="0"/>
              <a:t>entities e.g. STUDENT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CLASS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FACULTY.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Ternary Relationship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05000" y="3962400"/>
            <a:ext cx="1295400" cy="457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STUDENT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62600" y="3962400"/>
            <a:ext cx="1295400" cy="457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Course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3962400" y="3810000"/>
            <a:ext cx="838200" cy="762000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stCxn id="5" idx="3"/>
            <a:endCxn id="7" idx="1"/>
          </p:cNvCxnSpPr>
          <p:nvPr/>
        </p:nvCxnSpPr>
        <p:spPr>
          <a:xfrm>
            <a:off x="3200400" y="41910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800600" y="4189412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3733800" y="5105400"/>
            <a:ext cx="1295400" cy="457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Faculty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1" name="Straight Connector 10"/>
          <p:cNvCxnSpPr>
            <a:endCxn id="10" idx="0"/>
          </p:cNvCxnSpPr>
          <p:nvPr/>
        </p:nvCxnSpPr>
        <p:spPr>
          <a:xfrm rot="5400000">
            <a:off x="4114006" y="4837906"/>
            <a:ext cx="5349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905000" y="3124200"/>
            <a:ext cx="1295400" cy="457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PROJECT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562600" y="3124200"/>
            <a:ext cx="1371600" cy="457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EMPLOYEE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3962400" y="2971800"/>
            <a:ext cx="838200" cy="762000"/>
          </a:xfrm>
          <a:prstGeom prst="diamond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stCxn id="4" idx="3"/>
          </p:cNvCxnSpPr>
          <p:nvPr/>
        </p:nvCxnSpPr>
        <p:spPr>
          <a:xfrm>
            <a:off x="3200400" y="3352800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800600" y="3351212"/>
            <a:ext cx="76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733800" y="4267200"/>
            <a:ext cx="1295400" cy="4572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Faculty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10" name="Straight Connector 9"/>
          <p:cNvCxnSpPr>
            <a:endCxn id="9" idx="0"/>
          </p:cNvCxnSpPr>
          <p:nvPr/>
        </p:nvCxnSpPr>
        <p:spPr>
          <a:xfrm rot="5400000">
            <a:off x="4114006" y="3999706"/>
            <a:ext cx="53498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Most</a:t>
            </a:r>
            <a:r>
              <a:rPr lang="en-US" dirty="0" smtClean="0"/>
              <a:t> relationships in </a:t>
            </a:r>
            <a:r>
              <a:rPr lang="en-US" dirty="0" smtClean="0">
                <a:solidFill>
                  <a:srgbClr val="FF0000"/>
                </a:solidFill>
              </a:rPr>
              <a:t>data model </a:t>
            </a:r>
            <a:r>
              <a:rPr lang="en-US" dirty="0" smtClean="0"/>
              <a:t>are </a:t>
            </a:r>
            <a:r>
              <a:rPr lang="en-US" dirty="0" smtClean="0">
                <a:solidFill>
                  <a:srgbClr val="FF0000"/>
                </a:solidFill>
              </a:rPr>
              <a:t>binary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at most ternary </a:t>
            </a:r>
            <a:r>
              <a:rPr lang="en-US" dirty="0" smtClean="0"/>
              <a:t>but we </a:t>
            </a:r>
            <a:r>
              <a:rPr lang="en-US" dirty="0" smtClean="0">
                <a:solidFill>
                  <a:srgbClr val="FF0000"/>
                </a:solidFill>
              </a:rPr>
              <a:t>could</a:t>
            </a:r>
            <a:r>
              <a:rPr lang="en-US" dirty="0" smtClean="0"/>
              <a:t> define a relationship </a:t>
            </a:r>
            <a:r>
              <a:rPr lang="en-US" dirty="0" smtClean="0">
                <a:solidFill>
                  <a:srgbClr val="FF0000"/>
                </a:solidFill>
              </a:rPr>
              <a:t>set</a:t>
            </a:r>
            <a:r>
              <a:rPr lang="en-US" dirty="0" smtClean="0"/>
              <a:t> linking </a:t>
            </a:r>
            <a:r>
              <a:rPr lang="en-US" dirty="0" smtClean="0">
                <a:solidFill>
                  <a:srgbClr val="FF0000"/>
                </a:solidFill>
              </a:rPr>
              <a:t>any number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FF0000"/>
                </a:solidFill>
              </a:rPr>
              <a:t>entity</a:t>
            </a:r>
            <a:r>
              <a:rPr lang="en-US" dirty="0" smtClean="0"/>
              <a:t> sets i.e. </a:t>
            </a:r>
            <a:r>
              <a:rPr lang="en-US" dirty="0" smtClean="0">
                <a:solidFill>
                  <a:srgbClr val="FF0000"/>
                </a:solidFill>
              </a:rPr>
              <a:t>n-</a:t>
            </a:r>
            <a:r>
              <a:rPr lang="en-US" dirty="0" err="1" smtClean="0">
                <a:solidFill>
                  <a:srgbClr val="FF0000"/>
                </a:solidFill>
              </a:rPr>
              <a:t>ary</a:t>
            </a:r>
            <a:r>
              <a:rPr lang="en-US" dirty="0" smtClean="0"/>
              <a:t> relationship.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N-</a:t>
            </a:r>
            <a:r>
              <a:rPr lang="en-US" dirty="0" err="1" smtClean="0"/>
              <a:t>ary</a:t>
            </a:r>
            <a:r>
              <a:rPr lang="en-US" dirty="0" smtClean="0"/>
              <a:t> Relationship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Number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instances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of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one entity </a:t>
            </a:r>
            <a:r>
              <a:rPr lang="en-US" dirty="0" smtClean="0"/>
              <a:t>type </a:t>
            </a:r>
            <a:r>
              <a:rPr lang="en-US" dirty="0" smtClean="0">
                <a:solidFill>
                  <a:srgbClr val="FF0000"/>
                </a:solidFill>
              </a:rPr>
              <a:t>that</a:t>
            </a:r>
            <a:r>
              <a:rPr lang="en-US" dirty="0" smtClean="0"/>
              <a:t> can </a:t>
            </a:r>
            <a:r>
              <a:rPr lang="en-US" dirty="0" smtClean="0">
                <a:solidFill>
                  <a:srgbClr val="FF0000"/>
                </a:solidFill>
              </a:rPr>
              <a:t>possibly</a:t>
            </a:r>
            <a:r>
              <a:rPr lang="en-US" dirty="0" smtClean="0"/>
              <a:t> be </a:t>
            </a:r>
            <a:r>
              <a:rPr lang="en-US" dirty="0" smtClean="0">
                <a:solidFill>
                  <a:srgbClr val="FF0000"/>
                </a:solidFill>
              </a:rPr>
              <a:t>related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to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instances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other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entity</a:t>
            </a:r>
            <a:r>
              <a:rPr lang="en-US" dirty="0" smtClean="0"/>
              <a:t> type.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 Cardinality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One </a:t>
            </a:r>
            <a:r>
              <a:rPr lang="en-US" dirty="0" smtClean="0">
                <a:solidFill>
                  <a:schemeClr val="accent2"/>
                </a:solidFill>
              </a:rPr>
              <a:t>to</a:t>
            </a:r>
            <a:r>
              <a:rPr lang="en-US" dirty="0" smtClean="0"/>
              <a:t> One </a:t>
            </a:r>
          </a:p>
          <a:p>
            <a:endParaRPr lang="en-US" dirty="0" smtClean="0"/>
          </a:p>
          <a:p>
            <a:r>
              <a:rPr lang="en-US" dirty="0" smtClean="0"/>
              <a:t>One </a:t>
            </a:r>
            <a:r>
              <a:rPr lang="en-US" dirty="0" smtClean="0">
                <a:solidFill>
                  <a:schemeClr val="accent2"/>
                </a:solidFill>
              </a:rPr>
              <a:t>to</a:t>
            </a:r>
            <a:r>
              <a:rPr lang="en-US" dirty="0" smtClean="0"/>
              <a:t> Many</a:t>
            </a:r>
          </a:p>
          <a:p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 smtClean="0">
                <a:solidFill>
                  <a:schemeClr val="accent2"/>
                </a:solidFill>
              </a:rPr>
              <a:t>to</a:t>
            </a:r>
            <a:r>
              <a:rPr lang="en-US" dirty="0" smtClean="0"/>
              <a:t> one</a:t>
            </a:r>
          </a:p>
          <a:p>
            <a:endParaRPr lang="en-US" dirty="0" smtClean="0"/>
          </a:p>
          <a:p>
            <a:r>
              <a:rPr lang="en-US" dirty="0" smtClean="0"/>
              <a:t>Many </a:t>
            </a:r>
            <a:r>
              <a:rPr lang="en-US" dirty="0" smtClean="0">
                <a:solidFill>
                  <a:schemeClr val="accent2"/>
                </a:solidFill>
              </a:rPr>
              <a:t>to</a:t>
            </a:r>
            <a:r>
              <a:rPr lang="en-US" dirty="0" smtClean="0"/>
              <a:t> Many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mapping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R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chemeClr val="accent2"/>
                </a:solidFill>
              </a:rPr>
              <a:t>Y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2"/>
                </a:solidFill>
              </a:rPr>
              <a:t>one-to-one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if each</a:t>
            </a:r>
            <a:r>
              <a:rPr lang="en-US" dirty="0" smtClean="0"/>
              <a:t> </a:t>
            </a:r>
            <a:r>
              <a:rPr lang="en-US" dirty="0" smtClean="0">
                <a:solidFill>
                  <a:schemeClr val="accent2"/>
                </a:solidFill>
              </a:rPr>
              <a:t>entity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chemeClr val="accent2"/>
                </a:solidFill>
              </a:rPr>
              <a:t>X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chemeClr val="accent2"/>
                </a:solidFill>
              </a:rPr>
              <a:t>associated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chemeClr val="accent2"/>
                </a:solidFill>
              </a:rPr>
              <a:t>at most one entity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chemeClr val="accent2"/>
                </a:solidFill>
              </a:rPr>
              <a:t>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F0"/>
                </a:solidFill>
              </a:rPr>
              <a:t>vice versa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One-to-One mapping</a:t>
            </a:r>
            <a:endParaRPr lang="en-US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200400"/>
            <a:ext cx="6477000" cy="2233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</a:t>
            </a:r>
            <a:r>
              <a:rPr lang="en-US" dirty="0" smtClean="0">
                <a:solidFill>
                  <a:srgbClr val="FF0000"/>
                </a:solidFill>
              </a:rPr>
              <a:t>identify</a:t>
            </a:r>
            <a:r>
              <a:rPr lang="en-US" dirty="0" smtClean="0"/>
              <a:t> or associate </a:t>
            </a:r>
            <a:r>
              <a:rPr lang="en-US" dirty="0" smtClean="0">
                <a:solidFill>
                  <a:srgbClr val="FF0000"/>
                </a:solidFill>
              </a:rPr>
              <a:t>certain properties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each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FF0000"/>
                </a:solidFill>
              </a:rPr>
              <a:t>existing</a:t>
            </a:r>
            <a:r>
              <a:rPr lang="en-US" dirty="0" smtClean="0"/>
              <a:t> in that </a:t>
            </a:r>
            <a:r>
              <a:rPr lang="en-US" dirty="0" smtClean="0">
                <a:solidFill>
                  <a:srgbClr val="FF0000"/>
                </a:solidFill>
              </a:rPr>
              <a:t>environment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r>
              <a:rPr lang="en-US" dirty="0" smtClean="0"/>
              <a:t>Now the </a:t>
            </a:r>
            <a:r>
              <a:rPr lang="en-US" dirty="0" smtClean="0">
                <a:solidFill>
                  <a:srgbClr val="FF0000"/>
                </a:solidFill>
              </a:rPr>
              <a:t>things</a:t>
            </a:r>
            <a:r>
              <a:rPr lang="en-US" dirty="0" smtClean="0"/>
              <a:t> that have </a:t>
            </a:r>
            <a:r>
              <a:rPr lang="en-US" dirty="0" smtClean="0">
                <a:solidFill>
                  <a:srgbClr val="FF0000"/>
                </a:solidFill>
              </a:rPr>
              <a:t>common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similar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properties</a:t>
            </a:r>
            <a:r>
              <a:rPr lang="en-US" dirty="0" smtClean="0"/>
              <a:t> are </a:t>
            </a:r>
            <a:r>
              <a:rPr lang="en-US" dirty="0" smtClean="0">
                <a:solidFill>
                  <a:srgbClr val="FF0000"/>
                </a:solidFill>
              </a:rPr>
              <a:t>candidates</a:t>
            </a:r>
            <a:r>
              <a:rPr lang="en-US" dirty="0" smtClean="0"/>
              <a:t> of </a:t>
            </a:r>
            <a:r>
              <a:rPr lang="en-US" dirty="0" smtClean="0">
                <a:solidFill>
                  <a:srgbClr val="FF0000"/>
                </a:solidFill>
              </a:rPr>
              <a:t>belonging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same group</a:t>
            </a:r>
            <a:r>
              <a:rPr lang="en-US" dirty="0" smtClean="0"/>
              <a:t>, if we </a:t>
            </a:r>
            <a:r>
              <a:rPr lang="en-US" dirty="0" smtClean="0">
                <a:solidFill>
                  <a:srgbClr val="FF0000"/>
                </a:solidFill>
              </a:rPr>
              <a:t>assign</a:t>
            </a:r>
            <a:r>
              <a:rPr lang="en-US" dirty="0" smtClean="0"/>
              <a:t> a </a:t>
            </a:r>
            <a:r>
              <a:rPr lang="en-US" dirty="0" smtClean="0">
                <a:solidFill>
                  <a:srgbClr val="FF0000"/>
                </a:solidFill>
              </a:rPr>
              <a:t>name</a:t>
            </a:r>
            <a:r>
              <a:rPr lang="en-US" dirty="0" smtClean="0"/>
              <a:t> to that </a:t>
            </a:r>
            <a:r>
              <a:rPr lang="en-US" dirty="0" smtClean="0">
                <a:solidFill>
                  <a:srgbClr val="FF0000"/>
                </a:solidFill>
              </a:rPr>
              <a:t>group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then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we </a:t>
            </a:r>
            <a:r>
              <a:rPr lang="en-US" dirty="0" smtClean="0"/>
              <a:t>say that we </a:t>
            </a:r>
            <a:r>
              <a:rPr lang="en-US" dirty="0" smtClean="0">
                <a:solidFill>
                  <a:srgbClr val="FF0000"/>
                </a:solidFill>
              </a:rPr>
              <a:t>have identified </a:t>
            </a:r>
            <a:r>
              <a:rPr lang="en-US" dirty="0" smtClean="0"/>
              <a:t>an </a:t>
            </a:r>
            <a:r>
              <a:rPr lang="en-US" dirty="0" smtClean="0">
                <a:solidFill>
                  <a:srgbClr val="FF0000"/>
                </a:solidFill>
              </a:rPr>
              <a:t>entity type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00200" y="30480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DEPT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19800" y="30480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CHAIR PERSON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Diamond 6"/>
          <p:cNvSpPr/>
          <p:nvPr/>
        </p:nvSpPr>
        <p:spPr>
          <a:xfrm>
            <a:off x="4114800" y="2819400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7"/>
          <p:cNvCxnSpPr>
            <a:endCxn id="7" idx="1"/>
          </p:cNvCxnSpPr>
          <p:nvPr/>
        </p:nvCxnSpPr>
        <p:spPr>
          <a:xfrm>
            <a:off x="3124200" y="32766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029200" y="3275012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C00000"/>
                </a:solidFill>
              </a:rPr>
              <a:t>mapping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R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rgbClr val="C00000"/>
                </a:solidFill>
              </a:rPr>
              <a:t>X </a:t>
            </a:r>
            <a:r>
              <a:rPr lang="en-US" dirty="0" smtClean="0"/>
              <a:t>to </a:t>
            </a:r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C00000"/>
                </a:solidFill>
              </a:rPr>
              <a:t>many-to-one</a:t>
            </a:r>
            <a:r>
              <a:rPr lang="en-US" dirty="0" smtClean="0"/>
              <a:t> if </a:t>
            </a:r>
            <a:r>
              <a:rPr lang="en-US" dirty="0" smtClean="0">
                <a:solidFill>
                  <a:srgbClr val="C00000"/>
                </a:solidFill>
              </a:rPr>
              <a:t>each entity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C00000"/>
                </a:solidFill>
              </a:rPr>
              <a:t>X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C00000"/>
                </a:solidFill>
              </a:rPr>
              <a:t>associated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C00000"/>
                </a:solidFill>
              </a:rPr>
              <a:t>at most one entity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but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each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entity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C00000"/>
                </a:solidFill>
              </a:rPr>
              <a:t>Y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C00000"/>
                </a:solidFill>
              </a:rPr>
              <a:t>associated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C00000"/>
                </a:solidFill>
              </a:rPr>
              <a:t>many entities </a:t>
            </a:r>
            <a:r>
              <a:rPr lang="en-US" dirty="0" smtClean="0"/>
              <a:t>in</a:t>
            </a:r>
            <a:r>
              <a:rPr lang="en-US" dirty="0" smtClean="0">
                <a:solidFill>
                  <a:srgbClr val="C00000"/>
                </a:solidFill>
              </a:rPr>
              <a:t> X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Many-to-One mapping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3505200"/>
            <a:ext cx="54102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524000" y="3124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BRANCH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943600" y="3124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EMP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2" name="Diamond 11"/>
          <p:cNvSpPr/>
          <p:nvPr/>
        </p:nvSpPr>
        <p:spPr>
          <a:xfrm>
            <a:off x="4038600" y="2895600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/>
          <p:cNvCxnSpPr>
            <a:endCxn id="12" idx="1"/>
          </p:cNvCxnSpPr>
          <p:nvPr/>
        </p:nvCxnSpPr>
        <p:spPr>
          <a:xfrm>
            <a:off x="3048000" y="33528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953000" y="3351212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 smtClean="0">
                <a:solidFill>
                  <a:srgbClr val="FF0000"/>
                </a:solidFill>
              </a:rPr>
              <a:t>mapping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R</a:t>
            </a:r>
            <a:r>
              <a:rPr lang="en-US" dirty="0" smtClean="0"/>
              <a:t> from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many-to-many</a:t>
            </a:r>
            <a:r>
              <a:rPr lang="en-US" dirty="0" smtClean="0"/>
              <a:t> if </a:t>
            </a:r>
            <a:r>
              <a:rPr lang="en-US" dirty="0" smtClean="0">
                <a:solidFill>
                  <a:srgbClr val="FF0000"/>
                </a:solidFill>
              </a:rPr>
              <a:t>each entity </a:t>
            </a:r>
            <a:r>
              <a:rPr lang="en-US" dirty="0" smtClean="0"/>
              <a:t>from</a:t>
            </a:r>
            <a:r>
              <a:rPr lang="en-US" dirty="0" smtClean="0">
                <a:solidFill>
                  <a:srgbClr val="FF0000"/>
                </a:solidFill>
              </a:rPr>
              <a:t> X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FF0000"/>
                </a:solidFill>
              </a:rPr>
              <a:t>associated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FF0000"/>
                </a:solidFill>
              </a:rPr>
              <a:t>many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entities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FF0000"/>
                </a:solidFill>
              </a:rPr>
              <a:t>Y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0000"/>
                </a:solidFill>
              </a:rPr>
              <a:t>one entity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FF0000"/>
                </a:solidFill>
              </a:rPr>
              <a:t>Y </a:t>
            </a:r>
            <a:r>
              <a:rPr lang="en-US" dirty="0" smtClean="0"/>
              <a:t>is </a:t>
            </a:r>
            <a:r>
              <a:rPr lang="en-US" dirty="0" smtClean="0">
                <a:solidFill>
                  <a:srgbClr val="FF0000"/>
                </a:solidFill>
              </a:rPr>
              <a:t>associated </a:t>
            </a:r>
            <a:r>
              <a:rPr lang="en-US" dirty="0" smtClean="0"/>
              <a:t>with </a:t>
            </a:r>
            <a:r>
              <a:rPr lang="en-US" dirty="0" smtClean="0">
                <a:solidFill>
                  <a:srgbClr val="FF0000"/>
                </a:solidFill>
              </a:rPr>
              <a:t>many entities </a:t>
            </a:r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X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Many-to-Many mapping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3505200"/>
            <a:ext cx="5562600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524000" y="3124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PRODCUT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0" y="3124200"/>
            <a:ext cx="15240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ysClr val="windowText" lastClr="000000"/>
                </a:solidFill>
              </a:rPr>
              <a:t>CUSTOMER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6" name="Diamond 5"/>
          <p:cNvSpPr/>
          <p:nvPr/>
        </p:nvSpPr>
        <p:spPr>
          <a:xfrm>
            <a:off x="4038600" y="2895600"/>
            <a:ext cx="914400" cy="9144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/>
          <p:cNvCxnSpPr>
            <a:endCxn id="6" idx="1"/>
          </p:cNvCxnSpPr>
          <p:nvPr/>
        </p:nvCxnSpPr>
        <p:spPr>
          <a:xfrm>
            <a:off x="3048000" y="3352800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4953000" y="3351212"/>
            <a:ext cx="990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Minimum Cardinality</a:t>
            </a:r>
          </a:p>
          <a:p>
            <a:pPr lvl="1"/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minimum</a:t>
            </a:r>
            <a:r>
              <a:rPr lang="en-US" dirty="0" smtClean="0"/>
              <a:t> cardinality </a:t>
            </a:r>
            <a:r>
              <a:rPr lang="en-US" dirty="0" smtClean="0">
                <a:solidFill>
                  <a:srgbClr val="FF0000"/>
                </a:solidFill>
              </a:rPr>
              <a:t>show</a:t>
            </a:r>
            <a:r>
              <a:rPr lang="en-US" dirty="0" smtClean="0"/>
              <a:t> us </a:t>
            </a:r>
            <a:r>
              <a:rPr lang="en-US" dirty="0" smtClean="0">
                <a:solidFill>
                  <a:srgbClr val="FF0000"/>
                </a:solidFill>
              </a:rPr>
              <a:t>that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how many instance</a:t>
            </a:r>
            <a:r>
              <a:rPr lang="en-US" dirty="0" smtClean="0"/>
              <a:t> of one </a:t>
            </a:r>
            <a:r>
              <a:rPr lang="en-US" dirty="0" smtClean="0">
                <a:solidFill>
                  <a:srgbClr val="FF0000"/>
                </a:solidFill>
              </a:rPr>
              <a:t>entity</a:t>
            </a:r>
            <a:r>
              <a:rPr lang="en-US" dirty="0" smtClean="0"/>
              <a:t> can be </a:t>
            </a:r>
            <a:r>
              <a:rPr lang="en-US" dirty="0" smtClean="0">
                <a:solidFill>
                  <a:srgbClr val="FF0000"/>
                </a:solidFill>
              </a:rPr>
              <a:t>placed</a:t>
            </a:r>
            <a:r>
              <a:rPr lang="en-US" dirty="0" smtClean="0"/>
              <a:t> in </a:t>
            </a:r>
            <a:r>
              <a:rPr lang="en-US" dirty="0" smtClean="0">
                <a:solidFill>
                  <a:srgbClr val="FF0000"/>
                </a:solidFill>
              </a:rPr>
              <a:t>another</a:t>
            </a:r>
            <a:r>
              <a:rPr lang="en-US" dirty="0" smtClean="0"/>
              <a:t> relation </a:t>
            </a:r>
            <a:r>
              <a:rPr lang="en-US" dirty="0" smtClean="0">
                <a:solidFill>
                  <a:srgbClr val="FF0000"/>
                </a:solidFill>
              </a:rPr>
              <a:t>at least</a:t>
            </a:r>
            <a:r>
              <a:rPr lang="en-US" dirty="0" smtClean="0"/>
              <a:t>. 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In </a:t>
            </a:r>
            <a:r>
              <a:rPr lang="en-US" dirty="0" smtClean="0">
                <a:solidFill>
                  <a:srgbClr val="FF0000"/>
                </a:solidFill>
              </a:rPr>
              <a:t>simple</a:t>
            </a:r>
            <a:r>
              <a:rPr lang="en-US" dirty="0" smtClean="0"/>
              <a:t> words it </a:t>
            </a:r>
            <a:r>
              <a:rPr lang="en-US" dirty="0" smtClean="0">
                <a:solidFill>
                  <a:srgbClr val="FF0000"/>
                </a:solidFill>
              </a:rPr>
              <a:t>can</a:t>
            </a:r>
            <a:r>
              <a:rPr lang="en-US" dirty="0" smtClean="0"/>
              <a:t> be </a:t>
            </a:r>
            <a:r>
              <a:rPr lang="en-US" dirty="0" smtClean="0">
                <a:solidFill>
                  <a:srgbClr val="FF0000"/>
                </a:solidFill>
              </a:rPr>
              <a:t>said</a:t>
            </a:r>
            <a:r>
              <a:rPr lang="en-US" dirty="0" smtClean="0"/>
              <a:t> that the </a:t>
            </a:r>
            <a:r>
              <a:rPr lang="en-US" dirty="0" smtClean="0">
                <a:solidFill>
                  <a:srgbClr val="FF0000"/>
                </a:solidFill>
              </a:rPr>
              <a:t>minimum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cardinality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tells</a:t>
            </a:r>
            <a:r>
              <a:rPr lang="en-US" dirty="0" smtClean="0"/>
              <a:t> that </a:t>
            </a:r>
            <a:r>
              <a:rPr lang="en-US" dirty="0" smtClean="0">
                <a:solidFill>
                  <a:srgbClr val="FF0000"/>
                </a:solidFill>
              </a:rPr>
              <a:t>whether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link</a:t>
            </a:r>
            <a:r>
              <a:rPr lang="en-US" dirty="0" smtClean="0"/>
              <a:t> between two relations is </a:t>
            </a:r>
            <a:r>
              <a:rPr lang="en-US" dirty="0" smtClean="0">
                <a:solidFill>
                  <a:srgbClr val="FF0000"/>
                </a:solidFill>
              </a:rPr>
              <a:t>optional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compulsory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Expression of Relationship in ER Data Model </a:t>
            </a: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Expression of Relationship in ER Data Model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981200"/>
            <a:ext cx="8001000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228600"/>
            <a:ext cx="69342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524000"/>
            <a:ext cx="64008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524000"/>
            <a:ext cx="6248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76400"/>
            <a:ext cx="6248400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However, </a:t>
            </a:r>
            <a:r>
              <a:rPr lang="en-US" dirty="0" smtClean="0">
                <a:solidFill>
                  <a:srgbClr val="FF0000"/>
                </a:solidFill>
              </a:rPr>
              <a:t>many times </a:t>
            </a:r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grouping</a:t>
            </a:r>
            <a:r>
              <a:rPr lang="en-US" dirty="0" smtClean="0"/>
              <a:t> of things in an environment is </a:t>
            </a:r>
            <a:r>
              <a:rPr lang="en-US" dirty="0" smtClean="0">
                <a:solidFill>
                  <a:srgbClr val="FF0000"/>
                </a:solidFill>
              </a:rPr>
              <a:t>dictated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by</a:t>
            </a:r>
            <a:r>
              <a:rPr lang="en-US" dirty="0" smtClean="0"/>
              <a:t> the specific interest of the </a:t>
            </a:r>
            <a:r>
              <a:rPr lang="en-US" dirty="0" smtClean="0">
                <a:solidFill>
                  <a:srgbClr val="FF0000"/>
                </a:solidFill>
              </a:rPr>
              <a:t>organization </a:t>
            </a:r>
            <a:r>
              <a:rPr lang="en-US" dirty="0" smtClean="0"/>
              <a:t>or system that </a:t>
            </a:r>
            <a:r>
              <a:rPr lang="en-US" dirty="0" smtClean="0">
                <a:solidFill>
                  <a:srgbClr val="FF0000"/>
                </a:solidFill>
              </a:rPr>
              <a:t>may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supersede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natural classification</a:t>
            </a:r>
            <a:r>
              <a:rPr lang="en-US" dirty="0" smtClean="0"/>
              <a:t> of entity types.</a:t>
            </a:r>
          </a:p>
          <a:p>
            <a:endParaRPr lang="en-US" dirty="0" smtClean="0"/>
          </a:p>
          <a:p>
            <a:r>
              <a:rPr lang="en-US" dirty="0" smtClean="0"/>
              <a:t>For example, in an </a:t>
            </a:r>
            <a:r>
              <a:rPr lang="en-US" dirty="0" smtClean="0">
                <a:solidFill>
                  <a:srgbClr val="FF0000"/>
                </a:solidFill>
              </a:rPr>
              <a:t>organization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entity types </a:t>
            </a:r>
            <a:r>
              <a:rPr lang="en-US" dirty="0" smtClean="0"/>
              <a:t>may be </a:t>
            </a:r>
            <a:r>
              <a:rPr lang="en-US" dirty="0" smtClean="0">
                <a:solidFill>
                  <a:srgbClr val="FF0000"/>
                </a:solidFill>
              </a:rPr>
              <a:t>identified</a:t>
            </a:r>
            <a:r>
              <a:rPr lang="en-US" dirty="0" smtClean="0"/>
              <a:t> as </a:t>
            </a:r>
            <a:r>
              <a:rPr lang="en-US" dirty="0" smtClean="0">
                <a:solidFill>
                  <a:srgbClr val="FF0000"/>
                </a:solidFill>
              </a:rPr>
              <a:t>donated items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purchased items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manufactured items</a:t>
            </a:r>
            <a:r>
              <a:rPr lang="en-US" dirty="0" smtClean="0"/>
              <a:t>; then the </a:t>
            </a:r>
            <a:r>
              <a:rPr lang="en-US" dirty="0" smtClean="0">
                <a:solidFill>
                  <a:srgbClr val="FF0000"/>
                </a:solidFill>
              </a:rPr>
              <a:t>item</a:t>
            </a:r>
            <a:r>
              <a:rPr lang="en-US" dirty="0" smtClean="0"/>
              <a:t>s of </a:t>
            </a:r>
            <a:r>
              <a:rPr lang="en-US" dirty="0" smtClean="0">
                <a:solidFill>
                  <a:srgbClr val="FF0000"/>
                </a:solidFill>
              </a:rPr>
              <a:t>varying nature </a:t>
            </a:r>
            <a:r>
              <a:rPr lang="en-US" dirty="0" smtClean="0"/>
              <a:t>may </a:t>
            </a:r>
            <a:r>
              <a:rPr lang="en-US" dirty="0" smtClean="0">
                <a:solidFill>
                  <a:srgbClr val="FF0000"/>
                </a:solidFill>
              </a:rPr>
              <a:t>belong</a:t>
            </a:r>
            <a:r>
              <a:rPr lang="en-US" dirty="0" smtClean="0"/>
              <a:t> to </a:t>
            </a:r>
            <a:r>
              <a:rPr lang="en-US" dirty="0" smtClean="0">
                <a:solidFill>
                  <a:srgbClr val="FF0000"/>
                </a:solidFill>
              </a:rPr>
              <a:t>these</a:t>
            </a:r>
            <a:r>
              <a:rPr lang="en-US" dirty="0" smtClean="0"/>
              <a:t> entity types, like </a:t>
            </a:r>
            <a:r>
              <a:rPr lang="en-US" dirty="0" smtClean="0">
                <a:solidFill>
                  <a:srgbClr val="FF0000"/>
                </a:solidFill>
              </a:rPr>
              <a:t>air conditioners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tables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frying pan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shoes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car</a:t>
            </a:r>
            <a:r>
              <a:rPr lang="en-US" dirty="0" smtClean="0"/>
              <a:t>; all </a:t>
            </a:r>
            <a:r>
              <a:rPr lang="en-US" dirty="0" smtClean="0">
                <a:solidFill>
                  <a:srgbClr val="FF0000"/>
                </a:solidFill>
              </a:rPr>
              <a:t>these</a:t>
            </a:r>
            <a:r>
              <a:rPr lang="en-US" dirty="0" smtClean="0"/>
              <a:t> items are quite </a:t>
            </a:r>
            <a:r>
              <a:rPr lang="en-US" dirty="0" smtClean="0">
                <a:solidFill>
                  <a:srgbClr val="FF0000"/>
                </a:solidFill>
              </a:rPr>
              <a:t>different </a:t>
            </a:r>
            <a:r>
              <a:rPr lang="en-US" dirty="0" smtClean="0"/>
              <a:t>from </a:t>
            </a:r>
            <a:r>
              <a:rPr lang="en-US" dirty="0" smtClean="0">
                <a:solidFill>
                  <a:srgbClr val="FF0000"/>
                </a:solidFill>
              </a:rPr>
              <a:t>each other </a:t>
            </a:r>
            <a:r>
              <a:rPr lang="en-US" dirty="0" smtClean="0"/>
              <a:t>by their </a:t>
            </a:r>
            <a:r>
              <a:rPr lang="en-US" dirty="0" smtClean="0">
                <a:solidFill>
                  <a:srgbClr val="FF0000"/>
                </a:solidFill>
              </a:rPr>
              <a:t>respective nature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still</a:t>
            </a:r>
            <a:r>
              <a:rPr lang="en-US" dirty="0" smtClean="0"/>
              <a:t> they may be </a:t>
            </a:r>
            <a:r>
              <a:rPr lang="en-US" dirty="0" smtClean="0">
                <a:solidFill>
                  <a:srgbClr val="FF0000"/>
                </a:solidFill>
              </a:rPr>
              <a:t>considered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FF0000"/>
                </a:solidFill>
              </a:rPr>
              <a:t>instance</a:t>
            </a:r>
            <a:r>
              <a:rPr lang="en-US" dirty="0" smtClean="0"/>
              <a:t>s of the </a:t>
            </a:r>
            <a:r>
              <a:rPr lang="en-US" dirty="0" smtClean="0">
                <a:solidFill>
                  <a:srgbClr val="FF0000"/>
                </a:solidFill>
              </a:rPr>
              <a:t>same entity </a:t>
            </a:r>
            <a:r>
              <a:rPr lang="en-US" dirty="0" smtClean="0"/>
              <a:t>type since they are all </a:t>
            </a:r>
            <a:r>
              <a:rPr lang="en-US" dirty="0" smtClean="0">
                <a:solidFill>
                  <a:srgbClr val="FF0000"/>
                </a:solidFill>
              </a:rPr>
              <a:t>donated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FF0000"/>
                </a:solidFill>
              </a:rPr>
              <a:t>purchased </a:t>
            </a:r>
            <a:r>
              <a:rPr lang="en-US" dirty="0" smtClean="0"/>
              <a:t>or </a:t>
            </a:r>
            <a:r>
              <a:rPr lang="en-US" dirty="0" smtClean="0">
                <a:solidFill>
                  <a:srgbClr val="FF0000"/>
                </a:solidFill>
              </a:rPr>
              <a:t>manufactured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Entity Type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1676400"/>
            <a:ext cx="57912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Two situations to mention the role explicitly 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Recursive</a:t>
            </a:r>
            <a:r>
              <a:rPr lang="en-US" dirty="0" smtClean="0"/>
              <a:t> Relationship</a:t>
            </a:r>
          </a:p>
          <a:p>
            <a:pPr lvl="1"/>
            <a:r>
              <a:rPr lang="en-US" dirty="0" smtClean="0">
                <a:solidFill>
                  <a:srgbClr val="C00000"/>
                </a:solidFill>
              </a:rPr>
              <a:t>Multiple</a:t>
            </a:r>
            <a:r>
              <a:rPr lang="en-US" dirty="0" smtClean="0"/>
              <a:t> Relationships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Roles in Relationships</a:t>
            </a:r>
            <a:endParaRPr lang="en-US" dirty="0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</a:t>
            </a:r>
            <a:r>
              <a:rPr lang="en-US" dirty="0" smtClean="0">
                <a:solidFill>
                  <a:srgbClr val="C00000"/>
                </a:solidFill>
              </a:rPr>
              <a:t>situation</a:t>
            </a:r>
            <a:r>
              <a:rPr lang="en-US" dirty="0" smtClean="0"/>
              <a:t> when </a:t>
            </a:r>
            <a:r>
              <a:rPr lang="en-US" dirty="0" smtClean="0">
                <a:solidFill>
                  <a:srgbClr val="C00000"/>
                </a:solidFill>
              </a:rPr>
              <a:t>any attribute </a:t>
            </a:r>
            <a:r>
              <a:rPr lang="en-US" dirty="0" smtClean="0"/>
              <a:t>of </a:t>
            </a:r>
            <a:r>
              <a:rPr lang="en-US" dirty="0" smtClean="0">
                <a:solidFill>
                  <a:srgbClr val="C00000"/>
                </a:solidFill>
              </a:rPr>
              <a:t>one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entity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C00000"/>
                </a:solidFill>
              </a:rPr>
              <a:t>associated</a:t>
            </a:r>
            <a:r>
              <a:rPr lang="en-US" dirty="0" smtClean="0"/>
              <a:t> with </a:t>
            </a:r>
            <a:r>
              <a:rPr lang="en-US" dirty="0" smtClean="0">
                <a:solidFill>
                  <a:srgbClr val="C00000"/>
                </a:solidFill>
              </a:rPr>
              <a:t>another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attribute</a:t>
            </a:r>
            <a:r>
              <a:rPr lang="en-US" dirty="0" smtClean="0"/>
              <a:t> of the </a:t>
            </a:r>
            <a:r>
              <a:rPr lang="en-US" dirty="0" smtClean="0">
                <a:solidFill>
                  <a:srgbClr val="C00000"/>
                </a:solidFill>
              </a:rPr>
              <a:t>same entity</a:t>
            </a:r>
            <a:r>
              <a:rPr lang="en-US" dirty="0" smtClean="0"/>
              <a:t>. 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Relationship </a:t>
            </a:r>
            <a:endParaRPr lang="en-US" dirty="0"/>
          </a:p>
        </p:txBody>
      </p:sp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3124200"/>
            <a:ext cx="60579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is the </a:t>
            </a:r>
            <a:r>
              <a:rPr lang="en-US" dirty="0" smtClean="0">
                <a:solidFill>
                  <a:srgbClr val="C00000"/>
                </a:solidFill>
              </a:rPr>
              <a:t>second</a:t>
            </a:r>
            <a:r>
              <a:rPr lang="en-US" dirty="0" smtClean="0"/>
              <a:t> situation which </a:t>
            </a:r>
            <a:r>
              <a:rPr lang="en-US" dirty="0" smtClean="0">
                <a:solidFill>
                  <a:srgbClr val="C00000"/>
                </a:solidFill>
              </a:rPr>
              <a:t>needs</a:t>
            </a:r>
            <a:r>
              <a:rPr lang="en-US" dirty="0" smtClean="0"/>
              <a:t> the </a:t>
            </a:r>
            <a:r>
              <a:rPr lang="en-US" dirty="0" smtClean="0">
                <a:solidFill>
                  <a:srgbClr val="C00000"/>
                </a:solidFill>
              </a:rPr>
              <a:t>role</a:t>
            </a:r>
            <a:r>
              <a:rPr lang="en-US" dirty="0" smtClean="0"/>
              <a:t> to be </a:t>
            </a:r>
            <a:r>
              <a:rPr lang="en-US" dirty="0" smtClean="0">
                <a:solidFill>
                  <a:srgbClr val="C00000"/>
                </a:solidFill>
              </a:rPr>
              <a:t>mentioned</a:t>
            </a:r>
            <a:r>
              <a:rPr lang="en-US" dirty="0" smtClean="0"/>
              <a:t> on the </a:t>
            </a:r>
            <a:r>
              <a:rPr lang="en-US" dirty="0" smtClean="0">
                <a:solidFill>
                  <a:srgbClr val="C00000"/>
                </a:solidFill>
              </a:rPr>
              <a:t>relationship</a:t>
            </a:r>
            <a:r>
              <a:rPr lang="en-US" dirty="0" smtClean="0"/>
              <a:t> link when </a:t>
            </a:r>
            <a:r>
              <a:rPr lang="en-US" dirty="0" smtClean="0">
                <a:solidFill>
                  <a:srgbClr val="C00000"/>
                </a:solidFill>
              </a:rPr>
              <a:t>there</a:t>
            </a:r>
            <a:r>
              <a:rPr lang="en-US" dirty="0" smtClean="0"/>
              <a:t> is </a:t>
            </a:r>
            <a:r>
              <a:rPr lang="en-US" dirty="0" smtClean="0">
                <a:solidFill>
                  <a:srgbClr val="C00000"/>
                </a:solidFill>
              </a:rPr>
              <a:t>more</a:t>
            </a:r>
            <a:r>
              <a:rPr lang="en-US" dirty="0" smtClean="0"/>
              <a:t> than </a:t>
            </a:r>
            <a:r>
              <a:rPr lang="en-US" dirty="0" smtClean="0">
                <a:solidFill>
                  <a:srgbClr val="C00000"/>
                </a:solidFill>
              </a:rPr>
              <a:t>one relationship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Relationships </a:t>
            </a:r>
            <a:endParaRPr lang="en-US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800" y="2895599"/>
            <a:ext cx="5562600" cy="3048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667000"/>
            <a:ext cx="8229600" cy="1143000"/>
          </a:xfrm>
        </p:spPr>
        <p:txBody>
          <a:bodyPr/>
          <a:lstStyle/>
          <a:p>
            <a:pPr algn="ctr"/>
            <a:r>
              <a:rPr lang="en-US" dirty="0" smtClean="0"/>
              <a:t>Exercise</a:t>
            </a:r>
            <a:endParaRPr lang="en-US" dirty="0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Person – NIC</a:t>
            </a:r>
          </a:p>
          <a:p>
            <a:r>
              <a:rPr lang="en-US" dirty="0" smtClean="0"/>
              <a:t>Person – Passport</a:t>
            </a:r>
          </a:p>
          <a:p>
            <a:r>
              <a:rPr lang="en-US" dirty="0" smtClean="0"/>
              <a:t>Person – Thumb Impression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Mother – Child</a:t>
            </a:r>
          </a:p>
          <a:p>
            <a:r>
              <a:rPr lang="en-US" dirty="0" smtClean="0"/>
              <a:t>Author – Book</a:t>
            </a:r>
          </a:p>
          <a:p>
            <a:r>
              <a:rPr lang="en-US" dirty="0" smtClean="0"/>
              <a:t>Employee – Phone</a:t>
            </a:r>
          </a:p>
          <a:p>
            <a:r>
              <a:rPr lang="en-US" dirty="0" smtClean="0"/>
              <a:t>Customer – Order</a:t>
            </a:r>
          </a:p>
          <a:p>
            <a:r>
              <a:rPr lang="en-US" dirty="0" smtClean="0"/>
              <a:t>Account Holder </a:t>
            </a:r>
            <a:r>
              <a:rPr lang="en-US" smtClean="0"/>
              <a:t>– Account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Student – Course</a:t>
            </a:r>
          </a:p>
          <a:p>
            <a:r>
              <a:rPr lang="en-US" dirty="0" smtClean="0"/>
              <a:t>Employee – Skill</a:t>
            </a:r>
          </a:p>
          <a:p>
            <a:r>
              <a:rPr lang="en-US" dirty="0" smtClean="0"/>
              <a:t>Student – Teacher</a:t>
            </a:r>
          </a:p>
          <a:p>
            <a:r>
              <a:rPr lang="en-US" dirty="0" smtClean="0"/>
              <a:t>Person - Address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668</TotalTime>
  <Words>3093</Words>
  <Application>Microsoft Office PowerPoint</Application>
  <PresentationFormat>On-screen Show (4:3)</PresentationFormat>
  <Paragraphs>437</Paragraphs>
  <Slides>97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97</vt:i4>
      </vt:variant>
    </vt:vector>
  </HeadingPairs>
  <TitlesOfParts>
    <vt:vector size="98" baseType="lpstr">
      <vt:lpstr>Concourse</vt:lpstr>
      <vt:lpstr>E-R Data Model</vt:lpstr>
      <vt:lpstr>Topics</vt:lpstr>
      <vt:lpstr>E-R Data Model</vt:lpstr>
      <vt:lpstr>E-R Data Model</vt:lpstr>
      <vt:lpstr>Components of E-R Data Model</vt:lpstr>
      <vt:lpstr>The Entity</vt:lpstr>
      <vt:lpstr>Entity Type</vt:lpstr>
      <vt:lpstr>Entity Type</vt:lpstr>
      <vt:lpstr>Entity Type</vt:lpstr>
      <vt:lpstr>Entity Type</vt:lpstr>
      <vt:lpstr>Entity Instance</vt:lpstr>
      <vt:lpstr>Entity Instance</vt:lpstr>
      <vt:lpstr>Entity Set</vt:lpstr>
      <vt:lpstr>PowerPoint Presentation</vt:lpstr>
      <vt:lpstr>Entity Examples</vt:lpstr>
      <vt:lpstr>Classification of entity types</vt:lpstr>
      <vt:lpstr>Weak Entity Types</vt:lpstr>
      <vt:lpstr>Example</vt:lpstr>
      <vt:lpstr>Examples</vt:lpstr>
      <vt:lpstr>Strong Entity Type</vt:lpstr>
      <vt:lpstr>Naming Entity Types </vt:lpstr>
      <vt:lpstr>Symbols for Entity Types</vt:lpstr>
      <vt:lpstr>PowerPoint Presentation</vt:lpstr>
      <vt:lpstr>Attribute</vt:lpstr>
      <vt:lpstr>Attribute</vt:lpstr>
      <vt:lpstr>Domain of an Attribute</vt:lpstr>
      <vt:lpstr>Domain of an Attribute</vt:lpstr>
      <vt:lpstr>Symbols of Attributes</vt:lpstr>
      <vt:lpstr>Types of Attributes</vt:lpstr>
      <vt:lpstr>Simple Attributes</vt:lpstr>
      <vt:lpstr>Composite Attributes</vt:lpstr>
      <vt:lpstr>Examples</vt:lpstr>
      <vt:lpstr>Single valued</vt:lpstr>
      <vt:lpstr>Multi-valued</vt:lpstr>
      <vt:lpstr>Examples</vt:lpstr>
      <vt:lpstr>Stored</vt:lpstr>
      <vt:lpstr>Derived</vt:lpstr>
      <vt:lpstr>Examples</vt:lpstr>
      <vt:lpstr>Attributes</vt:lpstr>
      <vt:lpstr>PowerPoint Presentation</vt:lpstr>
      <vt:lpstr>PowerPoint Presentation</vt:lpstr>
      <vt:lpstr>The Keys</vt:lpstr>
      <vt:lpstr>Concept of Key</vt:lpstr>
      <vt:lpstr>Concept of Key</vt:lpstr>
      <vt:lpstr>Concept of Key</vt:lpstr>
      <vt:lpstr>Types Of Keys</vt:lpstr>
      <vt:lpstr>Simple or Composite key</vt:lpstr>
      <vt:lpstr>Simple or Composite Key </vt:lpstr>
      <vt:lpstr>Super Key</vt:lpstr>
      <vt:lpstr>Super Key</vt:lpstr>
      <vt:lpstr>Example</vt:lpstr>
      <vt:lpstr>PowerPoint Presentation</vt:lpstr>
      <vt:lpstr>Candidate Key</vt:lpstr>
      <vt:lpstr>Candidate Key</vt:lpstr>
      <vt:lpstr>Primary key</vt:lpstr>
      <vt:lpstr>Examples</vt:lpstr>
      <vt:lpstr>Which one to select as Primary Key?</vt:lpstr>
      <vt:lpstr>Characteristics of Primary key</vt:lpstr>
      <vt:lpstr>Alternate key</vt:lpstr>
      <vt:lpstr>Foreign Key</vt:lpstr>
      <vt:lpstr>Relationships</vt:lpstr>
      <vt:lpstr>Relationships</vt:lpstr>
      <vt:lpstr>Relationships</vt:lpstr>
      <vt:lpstr>Relationships</vt:lpstr>
      <vt:lpstr>Naming Relationships</vt:lpstr>
      <vt:lpstr>Sybmols</vt:lpstr>
      <vt:lpstr>Relationships</vt:lpstr>
      <vt:lpstr>Types of Relationships</vt:lpstr>
      <vt:lpstr>Unary Relationship</vt:lpstr>
      <vt:lpstr>PowerPoint Presentation</vt:lpstr>
      <vt:lpstr>Binary Relationship</vt:lpstr>
      <vt:lpstr>PowerPoint Presentation</vt:lpstr>
      <vt:lpstr>Attributes of Relationship</vt:lpstr>
      <vt:lpstr>Ternary Relationship</vt:lpstr>
      <vt:lpstr>PowerPoint Presentation</vt:lpstr>
      <vt:lpstr>N-ary Relationship</vt:lpstr>
      <vt:lpstr>Relationship Cardinality</vt:lpstr>
      <vt:lpstr>PowerPoint Presentation</vt:lpstr>
      <vt:lpstr>One-to-One mapping</vt:lpstr>
      <vt:lpstr>Examples</vt:lpstr>
      <vt:lpstr>Many-to-One mapping</vt:lpstr>
      <vt:lpstr>Examples</vt:lpstr>
      <vt:lpstr>Many-to-Many mapping</vt:lpstr>
      <vt:lpstr>Examples</vt:lpstr>
      <vt:lpstr>Expression of Relationship in ER Data Model </vt:lpstr>
      <vt:lpstr>Expression of Relationship in ER Data Model</vt:lpstr>
      <vt:lpstr>PowerPoint Presentation</vt:lpstr>
      <vt:lpstr>PowerPoint Presentation</vt:lpstr>
      <vt:lpstr>PowerPoint Presentation</vt:lpstr>
      <vt:lpstr>PowerPoint Presentation</vt:lpstr>
      <vt:lpstr>Roles in Relationships</vt:lpstr>
      <vt:lpstr>Recursive Relationship </vt:lpstr>
      <vt:lpstr>Multiple Relationships </vt:lpstr>
      <vt:lpstr>Exercise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E-R Data Model</dc:title>
  <dc:creator/>
  <cp:lastModifiedBy>Umer Faroque</cp:lastModifiedBy>
  <cp:revision>670</cp:revision>
  <dcterms:created xsi:type="dcterms:W3CDTF">2006-08-16T00:00:00Z</dcterms:created>
  <dcterms:modified xsi:type="dcterms:W3CDTF">2020-05-11T10:32:36Z</dcterms:modified>
</cp:coreProperties>
</file>