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7"/>
  </p:notesMasterIdLst>
  <p:sldIdLst>
    <p:sldId id="256" r:id="rId2"/>
    <p:sldId id="309" r:id="rId3"/>
    <p:sldId id="259" r:id="rId4"/>
    <p:sldId id="257" r:id="rId5"/>
    <p:sldId id="262" r:id="rId6"/>
    <p:sldId id="258" r:id="rId7"/>
    <p:sldId id="260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3" r:id="rId20"/>
    <p:sldId id="275" r:id="rId21"/>
    <p:sldId id="281" r:id="rId22"/>
    <p:sldId id="279" r:id="rId23"/>
    <p:sldId id="274" r:id="rId24"/>
    <p:sldId id="280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A71AC-259C-4B6A-8809-B523FD1772E0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EBC6B-692D-4103-B0C3-4B54D338D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EBC6B-692D-4103-B0C3-4B54D338D91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18.xml"/><Relationship Id="rId4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Awais</a:t>
            </a:r>
            <a:r>
              <a:rPr lang="en-US" dirty="0" smtClean="0"/>
              <a:t> </a:t>
            </a:r>
            <a:r>
              <a:rPr lang="en-US" dirty="0" err="1" smtClean="0"/>
              <a:t>Tallal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Structured Query Language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is an ANSI standard computer language for accessing and manipulating databases.</a:t>
            </a:r>
          </a:p>
          <a:p>
            <a:endParaRPr lang="en-US" dirty="0" smtClean="0"/>
          </a:p>
          <a:p>
            <a:r>
              <a:rPr lang="en-US" dirty="0" smtClean="0"/>
              <a:t>It is the standard language for relational database management systems. </a:t>
            </a:r>
          </a:p>
          <a:p>
            <a:endParaRPr lang="en-US" dirty="0" smtClean="0"/>
          </a:p>
          <a:p>
            <a:r>
              <a:rPr lang="en-US" dirty="0" smtClean="0"/>
              <a:t>SQL Statements are divided into </a:t>
            </a:r>
          </a:p>
          <a:p>
            <a:pPr lvl="1"/>
            <a:r>
              <a:rPr lang="en-US" dirty="0" smtClean="0"/>
              <a:t>DRL	</a:t>
            </a:r>
          </a:p>
          <a:p>
            <a:pPr lvl="1"/>
            <a:r>
              <a:rPr lang="en-US" dirty="0" smtClean="0"/>
              <a:t>DML</a:t>
            </a:r>
            <a:endParaRPr lang="en-US" dirty="0"/>
          </a:p>
          <a:p>
            <a:pPr lvl="1"/>
            <a:r>
              <a:rPr lang="en-US" dirty="0" smtClean="0"/>
              <a:t>DDL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1485900" y="5219700"/>
            <a:ext cx="1143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1828800" y="4572000"/>
            <a:ext cx="2286000" cy="1600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lang="en-US" sz="2300" dirty="0" smtClean="0"/>
              <a:t>TCL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lang="en-US" sz="2300" dirty="0" smtClean="0"/>
              <a:t>DCL</a:t>
            </a: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Retrieval Language</a:t>
            </a:r>
          </a:p>
          <a:p>
            <a:pPr lvl="1"/>
            <a:r>
              <a:rPr lang="en-US" dirty="0" smtClean="0"/>
              <a:t>SELECT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Data Manipulation Language</a:t>
            </a:r>
          </a:p>
          <a:p>
            <a:pPr lvl="1"/>
            <a:r>
              <a:rPr lang="en-US" dirty="0" smtClean="0"/>
              <a:t>INSERT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DELETE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Data Definition Language</a:t>
            </a:r>
          </a:p>
          <a:p>
            <a:pPr lvl="1"/>
            <a:r>
              <a:rPr lang="en-US" dirty="0" smtClean="0"/>
              <a:t>CREATE</a:t>
            </a:r>
          </a:p>
          <a:p>
            <a:pPr lvl="1"/>
            <a:r>
              <a:rPr lang="en-US" dirty="0" smtClean="0"/>
              <a:t>ALTER</a:t>
            </a:r>
          </a:p>
          <a:p>
            <a:pPr lvl="1"/>
            <a:r>
              <a:rPr lang="en-US" dirty="0" smtClean="0"/>
              <a:t>DROP</a:t>
            </a:r>
          </a:p>
          <a:p>
            <a:pPr lvl="1"/>
            <a:r>
              <a:rPr lang="en-US" dirty="0" smtClean="0"/>
              <a:t>RENAME</a:t>
            </a:r>
          </a:p>
          <a:p>
            <a:pPr lvl="1"/>
            <a:r>
              <a:rPr lang="en-US" dirty="0" smtClean="0"/>
              <a:t>TRUNCATE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 Control Language</a:t>
            </a:r>
          </a:p>
          <a:p>
            <a:pPr lvl="1"/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ROLLBACK</a:t>
            </a:r>
          </a:p>
          <a:p>
            <a:pPr lvl="1"/>
            <a:r>
              <a:rPr lang="en-US" dirty="0" smtClean="0"/>
              <a:t>SAVEPOINT</a:t>
            </a:r>
          </a:p>
          <a:p>
            <a:endParaRPr lang="en-US" dirty="0" smtClean="0"/>
          </a:p>
          <a:p>
            <a:r>
              <a:rPr lang="en-US" dirty="0" smtClean="0"/>
              <a:t>Data Control Language</a:t>
            </a:r>
          </a:p>
          <a:p>
            <a:pPr lvl="1"/>
            <a:r>
              <a:rPr lang="en-US" dirty="0" smtClean="0"/>
              <a:t>GRANT</a:t>
            </a:r>
          </a:p>
          <a:p>
            <a:pPr lvl="1"/>
            <a:r>
              <a:rPr lang="en-US" dirty="0" smtClean="0"/>
              <a:t>REVOKE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DATABASE </a:t>
            </a:r>
            <a:r>
              <a:rPr lang="en-US" dirty="0" err="1" smtClean="0"/>
              <a:t>db_name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DATABASE </a:t>
            </a:r>
            <a:r>
              <a:rPr lang="en-US" dirty="0" err="1" smtClean="0"/>
              <a:t>db_name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Next step to create tables</a:t>
            </a:r>
          </a:p>
          <a:p>
            <a:pPr lvl="1"/>
            <a:r>
              <a:rPr lang="en-US" dirty="0" smtClean="0"/>
              <a:t>Two approaches</a:t>
            </a:r>
          </a:p>
          <a:p>
            <a:pPr lvl="2"/>
            <a:r>
              <a:rPr lang="en-US" dirty="0" smtClean="0"/>
              <a:t>SQL Commands</a:t>
            </a:r>
          </a:p>
          <a:p>
            <a:pPr lvl="2"/>
            <a:r>
              <a:rPr lang="en-US" dirty="0" smtClean="0"/>
              <a:t>User Interface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CREATE TABLE</a:t>
            </a: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[ </a:t>
            </a:r>
            <a:r>
              <a:rPr lang="en-US" dirty="0" err="1" smtClean="0"/>
              <a:t>database_name</a:t>
            </a:r>
            <a:r>
              <a:rPr lang="en-US" dirty="0" smtClean="0"/>
              <a:t>.[ owner ] . | owner. ] </a:t>
            </a:r>
            <a:r>
              <a:rPr lang="en-US" dirty="0" err="1" smtClean="0"/>
              <a:t>table_name</a:t>
            </a:r>
            <a:r>
              <a:rPr lang="en-US" dirty="0" smtClean="0"/>
              <a:t> ( { &lt; </a:t>
            </a:r>
            <a:r>
              <a:rPr lang="en-US" dirty="0" err="1" smtClean="0"/>
              <a:t>column_definition</a:t>
            </a:r>
            <a:r>
              <a:rPr lang="en-US" dirty="0" smtClean="0"/>
              <a:t> &gt; | </a:t>
            </a:r>
            <a:r>
              <a:rPr lang="en-US" dirty="0" err="1" smtClean="0"/>
              <a:t>column_name</a:t>
            </a:r>
            <a:r>
              <a:rPr lang="en-US" dirty="0" smtClean="0"/>
              <a:t> AS </a:t>
            </a:r>
            <a:r>
              <a:rPr lang="en-US" dirty="0" err="1" smtClean="0"/>
              <a:t>computed_column_expression</a:t>
            </a:r>
            <a:r>
              <a:rPr lang="en-US" dirty="0" smtClean="0"/>
              <a:t> | </a:t>
            </a:r>
          </a:p>
          <a:p>
            <a:pPr>
              <a:buNone/>
            </a:pPr>
            <a:r>
              <a:rPr lang="en-US" dirty="0" smtClean="0"/>
              <a:t>	&lt; </a:t>
            </a:r>
            <a:r>
              <a:rPr lang="en-US" dirty="0" err="1" smtClean="0"/>
              <a:t>table_constraint</a:t>
            </a:r>
            <a:r>
              <a:rPr lang="en-US" dirty="0" smtClean="0"/>
              <a:t> &gt; } | </a:t>
            </a:r>
          </a:p>
          <a:p>
            <a:pPr>
              <a:buNone/>
            </a:pPr>
            <a:r>
              <a:rPr lang="en-US" dirty="0" smtClean="0"/>
              <a:t>	[ { PRIMARY KEY | UNIQUE } [ ,...n ] ] 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CREATE TABLE </a:t>
            </a:r>
            <a:r>
              <a:rPr lang="en-US" dirty="0" smtClean="0"/>
              <a:t>student(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stID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(11),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(30),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stAddress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(100),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stAge</a:t>
            </a:r>
            <a:r>
              <a:rPr lang="en-US" dirty="0" smtClean="0"/>
              <a:t> </a:t>
            </a:r>
            <a:r>
              <a:rPr lang="en-US" dirty="0" err="1" smtClean="0"/>
              <a:t>tinyint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2452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CREATE TABLE </a:t>
            </a:r>
            <a:r>
              <a:rPr lang="en-US" dirty="0" smtClean="0"/>
              <a:t>student(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stID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(11) NOT NULL,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(30) NOT NULL,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stAddress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(100) NULL,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stAge</a:t>
            </a:r>
            <a:r>
              <a:rPr lang="en-US" dirty="0" smtClean="0"/>
              <a:t> </a:t>
            </a:r>
            <a:r>
              <a:rPr lang="en-US" dirty="0" err="1" smtClean="0"/>
              <a:t>tinyint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tID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(11),	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currentSem</a:t>
            </a:r>
            <a:r>
              <a:rPr lang="en-US" dirty="0" smtClean="0"/>
              <a:t> </a:t>
            </a:r>
            <a:r>
              <a:rPr lang="en-US" dirty="0" err="1" smtClean="0"/>
              <a:t>tinyint</a:t>
            </a:r>
            <a:r>
              <a:rPr lang="en-US" dirty="0" smtClean="0"/>
              <a:t> default 1,</a:t>
            </a:r>
          </a:p>
          <a:p>
            <a:pPr>
              <a:buNone/>
            </a:pPr>
            <a:r>
              <a:rPr lang="en-US" dirty="0" smtClean="0"/>
              <a:t>CONSTRAINT ST_PK PRIMARY KEY(</a:t>
            </a:r>
            <a:r>
              <a:rPr lang="en-US" dirty="0" err="1" smtClean="0"/>
              <a:t>stID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can:</a:t>
            </a:r>
          </a:p>
          <a:p>
            <a:pPr lvl="1"/>
            <a:r>
              <a:rPr lang="en-US" dirty="0" smtClean="0"/>
              <a:t>Add columns</a:t>
            </a:r>
          </a:p>
          <a:p>
            <a:pPr lvl="1"/>
            <a:r>
              <a:rPr lang="en-US" dirty="0" smtClean="0"/>
              <a:t>Remove columns</a:t>
            </a:r>
          </a:p>
          <a:p>
            <a:pPr lvl="1"/>
            <a:r>
              <a:rPr lang="en-US" dirty="0" smtClean="0"/>
              <a:t>Change default values</a:t>
            </a:r>
          </a:p>
          <a:p>
            <a:pPr lvl="1"/>
            <a:r>
              <a:rPr lang="en-US" dirty="0" smtClean="0"/>
              <a:t>Change column data types</a:t>
            </a:r>
          </a:p>
          <a:p>
            <a:pPr lvl="1"/>
            <a:r>
              <a:rPr lang="en-US" dirty="0" smtClean="0"/>
              <a:t>Rename columns</a:t>
            </a:r>
          </a:p>
          <a:p>
            <a:pPr lvl="1"/>
            <a:r>
              <a:rPr lang="en-US" dirty="0" smtClean="0"/>
              <a:t>Add constraints</a:t>
            </a:r>
          </a:p>
          <a:p>
            <a:pPr lvl="1"/>
            <a:r>
              <a:rPr lang="en-US" dirty="0" smtClean="0"/>
              <a:t>Remove constraints</a:t>
            </a:r>
          </a:p>
          <a:p>
            <a:pPr lvl="1"/>
            <a:r>
              <a:rPr lang="en-US" dirty="0" smtClean="0"/>
              <a:t>Rename tables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 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305800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ALTER TABLE </a:t>
            </a:r>
            <a:r>
              <a:rPr lang="en-US" dirty="0" err="1" smtClean="0"/>
              <a:t>table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ADD [COLUMN] column type [(size)] </a:t>
            </a:r>
          </a:p>
          <a:p>
            <a:pPr>
              <a:buNone/>
            </a:pPr>
            <a:r>
              <a:rPr lang="en-US" dirty="0" smtClean="0"/>
              <a:t>	[DEFAULT </a:t>
            </a:r>
            <a:r>
              <a:rPr lang="en-US" dirty="0" err="1" smtClean="0"/>
              <a:t>default</a:t>
            </a:r>
            <a:r>
              <a:rPr lang="en-US" dirty="0" smtClean="0"/>
              <a:t>] | 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MODIFY [COLUMN] column  [(size)] [DEFAULT </a:t>
            </a:r>
            <a:r>
              <a:rPr lang="en-US" dirty="0" err="1" smtClean="0"/>
              <a:t>default</a:t>
            </a:r>
            <a:r>
              <a:rPr lang="en-US" dirty="0" smtClean="0"/>
              <a:t>] |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CHANGE [COLUMN] column </a:t>
            </a:r>
            <a:r>
              <a:rPr lang="en-US" dirty="0" err="1" smtClean="0"/>
              <a:t>columnNew</a:t>
            </a:r>
            <a:r>
              <a:rPr lang="en-US" dirty="0" smtClean="0"/>
              <a:t>  DEFINITION</a:t>
            </a:r>
          </a:p>
          <a:p>
            <a:pPr>
              <a:buNone/>
            </a:pPr>
            <a:r>
              <a:rPr lang="en-US" dirty="0" smtClean="0"/>
              <a:t>	| </a:t>
            </a:r>
          </a:p>
          <a:p>
            <a:pPr>
              <a:buNone/>
            </a:pPr>
            <a:r>
              <a:rPr lang="en-US" dirty="0" smtClean="0"/>
              <a:t>	DROP [COLUMN] column </a:t>
            </a:r>
          </a:p>
          <a:p>
            <a:pPr>
              <a:buNone/>
            </a:pPr>
            <a:r>
              <a:rPr lang="en-US" dirty="0" smtClean="0"/>
              <a:t>							}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304800"/>
            <a:ext cx="7848600" cy="5702491"/>
          </a:xfrm>
        </p:spPr>
        <p:txBody>
          <a:bodyPr>
            <a:normAutofit/>
          </a:bodyPr>
          <a:lstStyle/>
          <a:p>
            <a:r>
              <a:rPr lang="en-US" sz="2500" dirty="0" smtClean="0"/>
              <a:t>DATA TYPES</a:t>
            </a:r>
          </a:p>
          <a:p>
            <a:r>
              <a:rPr lang="en-US" sz="2500" dirty="0" smtClean="0"/>
              <a:t>STURCTURED QUERY LANGUAGE</a:t>
            </a:r>
          </a:p>
          <a:p>
            <a:r>
              <a:rPr lang="en-US" sz="2500" dirty="0" smtClean="0"/>
              <a:t>DDL: CRETAE</a:t>
            </a:r>
          </a:p>
          <a:p>
            <a:r>
              <a:rPr lang="en-US" sz="2500" dirty="0" smtClean="0"/>
              <a:t>DDL: ALTER</a:t>
            </a:r>
          </a:p>
          <a:p>
            <a:r>
              <a:rPr lang="en-US" sz="2500" dirty="0" smtClean="0"/>
              <a:t>DML: </a:t>
            </a:r>
            <a:r>
              <a:rPr lang="en-US" sz="2500" dirty="0" smtClean="0"/>
              <a:t>INSERT</a:t>
            </a:r>
            <a:endParaRPr lang="en-US" sz="2500" dirty="0" smtClean="0"/>
          </a:p>
          <a:p>
            <a:endParaRPr lang="en-US" sz="2500" dirty="0" smtClean="0"/>
          </a:p>
          <a:p>
            <a:endParaRPr lang="en-US" sz="2500" dirty="0" smtClean="0"/>
          </a:p>
          <a:p>
            <a:endParaRPr lang="en-US" sz="2500" dirty="0" smtClean="0"/>
          </a:p>
          <a:p>
            <a:endParaRPr lang="en-US" sz="2500" dirty="0"/>
          </a:p>
        </p:txBody>
      </p:sp>
      <p:sp>
        <p:nvSpPr>
          <p:cNvPr id="4" name="Action Button: Forward or Next 3">
            <a:hlinkClick r:id="rId2" action="ppaction://hlinksldjump" highlightClick="1"/>
          </p:cNvPr>
          <p:cNvSpPr/>
          <p:nvPr/>
        </p:nvSpPr>
        <p:spPr>
          <a:xfrm>
            <a:off x="381000" y="381000"/>
            <a:ext cx="762000" cy="2286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Forward or Next 7">
            <a:hlinkClick r:id="rId3" action="ppaction://hlinksldjump" highlightClick="1"/>
          </p:cNvPr>
          <p:cNvSpPr/>
          <p:nvPr/>
        </p:nvSpPr>
        <p:spPr>
          <a:xfrm>
            <a:off x="381000" y="838200"/>
            <a:ext cx="762000" cy="2286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Forward or Next 8">
            <a:hlinkClick r:id="rId4" action="ppaction://hlinksldjump" highlightClick="1"/>
          </p:cNvPr>
          <p:cNvSpPr/>
          <p:nvPr/>
        </p:nvSpPr>
        <p:spPr>
          <a:xfrm>
            <a:off x="381000" y="1219200"/>
            <a:ext cx="762000" cy="2286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Forward or Next 9">
            <a:hlinkClick r:id="rId5" action="ppaction://hlinksldjump" highlightClick="1"/>
          </p:cNvPr>
          <p:cNvSpPr/>
          <p:nvPr/>
        </p:nvSpPr>
        <p:spPr>
          <a:xfrm>
            <a:off x="381000" y="1676400"/>
            <a:ext cx="762000" cy="2286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Forward or Next 10">
            <a:hlinkClick r:id="rId6" action="ppaction://hlinksldjump" highlightClick="1"/>
          </p:cNvPr>
          <p:cNvSpPr/>
          <p:nvPr/>
        </p:nvSpPr>
        <p:spPr>
          <a:xfrm>
            <a:off x="381000" y="2133600"/>
            <a:ext cx="762000" cy="2286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550091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ALTER TABLE </a:t>
            </a:r>
            <a:r>
              <a:rPr lang="en-US" dirty="0" err="1" smtClean="0"/>
              <a:t>table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	ADD CONSTRAINT </a:t>
            </a:r>
            <a:r>
              <a:rPr lang="en-US" dirty="0" err="1" smtClean="0"/>
              <a:t>constraint_name</a:t>
            </a:r>
            <a:r>
              <a:rPr lang="en-US" dirty="0" smtClean="0"/>
              <a:t> PRIMARY KEY ((column),[,n…])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ADD CONSTRAINT </a:t>
            </a:r>
            <a:r>
              <a:rPr lang="en-US" dirty="0" err="1" smtClean="0"/>
              <a:t>constraint_name</a:t>
            </a:r>
            <a:r>
              <a:rPr lang="en-US" dirty="0" smtClean="0"/>
              <a:t> FORIEGN KEY (column)</a:t>
            </a:r>
          </a:p>
          <a:p>
            <a:pPr>
              <a:buNone/>
            </a:pPr>
            <a:r>
              <a:rPr lang="en-US" dirty="0" smtClean="0"/>
              <a:t>	REFERENCES </a:t>
            </a:r>
            <a:r>
              <a:rPr lang="en-US" dirty="0" err="1" smtClean="0"/>
              <a:t>parent_table</a:t>
            </a:r>
            <a:r>
              <a:rPr lang="en-US" dirty="0" smtClean="0"/>
              <a:t>((column),[,n…])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DROP CONSTRAINT </a:t>
            </a:r>
            <a:r>
              <a:rPr lang="en-US" dirty="0" err="1" smtClean="0"/>
              <a:t>constraint_name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MySQL</a:t>
            </a:r>
            <a:r>
              <a:rPr lang="en-US" dirty="0" smtClean="0"/>
              <a:t>: DROP FORIGN KEY </a:t>
            </a:r>
            <a:r>
              <a:rPr lang="en-US" dirty="0" err="1" smtClean="0"/>
              <a:t>constraint_name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MySQL</a:t>
            </a:r>
            <a:r>
              <a:rPr lang="en-US" dirty="0" smtClean="0"/>
              <a:t>: DROP PRIMARY KEY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UNIQUE CONSTRAINT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DROP CONSTRAINT </a:t>
            </a:r>
            <a:r>
              <a:rPr lang="en-US" dirty="0" err="1" smtClean="0"/>
              <a:t>constraint_name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MySQL</a:t>
            </a:r>
            <a:r>
              <a:rPr lang="en-US" dirty="0" smtClean="0"/>
              <a:t>: </a:t>
            </a:r>
            <a:r>
              <a:rPr lang="en-US" smtClean="0"/>
              <a:t>DROP INDEX </a:t>
            </a:r>
            <a:r>
              <a:rPr lang="en-US" dirty="0" err="1" smtClean="0"/>
              <a:t>constraint_name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ALTER TABLE </a:t>
            </a:r>
            <a:r>
              <a:rPr lang="en-US" dirty="0" err="1" smtClean="0"/>
              <a:t>table_name</a:t>
            </a:r>
            <a:r>
              <a:rPr lang="en-US" dirty="0" smtClean="0"/>
              <a:t> RENAME TO </a:t>
            </a:r>
            <a:r>
              <a:rPr lang="en-US" dirty="0" err="1" smtClean="0"/>
              <a:t>new_table_name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TRUNCATE TABLE </a:t>
            </a:r>
            <a:r>
              <a:rPr lang="en-US" dirty="0" err="1" smtClean="0"/>
              <a:t>table_name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DROP TABLE </a:t>
            </a:r>
            <a:r>
              <a:rPr lang="en-US" dirty="0" err="1" smtClean="0"/>
              <a:t>table_name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INSERT INTO </a:t>
            </a:r>
            <a:r>
              <a:rPr lang="en-US" dirty="0" err="1" smtClean="0"/>
              <a:t>table_name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VALUES </a:t>
            </a:r>
            <a:r>
              <a:rPr lang="en-US" dirty="0" smtClean="0"/>
              <a:t>(COLUMN1,COLUMN2,.,.);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INSERT INTO </a:t>
            </a:r>
            <a:r>
              <a:rPr lang="en-US" dirty="0" err="1" smtClean="0"/>
              <a:t>table_name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VALUES </a:t>
            </a:r>
            <a:r>
              <a:rPr lang="en-US" dirty="0" smtClean="0"/>
              <a:t>(COLUMN1,COLUMN2,.,.),</a:t>
            </a:r>
          </a:p>
          <a:p>
            <a:pPr>
              <a:buNone/>
            </a:pPr>
            <a:r>
              <a:rPr lang="en-US" dirty="0" smtClean="0"/>
              <a:t>	(COLUMN1,COLUMN2,.,.),</a:t>
            </a:r>
          </a:p>
          <a:p>
            <a:pPr>
              <a:buNone/>
            </a:pPr>
            <a:r>
              <a:rPr lang="en-US" dirty="0" smtClean="0"/>
              <a:t>	(COLUMN1,COLUMN2,.,.);</a:t>
            </a:r>
          </a:p>
          <a:p>
            <a:pPr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Column Order is important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DML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534400" cy="4525963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INSERT INTO </a:t>
            </a:r>
            <a:r>
              <a:rPr lang="en-US" dirty="0" err="1" smtClean="0"/>
              <a:t>table_name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(</a:t>
            </a:r>
            <a:r>
              <a:rPr lang="en-US" dirty="0" smtClean="0"/>
              <a:t>COLUMN_NAME,CLUMN_NAME, . , .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  <a:r>
              <a:rPr lang="en-US" dirty="0" smtClean="0"/>
              <a:t> </a:t>
            </a:r>
            <a:endParaRPr lang="en-US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VALUES (</a:t>
            </a:r>
            <a:r>
              <a:rPr lang="en-US" dirty="0" smtClean="0"/>
              <a:t>COLUMN_VALUE,COLUMN_VALUE, . , .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Data Types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838199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1" y="1676400"/>
          <a:ext cx="8229600" cy="3565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799"/>
                <a:gridCol w="1447800"/>
                <a:gridCol w="1066800"/>
                <a:gridCol w="3886201"/>
              </a:tblGrid>
              <a:tr h="2983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Types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Format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296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FLOAT(M,D)</a:t>
                      </a:r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FLOAT(6,2)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 </a:t>
                      </a:r>
                      <a:r>
                        <a:rPr lang="en-US" sz="1400" baseline="0" dirty="0" smtClean="0"/>
                        <a:t> is total number of digits and D is decimal digits</a:t>
                      </a:r>
                      <a:endParaRPr lang="en-US" sz="1400" dirty="0"/>
                    </a:p>
                  </a:txBody>
                  <a:tcPr/>
                </a:tc>
              </a:tr>
              <a:tr h="1134904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DOUBLE(M,D)</a:t>
                      </a:r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DOUBLE(6,2)</a:t>
                      </a:r>
                    </a:p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53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 </a:t>
                      </a:r>
                      <a:r>
                        <a:rPr lang="en-US" sz="1400" baseline="0" dirty="0" smtClean="0"/>
                        <a:t> is total number of digits and D is decimal digits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11349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DECIMAL(M,D)</a:t>
                      </a:r>
                      <a:endParaRPr lang="en-US" sz="1800" dirty="0" smtClean="0">
                        <a:solidFill>
                          <a:srgbClr val="0070C0"/>
                        </a:solidFill>
                      </a:endParaRPr>
                    </a:p>
                    <a:p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DECIMAL(3,2)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65</a:t>
                      </a:r>
                      <a:endParaRPr lang="en-US" sz="1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INTEGERS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457200" y="1600200"/>
          <a:ext cx="822960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419"/>
                <a:gridCol w="1206381"/>
                <a:gridCol w="2716139"/>
                <a:gridCol w="29226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BIT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0 and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BIT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 (N) 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 to 64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 bits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BIT(3) = 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Date and Time 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447799"/>
          <a:ext cx="8610601" cy="426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752600"/>
                <a:gridCol w="2133600"/>
                <a:gridCol w="3505201"/>
              </a:tblGrid>
              <a:tr h="403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Types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Format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Range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90720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70C0"/>
                          </a:solidFill>
                        </a:rPr>
                        <a:t>DATE</a:t>
                      </a:r>
                      <a:endParaRPr 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YYYY-MM-DD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between 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1000-01-01 and 9999-12-31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For example, December 30th, 1973 would be stored as 1973-12-30.</a:t>
                      </a:r>
                      <a:endParaRPr lang="en-US" sz="1400" dirty="0"/>
                    </a:p>
                  </a:txBody>
                  <a:tcPr/>
                </a:tc>
              </a:tr>
              <a:tr h="144480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70C0"/>
                          </a:solidFill>
                        </a:rPr>
                        <a:t>DATETIME</a:t>
                      </a:r>
                      <a:endParaRPr 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YYYY-MM-DD HH:MM:SS 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between 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1000-01-01 00:00:00 and 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9999-12-31 23:59:59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For example, 3:30 in the afternoon on December 30th, 1973 would be stored as 1973-12-30 15:30:00.</a:t>
                      </a:r>
                      <a:endParaRPr lang="en-US" sz="1400" dirty="0"/>
                    </a:p>
                  </a:txBody>
                  <a:tcPr/>
                </a:tc>
              </a:tr>
              <a:tr h="151200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70C0"/>
                          </a:solidFill>
                        </a:rPr>
                        <a:t>TIMESTAMP</a:t>
                      </a:r>
                      <a:endParaRPr 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YYYYMMDDHHMMSS</a:t>
                      </a:r>
                      <a:r>
                        <a:rPr lang="en-US" sz="1500" dirty="0" smtClean="0"/>
                        <a:t> 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 January 1, 1970 and sometime in 2037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This looks like the previous DATETIME format, only without the hyphens between numbers; 3:30 in the afternoon on December 30th, 1973 would be stored as 19731230153000)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828800"/>
          <a:ext cx="8610601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752600"/>
                <a:gridCol w="2133600"/>
                <a:gridCol w="3505201"/>
              </a:tblGrid>
              <a:tr h="43313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70C0"/>
                          </a:solidFill>
                        </a:rPr>
                        <a:t>TIME</a:t>
                      </a:r>
                      <a:endParaRPr 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HH:MM:SS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1624263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70C0"/>
                          </a:solidFill>
                        </a:rPr>
                        <a:t>YEAR(M) </a:t>
                      </a:r>
                      <a:endParaRPr 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in 2-digit or </a:t>
                      </a:r>
                    </a:p>
                    <a:p>
                      <a:r>
                        <a:rPr lang="en-US" sz="1500" dirty="0" smtClean="0"/>
                        <a:t>4-digit 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Stores a year format. If the length is specified as 2 (for example YEAR(2)), YEAR can be 1970 to 2069 (70 to 69). If the length is specified as 4, YEAR can be 1901 to 2155. The default length is 4.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and Time Types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235048"/>
          <a:ext cx="8610600" cy="4860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  <a:gridCol w="1981200"/>
                <a:gridCol w="2743200"/>
                <a:gridCol w="2590800"/>
              </a:tblGrid>
              <a:tr h="4187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Types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Format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Range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00604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Trailing spaces are removed.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The length can be any value from 0 to 255.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Contains non-binary strings. Length is fixed as you declare while creating a table. When stored, they are right-padded with spaces to the specified length. </a:t>
                      </a:r>
                      <a:endParaRPr lang="en-US" dirty="0"/>
                    </a:p>
                  </a:txBody>
                  <a:tcPr/>
                </a:tc>
              </a:tr>
              <a:tr h="120883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 stored.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 value from 0 to 255 before </a:t>
                      </a:r>
                      <a:r>
                        <a:rPr lang="en-US" sz="1800" b="0" i="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5.0.3, and 0 to 65,535 in 5.0.3 and later versions.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Contains non-binary strings. Columns are variable-length strings</a:t>
                      </a:r>
                      <a:endParaRPr lang="en-US" dirty="0"/>
                    </a:p>
                  </a:txBody>
                  <a:tcPr/>
                </a:tc>
              </a:tr>
              <a:tr h="418796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TEXT </a:t>
                      </a:r>
                      <a:endParaRPr lang="en-US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65535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1043</TotalTime>
  <Words>495</Words>
  <Application>Microsoft Office PowerPoint</Application>
  <PresentationFormat>On-screen Show (4:3)</PresentationFormat>
  <Paragraphs>190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Concourse</vt:lpstr>
      <vt:lpstr>SQL</vt:lpstr>
      <vt:lpstr>Slide 2</vt:lpstr>
      <vt:lpstr>Data Types</vt:lpstr>
      <vt:lpstr>INTEGERS</vt:lpstr>
      <vt:lpstr>INTEGERS</vt:lpstr>
      <vt:lpstr>BIT</vt:lpstr>
      <vt:lpstr>Date and Time Types</vt:lpstr>
      <vt:lpstr>Date and Time Types</vt:lpstr>
      <vt:lpstr>STRING</vt:lpstr>
      <vt:lpstr>Structured Query Language</vt:lpstr>
      <vt:lpstr>SQL</vt:lpstr>
      <vt:lpstr>SQL</vt:lpstr>
      <vt:lpstr>SQL</vt:lpstr>
      <vt:lpstr>DDL</vt:lpstr>
      <vt:lpstr>Slide 15</vt:lpstr>
      <vt:lpstr>Slide 16</vt:lpstr>
      <vt:lpstr>Slide 17</vt:lpstr>
      <vt:lpstr>ALTER TABLE</vt:lpstr>
      <vt:lpstr>Slide 19</vt:lpstr>
      <vt:lpstr>Slide 20</vt:lpstr>
      <vt:lpstr>Slide 21</vt:lpstr>
      <vt:lpstr>Slide 22</vt:lpstr>
      <vt:lpstr>Slide 23</vt:lpstr>
      <vt:lpstr>DML</vt:lpstr>
      <vt:lpstr>DML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Administrator</dc:creator>
  <cp:lastModifiedBy>Ahmed</cp:lastModifiedBy>
  <cp:revision>276</cp:revision>
  <dcterms:created xsi:type="dcterms:W3CDTF">2006-08-16T00:00:00Z</dcterms:created>
  <dcterms:modified xsi:type="dcterms:W3CDTF">2014-05-03T22:05:54Z</dcterms:modified>
</cp:coreProperties>
</file>