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A9290-B3A5-4026-9B68-3DE32E04F2C1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84A55-BD7A-4543-B28E-F60DF0AA73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84A55-BD7A-4543-B28E-F60DF0AA733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Awais</a:t>
            </a:r>
            <a:r>
              <a:rPr lang="en-US" dirty="0" smtClean="0"/>
              <a:t> </a:t>
            </a:r>
            <a:r>
              <a:rPr lang="en-US" dirty="0" err="1" smtClean="0"/>
              <a:t>Tallal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DISTINCT </a:t>
            </a:r>
            <a:r>
              <a:rPr lang="en-US" dirty="0" err="1" smtClean="0"/>
              <a:t>column_name</a:t>
            </a:r>
            <a:r>
              <a:rPr lang="en-US" dirty="0" smtClean="0"/>
              <a:t>(s) FROM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keyword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Q:</a:t>
            </a:r>
            <a:r>
              <a:rPr lang="en-US" dirty="0" smtClean="0"/>
              <a:t> Get the country names from which customers belong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SELECT</a:t>
            </a:r>
            <a:r>
              <a:rPr lang="en-US" dirty="0" smtClean="0"/>
              <a:t> DISTINCT Country FROM Customers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MySQL</a:t>
            </a:r>
            <a:r>
              <a:rPr lang="en-US" dirty="0" smtClean="0"/>
              <a:t> + is arithmetic operator but in Oracle and MS SQL + is used for concatenation in string data and as arithmetic in numeric data.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FUNCTIONS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ADDDATE(</a:t>
            </a:r>
            <a:r>
              <a:rPr lang="en-US" dirty="0" err="1" smtClean="0"/>
              <a:t>date,days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CURDATE()</a:t>
            </a:r>
          </a:p>
          <a:p>
            <a:r>
              <a:rPr lang="en-US" dirty="0" smtClean="0"/>
              <a:t>CURTIME()</a:t>
            </a:r>
          </a:p>
          <a:p>
            <a:r>
              <a:rPr lang="en-US" dirty="0" smtClean="0"/>
              <a:t>DATEDIFF()</a:t>
            </a:r>
          </a:p>
          <a:p>
            <a:r>
              <a:rPr lang="en-US" dirty="0" smtClean="0"/>
              <a:t>EXTRACT(part </a:t>
            </a:r>
            <a:r>
              <a:rPr lang="en-US" dirty="0" smtClean="0">
                <a:solidFill>
                  <a:srgbClr val="00B0F0"/>
                </a:solidFill>
              </a:rPr>
              <a:t>FROM</a:t>
            </a:r>
            <a:r>
              <a:rPr lang="en-US" dirty="0" smtClean="0"/>
              <a:t> '1999-07-02');</a:t>
            </a:r>
          </a:p>
          <a:p>
            <a:r>
              <a:rPr lang="en-US" dirty="0" smtClean="0"/>
              <a:t>NOW()</a:t>
            </a:r>
          </a:p>
          <a:p>
            <a:r>
              <a:rPr lang="en-US" dirty="0" smtClean="0"/>
              <a:t>SUBDATE(</a:t>
            </a:r>
            <a:r>
              <a:rPr lang="en-US" dirty="0" err="1" smtClean="0"/>
              <a:t>expr,days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TIMESTAMPDIFF(</a:t>
            </a:r>
            <a:r>
              <a:rPr lang="en-US" dirty="0" err="1" smtClean="0"/>
              <a:t>unit,datetime,datetime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effectLst/>
              </a:rPr>
              <a:t>DATE_FORMAT(</a:t>
            </a:r>
            <a:r>
              <a:rPr lang="en-US" b="0" dirty="0" err="1" smtClean="0">
                <a:effectLst/>
              </a:rPr>
              <a:t>date,format</a:t>
            </a:r>
            <a:r>
              <a:rPr lang="en-US" b="0" dirty="0" smtClean="0">
                <a:effectLst/>
              </a:rPr>
              <a:t>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DATE_FORMAT(</a:t>
            </a:r>
            <a:r>
              <a:rPr lang="en-US" b="0" dirty="0" err="1" smtClean="0">
                <a:effectLst/>
              </a:rPr>
              <a:t>date,format</a:t>
            </a:r>
            <a:r>
              <a:rPr lang="en-US" b="0" dirty="0" smtClean="0">
                <a:effectLst/>
              </a:rPr>
              <a:t>)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AVG()</a:t>
            </a:r>
          </a:p>
          <a:p>
            <a:r>
              <a:rPr lang="en-US" dirty="0" smtClean="0"/>
              <a:t>COUNT()</a:t>
            </a:r>
          </a:p>
          <a:p>
            <a:r>
              <a:rPr lang="en-US" dirty="0" smtClean="0"/>
              <a:t>MAX()</a:t>
            </a:r>
          </a:p>
          <a:p>
            <a:r>
              <a:rPr lang="en-US" dirty="0" smtClean="0"/>
              <a:t>MIN()</a:t>
            </a:r>
          </a:p>
          <a:p>
            <a:r>
              <a:rPr lang="en-US" dirty="0" smtClean="0"/>
              <a:t>SUM()</a:t>
            </a:r>
          </a:p>
          <a:p>
            <a:r>
              <a:rPr lang="en-US" dirty="0" smtClean="0"/>
              <a:t>SQRT()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CONCAT()</a:t>
            </a:r>
          </a:p>
          <a:p>
            <a:r>
              <a:rPr lang="en-US" dirty="0" smtClean="0"/>
              <a:t>LOWER()</a:t>
            </a:r>
          </a:p>
          <a:p>
            <a:r>
              <a:rPr lang="en-US" dirty="0" smtClean="0"/>
              <a:t>LEFT()</a:t>
            </a:r>
          </a:p>
          <a:p>
            <a:r>
              <a:rPr lang="en-US" dirty="0" smtClean="0"/>
              <a:t>LTRIM()</a:t>
            </a:r>
          </a:p>
          <a:p>
            <a:r>
              <a:rPr lang="en-US" dirty="0" smtClean="0"/>
              <a:t>RTRIM()</a:t>
            </a:r>
          </a:p>
          <a:p>
            <a:r>
              <a:rPr lang="en-US" dirty="0" smtClean="0"/>
              <a:t>TRIM()</a:t>
            </a:r>
          </a:p>
          <a:p>
            <a:r>
              <a:rPr lang="en-US" dirty="0" smtClean="0"/>
              <a:t>UPPER()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a comparison expression compares the contents of a table column to a literal, as above. A comparison expression may also compare two columns to each other.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[ALL|DISTINCT] </a:t>
            </a:r>
          </a:p>
          <a:p>
            <a:pPr>
              <a:buNone/>
            </a:pPr>
            <a:r>
              <a:rPr lang="en-US" dirty="0" smtClean="0"/>
              <a:t>	{*|</a:t>
            </a:r>
            <a:r>
              <a:rPr lang="en-US" dirty="0" err="1" smtClean="0"/>
              <a:t>culumn_list</a:t>
            </a:r>
            <a:r>
              <a:rPr lang="en-US" dirty="0" smtClean="0"/>
              <a:t> [alias][,…..n]} </a:t>
            </a:r>
          </a:p>
          <a:p>
            <a:pPr>
              <a:buNone/>
            </a:pPr>
            <a:r>
              <a:rPr lang="en-US" dirty="0" smtClean="0"/>
              <a:t>	FROM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[WHERE &lt;</a:t>
            </a:r>
            <a:r>
              <a:rPr lang="en-US" dirty="0" err="1" smtClean="0"/>
              <a:t>search_condition</a:t>
            </a:r>
            <a:r>
              <a:rPr lang="en-US" dirty="0" smtClean="0"/>
              <a:t>&gt;]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685800"/>
            <a:ext cx="7772400" cy="5321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DRL: SELECT</a:t>
            </a:r>
          </a:p>
          <a:p>
            <a:r>
              <a:rPr lang="en-US" sz="2400" dirty="0" smtClean="0"/>
              <a:t>DRL: FUNCTIONS </a:t>
            </a:r>
          </a:p>
          <a:p>
            <a:r>
              <a:rPr lang="en-US" sz="2400" dirty="0" smtClean="0"/>
              <a:t>DRL: WHERE CLAUSE</a:t>
            </a:r>
          </a:p>
          <a:p>
            <a:r>
              <a:rPr lang="en-US" sz="2400" dirty="0" smtClean="0"/>
              <a:t>DRL: ORDER BY CLAUSE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Action Button: Forward or Next 3">
            <a:hlinkClick r:id="rId2" action="ppaction://hlinksldjump" highlightClick="1"/>
          </p:cNvPr>
          <p:cNvSpPr/>
          <p:nvPr/>
        </p:nvSpPr>
        <p:spPr>
          <a:xfrm>
            <a:off x="457200" y="762000"/>
            <a:ext cx="762000" cy="2286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rId3" action="ppaction://hlinksldjump" highlightClick="1"/>
          </p:cNvPr>
          <p:cNvSpPr/>
          <p:nvPr/>
        </p:nvSpPr>
        <p:spPr>
          <a:xfrm>
            <a:off x="457200" y="1143000"/>
            <a:ext cx="762000" cy="2286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Forward or Next 5">
            <a:hlinkClick r:id="rId4" action="ppaction://hlinksldjump" highlightClick="1"/>
          </p:cNvPr>
          <p:cNvSpPr/>
          <p:nvPr/>
        </p:nvSpPr>
        <p:spPr>
          <a:xfrm>
            <a:off x="457200" y="1600200"/>
            <a:ext cx="762000" cy="2286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Forward or Next 6">
            <a:hlinkClick r:id="rId5" action="ppaction://hlinksldjump" highlightClick="1"/>
          </p:cNvPr>
          <p:cNvSpPr/>
          <p:nvPr/>
        </p:nvSpPr>
        <p:spPr>
          <a:xfrm>
            <a:off x="457200" y="1981200"/>
            <a:ext cx="762000" cy="2286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= 'Red' </a:t>
            </a:r>
          </a:p>
          <a:p>
            <a:endParaRPr lang="en-US" dirty="0" smtClean="0"/>
          </a:p>
          <a:p>
            <a:r>
              <a:rPr lang="en-US" dirty="0" smtClean="0"/>
              <a:t>This predicate </a:t>
            </a:r>
            <a:r>
              <a:rPr lang="en-US" smtClean="0"/>
              <a:t>returns:</a:t>
            </a:r>
            <a:endParaRPr lang="en-US" dirty="0" smtClean="0"/>
          </a:p>
          <a:p>
            <a:pPr lvl="1"/>
            <a:r>
              <a:rPr lang="en-US" dirty="0" smtClean="0"/>
              <a:t>True -- If the color column contains the string value -- 'Red', •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False -- If the color column contains another string value (not 'Red'), or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Unknown -- If the color column contains null.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Search Condition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{ [ NOT ] &lt; predicate &gt; | ( &lt; </a:t>
            </a:r>
            <a:r>
              <a:rPr lang="en-US" dirty="0" err="1" smtClean="0"/>
              <a:t>search_condition</a:t>
            </a:r>
            <a:r>
              <a:rPr lang="en-US" dirty="0" smtClean="0"/>
              <a:t> &gt; ) 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 { AND | OR } [ NOT ] { &lt; predicate &gt; | </a:t>
            </a:r>
          </a:p>
          <a:p>
            <a:pPr>
              <a:buNone/>
            </a:pPr>
            <a:r>
              <a:rPr lang="en-US" dirty="0" smtClean="0"/>
              <a:t>					( &lt; </a:t>
            </a:r>
            <a:r>
              <a:rPr lang="en-US" dirty="0" err="1" smtClean="0"/>
              <a:t>search_condition</a:t>
            </a:r>
            <a:r>
              <a:rPr lang="en-US" dirty="0" smtClean="0"/>
              <a:t> &gt; ) } ]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 [ ,...n ]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 predicate &gt; ::=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{ expression { = | &lt; &gt; | ! = | &gt; | &gt; = | ! &gt; | &lt; | &lt; = | ! &lt; 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expression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| </a:t>
            </a:r>
            <a:r>
              <a:rPr lang="en-US" dirty="0" err="1" smtClean="0"/>
              <a:t>string_expression</a:t>
            </a:r>
            <a:r>
              <a:rPr lang="en-US" dirty="0" smtClean="0"/>
              <a:t> [ NOT ] LIKE </a:t>
            </a:r>
            <a:r>
              <a:rPr lang="en-US" dirty="0" err="1" smtClean="0"/>
              <a:t>string_expression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| expression [ NOT ] BETWEEN expression AND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expression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| expression IS [ NOT ] NULL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| expression [ NOT ] IN ( </a:t>
            </a:r>
            <a:r>
              <a:rPr lang="en-US" dirty="0" err="1" smtClean="0"/>
              <a:t>subquery</a:t>
            </a:r>
            <a:r>
              <a:rPr lang="en-US" dirty="0" smtClean="0"/>
              <a:t> | expression [ ,...n ] 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| expression { = | &lt; &gt; | ! = | &gt; | &gt; = | ! &gt; | &lt; | &lt; = | ! &lt; 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{ ALL | SOME | ANY} ( </a:t>
            </a:r>
            <a:r>
              <a:rPr lang="en-US" dirty="0" err="1" smtClean="0"/>
              <a:t>subquery</a:t>
            </a:r>
            <a:r>
              <a:rPr lang="en-US" dirty="0" smtClean="0"/>
              <a:t> 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| EXISTS ( </a:t>
            </a:r>
            <a:r>
              <a:rPr lang="en-US" dirty="0" err="1" smtClean="0"/>
              <a:t>subquery</a:t>
            </a:r>
            <a:r>
              <a:rPr lang="en-US" dirty="0" smtClean="0"/>
              <a:t> 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Q: </a:t>
            </a:r>
            <a:r>
              <a:rPr lang="en-US" dirty="0" smtClean="0"/>
              <a:t>Display all customers of New York City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select * from customers  where city ='NYC’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Q: </a:t>
            </a:r>
            <a:r>
              <a:rPr lang="en-US" dirty="0" smtClean="0"/>
              <a:t>Display all customers which don't lives in NYC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select * from customers  where NOT </a:t>
            </a:r>
          </a:p>
          <a:p>
            <a:pPr>
              <a:buNone/>
            </a:pPr>
            <a:r>
              <a:rPr lang="en-US" dirty="0" smtClean="0"/>
              <a:t> 	(city ='NYC’)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 	select * from customers  where city !='NYC'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on String values</a:t>
            </a:r>
          </a:p>
          <a:p>
            <a:endParaRPr lang="en-US" dirty="0" smtClean="0"/>
          </a:p>
          <a:p>
            <a:r>
              <a:rPr lang="en-US" dirty="0" smtClean="0"/>
              <a:t>Wild Cards (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 ,  </a:t>
            </a:r>
            <a:r>
              <a:rPr lang="en-US" dirty="0" smtClean="0">
                <a:solidFill>
                  <a:srgbClr val="00B0F0"/>
                </a:solidFill>
              </a:rPr>
              <a:t>%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‘a%’</a:t>
            </a:r>
          </a:p>
          <a:p>
            <a:pPr>
              <a:buNone/>
            </a:pPr>
            <a:r>
              <a:rPr lang="en-US" dirty="0" smtClean="0"/>
              <a:t>‘%a’</a:t>
            </a:r>
          </a:p>
          <a:p>
            <a:pPr>
              <a:buNone/>
            </a:pPr>
            <a:r>
              <a:rPr lang="en-US" dirty="0" smtClean="0"/>
              <a:t>‘%a%’</a:t>
            </a:r>
          </a:p>
          <a:p>
            <a:pPr>
              <a:buNone/>
            </a:pPr>
            <a:r>
              <a:rPr lang="en-US" dirty="0" smtClean="0"/>
              <a:t>‘_a%’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Operator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Checks in a list of value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Q: </a:t>
            </a:r>
            <a:r>
              <a:rPr lang="en-US" dirty="0" smtClean="0"/>
              <a:t>give the customer name of Australia and USA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customerNumber,customerName,country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From customers</a:t>
            </a:r>
          </a:p>
          <a:p>
            <a:pPr>
              <a:buNone/>
            </a:pPr>
            <a:r>
              <a:rPr lang="en-US" dirty="0" smtClean="0"/>
              <a:t>	Where country IN('</a:t>
            </a:r>
            <a:r>
              <a:rPr lang="en-US" dirty="0" err="1" smtClean="0"/>
              <a:t>Australia',‘USA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customerNumber,customerName,country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From customers</a:t>
            </a:r>
          </a:p>
          <a:p>
            <a:pPr>
              <a:buNone/>
            </a:pPr>
            <a:r>
              <a:rPr lang="en-US" dirty="0" smtClean="0"/>
              <a:t>	Where (country=‘Australia’) OR (country=‘USA’)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Operator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for numeric and date values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Q: </a:t>
            </a:r>
            <a:r>
              <a:rPr lang="en-US" dirty="0" smtClean="0"/>
              <a:t>list the Order numbers which is having quantity between 40 to 50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orderNumber,quantityOrdered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/>
              <a:t>orderdetails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err="1" smtClean="0"/>
              <a:t>quantityOrdered</a:t>
            </a:r>
            <a:r>
              <a:rPr lang="en-US" dirty="0" smtClean="0"/>
              <a:t> BETWEEN 40 and 50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 Operator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ORDER BY clause allows you to sort the records in your result set.</a:t>
            </a:r>
          </a:p>
          <a:p>
            <a:endParaRPr lang="en-US" dirty="0" smtClean="0"/>
          </a:p>
          <a:p>
            <a:r>
              <a:rPr lang="en-US" dirty="0" smtClean="0"/>
              <a:t>The ORDER BY clause sorts the result set based on the columns specified.</a:t>
            </a:r>
          </a:p>
          <a:p>
            <a:endParaRPr lang="en-US" dirty="0" smtClean="0"/>
          </a:p>
          <a:p>
            <a:r>
              <a:rPr lang="en-US" dirty="0" smtClean="0"/>
              <a:t> If the ASC or DESC value is omitted, the system assumed ascending order.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B0F0"/>
                </a:solidFill>
              </a:rPr>
              <a:t>SELECT</a:t>
            </a:r>
            <a:r>
              <a:rPr lang="en-US" dirty="0" smtClean="0"/>
              <a:t> columns FROM tables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B0F0"/>
                </a:solidFill>
              </a:rPr>
              <a:t>WHERE</a:t>
            </a:r>
            <a:r>
              <a:rPr lang="en-US" dirty="0" smtClean="0"/>
              <a:t> predicates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B0F0"/>
                </a:solidFill>
              </a:rPr>
              <a:t>ORDER BY </a:t>
            </a:r>
            <a:r>
              <a:rPr lang="en-US" dirty="0" smtClean="0"/>
              <a:t>column ASC/DESC;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Q: </a:t>
            </a:r>
            <a:r>
              <a:rPr lang="en-US" dirty="0" smtClean="0"/>
              <a:t>Display the employee’s data in ascending order of names.</a:t>
            </a:r>
          </a:p>
          <a:p>
            <a:endParaRPr lang="en-US" dirty="0" smtClean="0"/>
          </a:p>
          <a:p>
            <a:r>
              <a:rPr lang="en-US" dirty="0" smtClean="0"/>
              <a:t>SELECT * from employees</a:t>
            </a:r>
          </a:p>
          <a:p>
            <a:r>
              <a:rPr lang="en-US" dirty="0" smtClean="0"/>
              <a:t>ORDER BY </a:t>
            </a:r>
            <a:r>
              <a:rPr lang="en-US" dirty="0" err="1" smtClean="0"/>
              <a:t>firstname</a:t>
            </a:r>
            <a:r>
              <a:rPr lang="en-US" dirty="0" smtClean="0"/>
              <a:t> ASC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DRL: SELECT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2609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Q:</a:t>
            </a:r>
            <a:r>
              <a:rPr lang="en-US" dirty="0" smtClean="0"/>
              <a:t>Display the details of check who's amount is between 5000 to 10000 new check first.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most widely used SQL Command </a:t>
            </a:r>
          </a:p>
          <a:p>
            <a:endParaRPr lang="en-US" dirty="0" smtClean="0"/>
          </a:p>
          <a:p>
            <a:r>
              <a:rPr lang="en-US" dirty="0" smtClean="0"/>
              <a:t>It is not only used to select rows but also the columns </a:t>
            </a:r>
          </a:p>
          <a:p>
            <a:endParaRPr lang="en-US" dirty="0" smtClean="0"/>
          </a:p>
          <a:p>
            <a:r>
              <a:rPr lang="en-US" dirty="0" smtClean="0"/>
              <a:t>The SQL SELECT statement queries data from tables in the database </a:t>
            </a:r>
          </a:p>
          <a:p>
            <a:endParaRPr lang="en-US" dirty="0" smtClean="0"/>
          </a:p>
          <a:p>
            <a:r>
              <a:rPr lang="en-US" dirty="0" smtClean="0"/>
              <a:t>Also used for different form of product, that is, different joins</a:t>
            </a:r>
          </a:p>
          <a:p>
            <a:endParaRPr lang="en-US" dirty="0" smtClean="0"/>
          </a:p>
          <a:p>
            <a:r>
              <a:rPr lang="en-US" dirty="0" smtClean="0"/>
              <a:t>Selecting rows from one or more tables </a:t>
            </a:r>
          </a:p>
          <a:p>
            <a:endParaRPr lang="en-US" dirty="0" smtClean="0"/>
          </a:p>
          <a:p>
            <a:r>
              <a:rPr lang="en-US" dirty="0" smtClean="0"/>
              <a:t>The statement begins with the SELECT keyword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SELECT</a:t>
            </a:r>
            <a:r>
              <a:rPr lang="en-US" dirty="0" smtClean="0"/>
              <a:t> {</a:t>
            </a:r>
            <a:r>
              <a:rPr lang="en-US" dirty="0" smtClean="0">
                <a:solidFill>
                  <a:srgbClr val="00B0F0"/>
                </a:solidFill>
              </a:rPr>
              <a:t>*</a:t>
            </a:r>
            <a:r>
              <a:rPr lang="en-US" dirty="0" smtClean="0"/>
              <a:t>|</a:t>
            </a:r>
            <a:r>
              <a:rPr lang="en-US" dirty="0" err="1" smtClean="0">
                <a:solidFill>
                  <a:srgbClr val="00B0F0"/>
                </a:solidFill>
              </a:rPr>
              <a:t>col_name</a:t>
            </a:r>
            <a:r>
              <a:rPr lang="en-US" dirty="0" smtClean="0"/>
              <a:t>[,….n]} </a:t>
            </a:r>
            <a:r>
              <a:rPr lang="en-US" dirty="0" smtClean="0">
                <a:solidFill>
                  <a:srgbClr val="00B0F0"/>
                </a:solidFill>
              </a:rPr>
              <a:t>FROM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Q: </a:t>
            </a:r>
            <a:r>
              <a:rPr lang="en-US" dirty="0" smtClean="0"/>
              <a:t>Get the data about employee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B0F0"/>
                </a:solidFill>
              </a:rPr>
              <a:t>SELECT</a:t>
            </a:r>
            <a:r>
              <a:rPr lang="en-US" dirty="0" smtClean="0"/>
              <a:t> * FROM employee;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Q: </a:t>
            </a:r>
            <a:r>
              <a:rPr lang="en-US" dirty="0" smtClean="0"/>
              <a:t>Give the name of the employee with the his/her job.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jobTitle</a:t>
            </a:r>
            <a:r>
              <a:rPr lang="en-US" dirty="0" smtClean="0"/>
              <a:t> FROM student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SELECT {*|</a:t>
            </a:r>
            <a:r>
              <a:rPr lang="en-US" dirty="0" err="1" smtClean="0"/>
              <a:t>col_name</a:t>
            </a:r>
            <a:r>
              <a:rPr lang="en-US" dirty="0" smtClean="0"/>
              <a:t> [[AS] alias] [, …n]} FROM </a:t>
            </a:r>
            <a:r>
              <a:rPr lang="en-US" dirty="0" err="1" smtClean="0"/>
              <a:t>tab_name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firstName</a:t>
            </a:r>
            <a:r>
              <a:rPr lang="en-US" dirty="0" smtClean="0"/>
              <a:t> as ‘First Name’, </a:t>
            </a:r>
            <a:r>
              <a:rPr lang="en-US" dirty="0" err="1" smtClean="0"/>
              <a:t>jobTitle</a:t>
            </a:r>
            <a:r>
              <a:rPr lang="en-US" dirty="0" smtClean="0"/>
              <a:t> ‘Job Title’ FROM Student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 Alias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Q:</a:t>
            </a:r>
            <a:r>
              <a:rPr lang="en-US" dirty="0" smtClean="0"/>
              <a:t> Display the total Price of each Product of each order.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orderNumber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productCode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C00000"/>
                </a:solidFill>
              </a:rPr>
              <a:t>quantityOrdered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priceEach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AS</a:t>
            </a:r>
            <a:r>
              <a:rPr lang="en-US" dirty="0" smtClean="0"/>
              <a:t> ‘</a:t>
            </a:r>
            <a:r>
              <a:rPr lang="en-US" dirty="0" smtClean="0">
                <a:solidFill>
                  <a:srgbClr val="C00000"/>
                </a:solidFill>
              </a:rPr>
              <a:t>Total Price</a:t>
            </a:r>
            <a:r>
              <a:rPr lang="en-US" dirty="0" smtClean="0"/>
              <a:t>’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orderdetails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</TotalTime>
  <Words>646</Words>
  <Application>Microsoft Office PowerPoint</Application>
  <PresentationFormat>On-screen Show (4:3)</PresentationFormat>
  <Paragraphs>174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SQL</vt:lpstr>
      <vt:lpstr>Slide 2</vt:lpstr>
      <vt:lpstr>DRL: SELECT</vt:lpstr>
      <vt:lpstr>SELECT</vt:lpstr>
      <vt:lpstr>Slide 5</vt:lpstr>
      <vt:lpstr>Slide 6</vt:lpstr>
      <vt:lpstr>Slide 7</vt:lpstr>
      <vt:lpstr>Attribute Alias </vt:lpstr>
      <vt:lpstr>Slide 9</vt:lpstr>
      <vt:lpstr>DISTINCT keyword</vt:lpstr>
      <vt:lpstr>Slide 11</vt:lpstr>
      <vt:lpstr>Slide 12</vt:lpstr>
      <vt:lpstr>FUNCTIONS </vt:lpstr>
      <vt:lpstr>DATE and TIME FUNCTIONS</vt:lpstr>
      <vt:lpstr>DATE_FORMAT(date,format)</vt:lpstr>
      <vt:lpstr>DATE_FORMAT(date,format)</vt:lpstr>
      <vt:lpstr>NUMERIC FUNCTIONS</vt:lpstr>
      <vt:lpstr>STRING FUNCTIONS</vt:lpstr>
      <vt:lpstr>WHERE clause </vt:lpstr>
      <vt:lpstr>Slide 20</vt:lpstr>
      <vt:lpstr>Slide 21</vt:lpstr>
      <vt:lpstr>Slide 22</vt:lpstr>
      <vt:lpstr>Slide 23</vt:lpstr>
      <vt:lpstr>Slide 24</vt:lpstr>
      <vt:lpstr>LIKE Operator</vt:lpstr>
      <vt:lpstr>IN Operator</vt:lpstr>
      <vt:lpstr>BETWEEN Operator</vt:lpstr>
      <vt:lpstr>ORDER BY Clause</vt:lpstr>
      <vt:lpstr>Slide 29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Administrator</dc:creator>
  <cp:lastModifiedBy>Ahmed</cp:lastModifiedBy>
  <cp:revision>12</cp:revision>
  <dcterms:created xsi:type="dcterms:W3CDTF">2006-08-16T00:00:00Z</dcterms:created>
  <dcterms:modified xsi:type="dcterms:W3CDTF">2014-05-15T21:29:55Z</dcterms:modified>
</cp:coreProperties>
</file>