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2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9" r:id="rId20"/>
    <p:sldId id="278" r:id="rId21"/>
    <p:sldId id="280" r:id="rId22"/>
    <p:sldId id="296" r:id="rId23"/>
    <p:sldId id="281" r:id="rId24"/>
    <p:sldId id="288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2" r:id="rId34"/>
    <p:sldId id="293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B731-6FDD-41DC-BF61-D6CFCF47026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52CD3-46A6-4C68-9F43-EBF119B1C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52CD3-46A6-4C68-9F43-EBF119B1C39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Awais</a:t>
            </a:r>
            <a:r>
              <a:rPr lang="en-US" dirty="0" smtClean="0"/>
              <a:t> </a:t>
            </a:r>
            <a:r>
              <a:rPr lang="en-US" dirty="0" err="1" smtClean="0"/>
              <a:t>Tallal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lvl="1" algn="just">
              <a:buNone/>
            </a:pPr>
            <a:r>
              <a:rPr lang="en-US" dirty="0" smtClean="0"/>
              <a:t>			 If A and B are attributes or sets of attributes of relation R, we say that B is functionally dependent on A if each value of A in R has associated with it exactly one value of B in R.</a:t>
            </a:r>
          </a:p>
          <a:p>
            <a:pPr lvl="1" algn="just">
              <a:buNone/>
            </a:pPr>
            <a:r>
              <a:rPr lang="en-US" dirty="0" smtClean="0"/>
              <a:t>	A         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7800" y="3581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does not mean that A derives B, although it may be the case some time.</a:t>
            </a:r>
          </a:p>
          <a:p>
            <a:endParaRPr lang="en-US" dirty="0" smtClean="0"/>
          </a:p>
          <a:p>
            <a:r>
              <a:rPr lang="en-US" dirty="0" smtClean="0"/>
              <a:t>Means that if we know value of A then we can precisely determines a unique value of B.</a:t>
            </a:r>
          </a:p>
          <a:p>
            <a:endParaRPr lang="en-US" dirty="0" smtClean="0"/>
          </a:p>
          <a:p>
            <a:r>
              <a:rPr lang="en-US" dirty="0" smtClean="0"/>
              <a:t>Attributes or set of attributes in the left side are called determinants and on the right are called dependents.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R(a, b, c, d, e)</a:t>
            </a:r>
          </a:p>
          <a:p>
            <a:pPr>
              <a:buNone/>
            </a:pPr>
            <a:r>
              <a:rPr lang="en-US" dirty="0" smtClean="0"/>
              <a:t>			a 	 b, c, d</a:t>
            </a:r>
          </a:p>
          <a:p>
            <a:pPr>
              <a:buNone/>
            </a:pPr>
            <a:r>
              <a:rPr lang="en-US" dirty="0" smtClean="0"/>
              <a:t>			d 	 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7000" y="21336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67000" y="2665412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stID</a:t>
            </a:r>
            <a:r>
              <a:rPr lang="en-US" dirty="0" smtClean="0"/>
              <a:t>	 </a:t>
            </a:r>
            <a:r>
              <a:rPr lang="en-US" dirty="0" err="1" smtClean="0"/>
              <a:t>stName</a:t>
            </a:r>
            <a:r>
              <a:rPr lang="en-US" dirty="0" smtClean="0"/>
              <a:t>, </a:t>
            </a:r>
            <a:r>
              <a:rPr lang="en-US" dirty="0" err="1" smtClean="0"/>
              <a:t>stAdr</a:t>
            </a:r>
            <a:r>
              <a:rPr lang="en-US" dirty="0" smtClean="0"/>
              <a:t>, </a:t>
            </a:r>
            <a:r>
              <a:rPr lang="en-US" dirty="0" err="1" smtClean="0"/>
              <a:t>PrName</a:t>
            </a:r>
            <a:r>
              <a:rPr lang="en-US" dirty="0" smtClean="0"/>
              <a:t>, credits</a:t>
            </a:r>
          </a:p>
          <a:p>
            <a:r>
              <a:rPr lang="en-US" dirty="0" err="1" smtClean="0"/>
              <a:t>prName</a:t>
            </a:r>
            <a:r>
              <a:rPr lang="en-US" dirty="0" smtClean="0"/>
              <a:t>		credits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2286000"/>
          <a:ext cx="774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676400" y="31242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38400" y="3581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8668" y="1742440"/>
          <a:ext cx="7689532" cy="3710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478280"/>
                <a:gridCol w="1273492"/>
                <a:gridCol w="1645920"/>
                <a:gridCol w="164592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StdId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prCrdts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Kamran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Shoaib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Vikram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Saddar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Kohsaar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Rehan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Qasimabad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inference axioms or Armstrong axioms</a:t>
            </a:r>
          </a:p>
          <a:p>
            <a:endParaRPr lang="en-US" dirty="0" smtClean="0"/>
          </a:p>
          <a:p>
            <a:r>
              <a:rPr lang="en-US" dirty="0" smtClean="0"/>
              <a:t>Can be used to find all the FDs logically implied by a set of FDs. </a:t>
            </a:r>
          </a:p>
          <a:p>
            <a:endParaRPr lang="en-US" dirty="0" smtClean="0"/>
          </a:p>
          <a:p>
            <a:r>
              <a:rPr lang="en-US" dirty="0" smtClean="0"/>
              <a:t>These rules are sound , meaning that they are an immediate consequence of the definition of functional dependency and that any FD that can be derived from a given set of FDs using them is true.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also complete, meaning they can be used to derive every valid reference about dependencies.</a:t>
            </a:r>
          </a:p>
          <a:p>
            <a:endParaRPr lang="en-US" dirty="0" smtClean="0"/>
          </a:p>
          <a:p>
            <a:r>
              <a:rPr lang="en-US" dirty="0" smtClean="0"/>
              <a:t>Let A,B,C and D be subsets of attributes of a relation R then following are the different inference rules: -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	B and B 	 C, then </a:t>
            </a:r>
          </a:p>
          <a:p>
            <a:r>
              <a:rPr lang="en-US" dirty="0" smtClean="0"/>
              <a:t>A 	     C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stId</a:t>
            </a:r>
            <a:r>
              <a:rPr lang="en-US" dirty="0" smtClean="0"/>
              <a:t> 	  </a:t>
            </a:r>
            <a:r>
              <a:rPr lang="en-US" dirty="0" err="1" smtClean="0"/>
              <a:t>prName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and </a:t>
            </a:r>
          </a:p>
          <a:p>
            <a:r>
              <a:rPr lang="en-US" dirty="0" err="1" smtClean="0"/>
              <a:t>prName</a:t>
            </a:r>
            <a:r>
              <a:rPr lang="en-US" dirty="0" smtClean="0"/>
              <a:t> 	        credits then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stId</a:t>
            </a:r>
            <a:r>
              <a:rPr lang="en-US" dirty="0" smtClean="0"/>
              <a:t> 	credits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Transitivity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1676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57600" y="1676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19200" y="22098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31242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2200" y="40386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44958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	B and CB 	     D, then </a:t>
            </a:r>
          </a:p>
          <a:p>
            <a:r>
              <a:rPr lang="en-US" dirty="0" smtClean="0"/>
              <a:t>AC 	D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stID</a:t>
            </a:r>
            <a:r>
              <a:rPr lang="en-US" dirty="0" smtClean="0"/>
              <a:t> 	   </a:t>
            </a:r>
            <a:r>
              <a:rPr lang="en-US" dirty="0" err="1" smtClean="0"/>
              <a:t>stName</a:t>
            </a:r>
            <a:r>
              <a:rPr lang="en-US" dirty="0" smtClean="0"/>
              <a:t> and </a:t>
            </a:r>
          </a:p>
          <a:p>
            <a:r>
              <a:rPr lang="en-US" dirty="0" err="1" smtClean="0"/>
              <a:t>stName,fName</a:t>
            </a:r>
            <a:r>
              <a:rPr lang="en-US" dirty="0" smtClean="0"/>
              <a:t> 	</a:t>
            </a:r>
            <a:r>
              <a:rPr lang="en-US" dirty="0" err="1" smtClean="0"/>
              <a:t>stAdr</a:t>
            </a:r>
            <a:r>
              <a:rPr lang="en-US" dirty="0" smtClean="0"/>
              <a:t> Then </a:t>
            </a:r>
          </a:p>
          <a:p>
            <a:pPr>
              <a:buNone/>
            </a:pPr>
            <a:r>
              <a:rPr lang="en-US" dirty="0" smtClean="0"/>
              <a:t>	we can write it as </a:t>
            </a:r>
          </a:p>
          <a:p>
            <a:r>
              <a:rPr lang="en-US" dirty="0" err="1" smtClean="0"/>
              <a:t>StId,fName</a:t>
            </a:r>
            <a:r>
              <a:rPr lang="en-US" dirty="0" smtClean="0"/>
              <a:t> 	  </a:t>
            </a:r>
            <a:r>
              <a:rPr lang="en-US" dirty="0" err="1" smtClean="0"/>
              <a:t>stAdr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transitivity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1676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2400" y="1676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1336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31242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05200" y="3581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44958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098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 Forms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1341438"/>
            <a:ext cx="7467600" cy="51355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INTRODUCTION</a:t>
            </a:r>
          </a:p>
          <a:p>
            <a:pPr>
              <a:buNone/>
            </a:pPr>
            <a:r>
              <a:rPr lang="en-US" dirty="0" smtClean="0"/>
              <a:t>		ANOMALIES</a:t>
            </a:r>
          </a:p>
          <a:p>
            <a:pPr>
              <a:buNone/>
            </a:pPr>
            <a:r>
              <a:rPr lang="en-US" dirty="0" smtClean="0"/>
              <a:t>		FUNCTIONAL DEPENDENCY</a:t>
            </a:r>
          </a:p>
          <a:p>
            <a:pPr>
              <a:buNone/>
            </a:pPr>
            <a:r>
              <a:rPr lang="en-US" dirty="0" smtClean="0"/>
              <a:t>		FIRST NORMAL FORM (1NF)</a:t>
            </a:r>
          </a:p>
          <a:p>
            <a:pPr>
              <a:buNone/>
            </a:pPr>
            <a:r>
              <a:rPr lang="en-US" dirty="0" smtClean="0"/>
              <a:t>		SECOND NORMAL FORM (2NF)</a:t>
            </a:r>
          </a:p>
          <a:p>
            <a:pPr>
              <a:buNone/>
            </a:pPr>
            <a:r>
              <a:rPr lang="en-US" dirty="0" smtClean="0"/>
              <a:t>		THIRD NORMAL FORM (3NF)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Action Button: Forward or Next 6">
            <a:hlinkClick r:id="rId2" action="ppaction://hlinksldjump" highlightClick="1"/>
          </p:cNvPr>
          <p:cNvSpPr/>
          <p:nvPr/>
        </p:nvSpPr>
        <p:spPr>
          <a:xfrm>
            <a:off x="1066799" y="1874837"/>
            <a:ext cx="580007" cy="2918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7">
            <a:hlinkClick r:id="rId3" action="ppaction://hlinksldjump" highlightClick="1"/>
          </p:cNvPr>
          <p:cNvSpPr/>
          <p:nvPr/>
        </p:nvSpPr>
        <p:spPr>
          <a:xfrm>
            <a:off x="1066799" y="1417637"/>
            <a:ext cx="580007" cy="2918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ction Button: Forward or Next 8">
            <a:hlinkClick r:id="rId4" action="ppaction://hlinksldjump" highlightClick="1"/>
          </p:cNvPr>
          <p:cNvSpPr/>
          <p:nvPr/>
        </p:nvSpPr>
        <p:spPr>
          <a:xfrm>
            <a:off x="1066799" y="2332037"/>
            <a:ext cx="580007" cy="2918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Forward or Next 9">
            <a:hlinkClick r:id="rId5" action="ppaction://hlinksldjump" highlightClick="1"/>
          </p:cNvPr>
          <p:cNvSpPr/>
          <p:nvPr/>
        </p:nvSpPr>
        <p:spPr>
          <a:xfrm>
            <a:off x="1066799" y="2789237"/>
            <a:ext cx="580007" cy="2918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rId6" action="ppaction://hlinksldjump" highlightClick="1"/>
          </p:cNvPr>
          <p:cNvSpPr/>
          <p:nvPr/>
        </p:nvSpPr>
        <p:spPr>
          <a:xfrm>
            <a:off x="1066799" y="3246437"/>
            <a:ext cx="580007" cy="2918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Forward or Next 11">
            <a:hlinkClick r:id="rId7" action="ppaction://hlinksldjump" highlightClick="1"/>
          </p:cNvPr>
          <p:cNvSpPr/>
          <p:nvPr/>
        </p:nvSpPr>
        <p:spPr>
          <a:xfrm>
            <a:off x="1066799" y="3703637"/>
            <a:ext cx="580007" cy="2918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relation is in first normal form if and only if every attribute is single valued for each </a:t>
            </a:r>
            <a:r>
              <a:rPr lang="en-US" dirty="0" err="1" smtClean="0"/>
              <a:t>tuple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 means that each attribute in each row , or each cell of the table, contains only one value. </a:t>
            </a:r>
          </a:p>
          <a:p>
            <a:endParaRPr lang="en-US" dirty="0" smtClean="0"/>
          </a:p>
          <a:p>
            <a:r>
              <a:rPr lang="en-US" dirty="0" smtClean="0"/>
              <a:t>No repeating fields or groups are allowed. </a:t>
            </a:r>
          </a:p>
          <a:p>
            <a:endParaRPr lang="en-US" dirty="0" smtClean="0"/>
          </a:p>
          <a:p>
            <a:r>
              <a:rPr lang="en-US" dirty="0" smtClean="0"/>
              <a:t>multiple values create problems in performing operations like select.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0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3733800"/>
          <a:ext cx="426720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/>
                <a:gridCol w="2235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stId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bkId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B00129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S1038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B00327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S1015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B008945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S1015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B06325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B08474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5800" y="381000"/>
          <a:ext cx="7772401" cy="304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3673"/>
                <a:gridCol w="1790613"/>
                <a:gridCol w="1994442"/>
                <a:gridCol w="1993673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StdId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Kamran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Shoaib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Vikram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Saddar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Kohsaar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S1015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Rehan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Qasimabad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>
            <a:off x="1066800" y="3429000"/>
            <a:ext cx="12954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A relation is in second normal form (2NF) if and only if it is in first normal form and all the </a:t>
            </a:r>
          </a:p>
          <a:p>
            <a:pPr>
              <a:buNone/>
            </a:pPr>
            <a:r>
              <a:rPr lang="en-US" sz="2600" dirty="0" smtClean="0"/>
              <a:t>	non-key attributes are fully functionally dependent on the key. </a:t>
            </a:r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rgbClr val="0070C0"/>
                </a:solidFill>
              </a:rPr>
              <a:t>Clearly, if a relation is in 1NF and the key consists of a single attribute, the relation is automatically in 2NF.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only time we have to be concerned about 2NF is when the key is composite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Second normal form (2NF) addresses the concept of removing duplicative data. </a:t>
            </a:r>
          </a:p>
          <a:p>
            <a:endParaRPr lang="en-US" sz="2800" dirty="0" smtClean="0"/>
          </a:p>
          <a:p>
            <a:r>
              <a:rPr lang="en-US" sz="2800" dirty="0" smtClean="0"/>
              <a:t>It remove subsets of data that apply to multiple rows of a table and place them in separate tables. </a:t>
            </a:r>
          </a:p>
          <a:p>
            <a:endParaRPr lang="en-US" sz="2800" dirty="0" smtClean="0"/>
          </a:p>
          <a:p>
            <a:r>
              <a:rPr lang="en-US" sz="2800" dirty="0" smtClean="0"/>
              <a:t>It creates relationships between these new tables and their predecessors through the use of foreign keys.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PK is composite and non PK attributes dependents on PK called FFD</a:t>
            </a:r>
          </a:p>
          <a:p>
            <a:endParaRPr lang="en-US" dirty="0" smtClean="0"/>
          </a:p>
          <a:p>
            <a:r>
              <a:rPr lang="en-US" dirty="0" smtClean="0"/>
              <a:t>A,B 	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FFD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30480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check it if C depend on any one key than it is called partial dependency.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we check individually if C don’t depend on A then we will check C depend on B.</a:t>
            </a:r>
          </a:p>
          <a:p>
            <a:endParaRPr lang="en-US" dirty="0" smtClean="0"/>
          </a:p>
          <a:p>
            <a:r>
              <a:rPr lang="en-US" dirty="0" smtClean="0"/>
              <a:t>If C depends on B then it is called partial dependent</a:t>
            </a:r>
          </a:p>
          <a:p>
            <a:endParaRPr lang="en-US" dirty="0" smtClean="0"/>
          </a:p>
          <a:p>
            <a:r>
              <a:rPr lang="en-US" dirty="0" smtClean="0"/>
              <a:t>If C depends on A then it is called partial dependent</a:t>
            </a:r>
          </a:p>
          <a:p>
            <a:endParaRPr lang="en-US" dirty="0" smtClean="0"/>
          </a:p>
          <a:p>
            <a:r>
              <a:rPr lang="en-US" dirty="0" smtClean="0"/>
              <a:t>If not depends on any of them alone then it is depends on Composite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crId</a:t>
            </a:r>
            <a:r>
              <a:rPr lang="en-US" dirty="0" smtClean="0"/>
              <a:t>, </a:t>
            </a:r>
            <a:r>
              <a:rPr lang="en-US" dirty="0" err="1" smtClean="0"/>
              <a:t>stId</a:t>
            </a:r>
            <a:r>
              <a:rPr lang="en-US" dirty="0" smtClean="0"/>
              <a:t> 	</a:t>
            </a:r>
            <a:r>
              <a:rPr lang="en-US" dirty="0" err="1" smtClean="0"/>
              <a:t>stName</a:t>
            </a:r>
            <a:r>
              <a:rPr lang="en-US" dirty="0" smtClean="0"/>
              <a:t>, </a:t>
            </a:r>
            <a:r>
              <a:rPr lang="en-US" dirty="0" err="1" smtClean="0"/>
              <a:t>fId</a:t>
            </a:r>
            <a:r>
              <a:rPr lang="en-US" dirty="0" smtClean="0"/>
              <a:t>, room, grade</a:t>
            </a:r>
          </a:p>
          <a:p>
            <a:r>
              <a:rPr lang="en-US" dirty="0" err="1" smtClean="0"/>
              <a:t>crId</a:t>
            </a:r>
            <a:r>
              <a:rPr lang="en-US" dirty="0" smtClean="0"/>
              <a:t> 	</a:t>
            </a:r>
            <a:r>
              <a:rPr lang="en-US" dirty="0" err="1" smtClean="0"/>
              <a:t>fId</a:t>
            </a:r>
            <a:r>
              <a:rPr lang="en-US" dirty="0" smtClean="0"/>
              <a:t>, room</a:t>
            </a:r>
          </a:p>
          <a:p>
            <a:r>
              <a:rPr lang="en-US" dirty="0" err="1" smtClean="0"/>
              <a:t>stId</a:t>
            </a:r>
            <a:r>
              <a:rPr lang="en-US" dirty="0" smtClean="0"/>
              <a:t> 	</a:t>
            </a:r>
            <a:r>
              <a:rPr lang="en-US" dirty="0" err="1" smtClean="0"/>
              <a:t>stName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34290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00200" y="38862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4343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Redundancy</a:t>
            </a:r>
          </a:p>
          <a:p>
            <a:r>
              <a:rPr lang="en-US" sz="2800" dirty="0" smtClean="0"/>
              <a:t>Insertion Anomaly</a:t>
            </a:r>
          </a:p>
          <a:p>
            <a:r>
              <a:rPr lang="en-US" sz="2800" dirty="0" smtClean="0"/>
              <a:t>Deletion Anomaly</a:t>
            </a:r>
          </a:p>
          <a:p>
            <a:r>
              <a:rPr lang="en-US" sz="2800" dirty="0" smtClean="0"/>
              <a:t>Updating Anomaly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338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step by step process to produce more efficient and accurate database design</a:t>
            </a:r>
          </a:p>
          <a:p>
            <a:endParaRPr lang="en-US" dirty="0" smtClean="0"/>
          </a:p>
          <a:p>
            <a:r>
              <a:rPr lang="en-US" dirty="0" smtClean="0"/>
              <a:t>Purpose is to produce an anomaly free design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DB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 is decomposed on the FDs</a:t>
            </a:r>
          </a:p>
          <a:p>
            <a:endParaRPr lang="en-US" dirty="0" smtClean="0"/>
          </a:p>
          <a:p>
            <a:r>
              <a:rPr lang="en-US" dirty="0" err="1" smtClean="0"/>
              <a:t>crId</a:t>
            </a:r>
            <a:r>
              <a:rPr lang="en-US" dirty="0" smtClean="0"/>
              <a:t>, </a:t>
            </a:r>
            <a:r>
              <a:rPr lang="en-US" dirty="0" err="1" smtClean="0"/>
              <a:t>stId</a:t>
            </a:r>
            <a:r>
              <a:rPr lang="en-US" dirty="0" smtClean="0"/>
              <a:t> 	</a:t>
            </a:r>
            <a:r>
              <a:rPr lang="en-US" dirty="0" err="1" smtClean="0"/>
              <a:t>stName</a:t>
            </a:r>
            <a:r>
              <a:rPr lang="en-US" dirty="0" smtClean="0"/>
              <a:t>, </a:t>
            </a:r>
            <a:r>
              <a:rPr lang="en-US" dirty="0" err="1" smtClean="0"/>
              <a:t>fId</a:t>
            </a:r>
            <a:r>
              <a:rPr lang="en-US" dirty="0" smtClean="0"/>
              <a:t>, room, grade</a:t>
            </a:r>
          </a:p>
          <a:p>
            <a:r>
              <a:rPr lang="en-US" dirty="0" err="1" smtClean="0"/>
              <a:t>crId</a:t>
            </a:r>
            <a:r>
              <a:rPr lang="en-US" dirty="0" smtClean="0"/>
              <a:t> 	</a:t>
            </a:r>
            <a:r>
              <a:rPr lang="en-US" dirty="0" err="1" smtClean="0"/>
              <a:t>fId</a:t>
            </a:r>
            <a:r>
              <a:rPr lang="en-US" dirty="0" smtClean="0"/>
              <a:t>, room</a:t>
            </a:r>
          </a:p>
          <a:p>
            <a:r>
              <a:rPr lang="en-US" dirty="0" err="1" smtClean="0"/>
              <a:t>stId</a:t>
            </a:r>
            <a:r>
              <a:rPr lang="en-US" dirty="0" smtClean="0"/>
              <a:t> 	</a:t>
            </a:r>
            <a:r>
              <a:rPr lang="en-US" dirty="0" err="1" smtClean="0"/>
              <a:t>stName</a:t>
            </a:r>
            <a:endParaRPr lang="en-US" dirty="0" smtClean="0"/>
          </a:p>
          <a:p>
            <a:r>
              <a:rPr lang="en-US" dirty="0" err="1" smtClean="0"/>
              <a:t>crId</a:t>
            </a:r>
            <a:r>
              <a:rPr lang="en-US" dirty="0" smtClean="0"/>
              <a:t>, </a:t>
            </a:r>
            <a:r>
              <a:rPr lang="en-US" dirty="0" err="1" smtClean="0"/>
              <a:t>stId</a:t>
            </a:r>
            <a:r>
              <a:rPr lang="en-US" dirty="0" smtClean="0"/>
              <a:t> 	grade</a:t>
            </a:r>
          </a:p>
          <a:p>
            <a:endParaRPr lang="en-US" dirty="0" smtClean="0"/>
          </a:p>
          <a:p>
            <a:r>
              <a:rPr lang="en-US" dirty="0" smtClean="0"/>
              <a:t>STD(</a:t>
            </a:r>
            <a:r>
              <a:rPr lang="en-US" u="sng" dirty="0" err="1" smtClean="0"/>
              <a:t>stId</a:t>
            </a:r>
            <a:r>
              <a:rPr lang="en-US" dirty="0" smtClean="0"/>
              <a:t>, </a:t>
            </a:r>
            <a:r>
              <a:rPr lang="en-US" dirty="0" err="1" smtClean="0"/>
              <a:t>stName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COURSE(</a:t>
            </a:r>
            <a:r>
              <a:rPr lang="en-US" u="sng" dirty="0" err="1" smtClean="0"/>
              <a:t>crsId</a:t>
            </a:r>
            <a:r>
              <a:rPr lang="en-US" dirty="0" smtClean="0"/>
              <a:t>, Fid, room)</a:t>
            </a:r>
          </a:p>
          <a:p>
            <a:r>
              <a:rPr lang="en-US" dirty="0" smtClean="0"/>
              <a:t>CLASS(</a:t>
            </a:r>
            <a:r>
              <a:rPr lang="en-US" u="sng" dirty="0" err="1" smtClean="0"/>
              <a:t>crsId</a:t>
            </a:r>
            <a:r>
              <a:rPr lang="en-US" dirty="0" err="1" smtClean="0"/>
              <a:t>,</a:t>
            </a:r>
            <a:r>
              <a:rPr lang="en-US" u="sng" dirty="0" err="1" smtClean="0"/>
              <a:t>stId</a:t>
            </a:r>
            <a:r>
              <a:rPr lang="en-US" dirty="0" err="1" smtClean="0"/>
              <a:t>,grade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14600" y="25146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14600" y="3808412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00200" y="29718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33528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799"/>
          <a:ext cx="3505200" cy="205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964"/>
                <a:gridCol w="2549236"/>
              </a:tblGrid>
              <a:tr h="376335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426572">
                <a:tc>
                  <a:txBody>
                    <a:bodyPr/>
                    <a:lstStyle/>
                    <a:p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 </a:t>
                      </a:r>
                      <a:r>
                        <a:rPr lang="en-US" dirty="0" err="1" smtClean="0"/>
                        <a:t>Jhanzaib</a:t>
                      </a:r>
                      <a:endParaRPr lang="en-US" dirty="0"/>
                    </a:p>
                  </a:txBody>
                  <a:tcPr/>
                </a:tc>
              </a:tr>
              <a:tr h="376335">
                <a:tc>
                  <a:txBody>
                    <a:bodyPr/>
                    <a:lstStyle/>
                    <a:p>
                      <a:r>
                        <a:rPr lang="en-US" dirty="0" smtClean="0"/>
                        <a:t>S1021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Kamal</a:t>
                      </a:r>
                      <a:r>
                        <a:rPr lang="en-US" baseline="0" dirty="0" smtClean="0"/>
                        <a:t> Khan</a:t>
                      </a:r>
                      <a:endParaRPr lang="en-US" dirty="0"/>
                    </a:p>
                  </a:txBody>
                  <a:tcPr/>
                </a:tc>
              </a:tr>
              <a:tr h="503377">
                <a:tc>
                  <a:txBody>
                    <a:bodyPr/>
                    <a:lstStyle/>
                    <a:p>
                      <a:r>
                        <a:rPr lang="en-US" dirty="0" smtClean="0"/>
                        <a:t>S1801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Khurram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Aarain</a:t>
                      </a:r>
                      <a:endParaRPr lang="en-US" dirty="0"/>
                    </a:p>
                  </a:txBody>
                  <a:tcPr/>
                </a:tc>
              </a:tr>
              <a:tr h="376335">
                <a:tc>
                  <a:txBody>
                    <a:bodyPr/>
                    <a:lstStyle/>
                    <a:p>
                      <a:r>
                        <a:rPr lang="en-US" dirty="0" smtClean="0"/>
                        <a:t>S1802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Kamran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Arain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91000" y="1090250"/>
          <a:ext cx="4191001" cy="211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359569"/>
                <a:gridCol w="1764632"/>
              </a:tblGrid>
              <a:tr h="335673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crsId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US" dirty="0"/>
                    </a:p>
                  </a:txBody>
                  <a:tcPr/>
                </a:tc>
              </a:tr>
              <a:tr h="448990">
                <a:tc>
                  <a:txBody>
                    <a:bodyPr/>
                    <a:lstStyle/>
                    <a:p>
                      <a:r>
                        <a:rPr lang="en-US" dirty="0" smtClean="0"/>
                        <a:t>C345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480650">
                <a:tc>
                  <a:txBody>
                    <a:bodyPr/>
                    <a:lstStyle/>
                    <a:p>
                      <a:r>
                        <a:rPr lang="en-US" dirty="0" smtClean="0"/>
                        <a:t>C346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448990">
                <a:tc>
                  <a:txBody>
                    <a:bodyPr/>
                    <a:lstStyle/>
                    <a:p>
                      <a:r>
                        <a:rPr lang="en-US" dirty="0" smtClean="0"/>
                        <a:t>C347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35673">
                <a:tc>
                  <a:txBody>
                    <a:bodyPr/>
                    <a:lstStyle/>
                    <a:p>
                      <a:r>
                        <a:rPr lang="en-US" dirty="0" smtClean="0"/>
                        <a:t>C348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F8123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85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376" y="69746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514599" y="4062050"/>
          <a:ext cx="3200400" cy="211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1"/>
                <a:gridCol w="1143000"/>
                <a:gridCol w="990599"/>
              </a:tblGrid>
              <a:tr h="335673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crsId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448990">
                <a:tc>
                  <a:txBody>
                    <a:bodyPr/>
                    <a:lstStyle/>
                    <a:p>
                      <a:r>
                        <a:rPr lang="en-US" dirty="0" smtClean="0"/>
                        <a:t>C345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80650">
                <a:tc>
                  <a:txBody>
                    <a:bodyPr/>
                    <a:lstStyle/>
                    <a:p>
                      <a:r>
                        <a:rPr lang="en-US" dirty="0" smtClean="0"/>
                        <a:t>C346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48990">
                <a:tc>
                  <a:txBody>
                    <a:bodyPr/>
                    <a:lstStyle/>
                    <a:p>
                      <a:r>
                        <a:rPr lang="en-US" dirty="0" smtClean="0"/>
                        <a:t>C347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673">
                <a:tc>
                  <a:txBody>
                    <a:bodyPr/>
                    <a:lstStyle/>
                    <a:p>
                      <a:r>
                        <a:rPr lang="en-US" dirty="0" smtClean="0"/>
                        <a:t>C348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00655" y="3669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1219200" y="3124200"/>
            <a:ext cx="12954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5715000" y="3200400"/>
            <a:ext cx="2362202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relational table is in third normal form (3NF) if it is already in 2NF and every non-key column is non-transitively dependent upon its primary key.</a:t>
            </a:r>
          </a:p>
          <a:p>
            <a:endParaRPr lang="en-US" dirty="0" smtClean="0"/>
          </a:p>
          <a:p>
            <a:r>
              <a:rPr lang="en-US" dirty="0" smtClean="0"/>
              <a:t>In other words, </a:t>
            </a:r>
            <a:r>
              <a:rPr lang="en-US" smtClean="0"/>
              <a:t>all non-key </a:t>
            </a:r>
            <a:r>
              <a:rPr lang="en-US" dirty="0" smtClean="0"/>
              <a:t>attributes are functionally dependent only upon the primary key.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17709"/>
            <a:ext cx="8229600" cy="2959291"/>
          </a:xfrm>
        </p:spPr>
        <p:txBody>
          <a:bodyPr/>
          <a:lstStyle/>
          <a:p>
            <a:r>
              <a:rPr lang="en-US" dirty="0" smtClean="0"/>
              <a:t>STD(</a:t>
            </a:r>
            <a:r>
              <a:rPr lang="en-US" dirty="0" err="1" smtClean="0"/>
              <a:t>stId</a:t>
            </a:r>
            <a:r>
              <a:rPr lang="en-US" dirty="0" smtClean="0"/>
              <a:t>, </a:t>
            </a:r>
            <a:r>
              <a:rPr lang="en-US" dirty="0" err="1" smtClean="0"/>
              <a:t>stName</a:t>
            </a:r>
            <a:r>
              <a:rPr lang="en-US" dirty="0" smtClean="0"/>
              <a:t>, </a:t>
            </a:r>
            <a:r>
              <a:rPr lang="en-US" dirty="0" err="1" smtClean="0"/>
              <a:t>stAdr</a:t>
            </a:r>
            <a:r>
              <a:rPr lang="en-US" dirty="0" smtClean="0"/>
              <a:t>, </a:t>
            </a:r>
            <a:r>
              <a:rPr lang="en-US" dirty="0" err="1" smtClean="0"/>
              <a:t>prName</a:t>
            </a:r>
            <a:r>
              <a:rPr lang="en-US" dirty="0" smtClean="0"/>
              <a:t>, </a:t>
            </a:r>
            <a:r>
              <a:rPr lang="en-US" dirty="0" err="1" smtClean="0"/>
              <a:t>prCrdts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stId</a:t>
            </a:r>
            <a:r>
              <a:rPr lang="en-US" dirty="0" smtClean="0"/>
              <a:t>        </a:t>
            </a:r>
            <a:r>
              <a:rPr lang="en-US" dirty="0" err="1" smtClean="0"/>
              <a:t>stName</a:t>
            </a:r>
            <a:r>
              <a:rPr lang="en-US" dirty="0" smtClean="0"/>
              <a:t>, </a:t>
            </a:r>
            <a:r>
              <a:rPr lang="en-US" dirty="0" err="1" smtClean="0"/>
              <a:t>stAdr</a:t>
            </a:r>
            <a:r>
              <a:rPr lang="en-US" dirty="0" smtClean="0"/>
              <a:t>, </a:t>
            </a:r>
            <a:r>
              <a:rPr lang="en-US" dirty="0" err="1" smtClean="0"/>
              <a:t>prName</a:t>
            </a:r>
            <a:r>
              <a:rPr lang="en-US" dirty="0" smtClean="0"/>
              <a:t>, </a:t>
            </a:r>
            <a:r>
              <a:rPr lang="en-US" dirty="0" err="1" smtClean="0"/>
              <a:t>prCrdts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prName</a:t>
            </a:r>
            <a:r>
              <a:rPr lang="en-US" dirty="0" smtClean="0"/>
              <a:t>        </a:t>
            </a:r>
            <a:r>
              <a:rPr lang="en-US" dirty="0" err="1" smtClean="0"/>
              <a:t>prCrdts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200" y="4659121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62200" y="5649721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762000" y="1036320"/>
          <a:ext cx="7412036" cy="2240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8732"/>
                <a:gridCol w="1246505"/>
                <a:gridCol w="1911668"/>
                <a:gridCol w="1351832"/>
                <a:gridCol w="1613299"/>
              </a:tblGrid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StdId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prCrdts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Kamran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Shoaib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Vikram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Saddar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Kohsaar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Rehan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Qasimabad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685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502920"/>
          <a:ext cx="7162801" cy="2240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9514"/>
                <a:gridCol w="1295623"/>
                <a:gridCol w="1986996"/>
                <a:gridCol w="1405100"/>
                <a:gridCol w="1135568"/>
              </a:tblGrid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StdId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prCrdts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Kamran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Shoaib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Vikram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Saddar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Kohsaar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Rehan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Qasimabad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524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1" y="4114800"/>
          <a:ext cx="2601071" cy="15240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0618"/>
                <a:gridCol w="1470453"/>
              </a:tblGrid>
              <a:tr h="369455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prName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prCrdts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373380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374546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76601" y="4114800"/>
          <a:ext cx="5334000" cy="2240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1302"/>
                <a:gridCol w="1261674"/>
                <a:gridCol w="1682231"/>
                <a:gridCol w="1408793"/>
              </a:tblGrid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StdId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Kamran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Shoaib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Vikram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Saddar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Kohsaar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Rehan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Qasimabad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>
            <a:off x="1295400" y="3429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876006" y="34282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2057400" y="5638800"/>
            <a:ext cx="12192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 is a strongly recommended step</a:t>
            </a:r>
          </a:p>
          <a:p>
            <a:endParaRPr lang="en-US" dirty="0" smtClean="0"/>
          </a:p>
          <a:p>
            <a:r>
              <a:rPr lang="en-US" dirty="0" smtClean="0"/>
              <a:t>Normalized design makes the maintenance of database easier</a:t>
            </a:r>
          </a:p>
          <a:p>
            <a:endParaRPr lang="en-US" dirty="0" smtClean="0"/>
          </a:p>
          <a:p>
            <a:r>
              <a:rPr lang="en-US" dirty="0" smtClean="0"/>
              <a:t>Normalization applied on each table of DB design</a:t>
            </a:r>
          </a:p>
          <a:p>
            <a:endParaRPr lang="en-US" dirty="0" smtClean="0"/>
          </a:p>
          <a:p>
            <a:r>
              <a:rPr lang="en-US" dirty="0" smtClean="0"/>
              <a:t>Performed after the logical database design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DB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forms or level of normalization</a:t>
            </a:r>
          </a:p>
          <a:p>
            <a:endParaRPr lang="en-US" dirty="0" smtClean="0"/>
          </a:p>
          <a:p>
            <a:r>
              <a:rPr lang="en-US" dirty="0" smtClean="0"/>
              <a:t>Called first, second, third and so on forms</a:t>
            </a:r>
          </a:p>
          <a:p>
            <a:endParaRPr lang="en-US" dirty="0" smtClean="0"/>
          </a:p>
          <a:p>
            <a:r>
              <a:rPr lang="en-US" dirty="0" smtClean="0"/>
              <a:t>Each form has got certain condition</a:t>
            </a:r>
          </a:p>
          <a:p>
            <a:endParaRPr lang="en-US" dirty="0" smtClean="0"/>
          </a:p>
          <a:p>
            <a:r>
              <a:rPr lang="en-US" dirty="0" smtClean="0"/>
              <a:t>If a table fulfils the condition(s) for normal form then the table is in that normal form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DB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applied on each table </a:t>
            </a:r>
          </a:p>
          <a:p>
            <a:endParaRPr lang="en-US" dirty="0" smtClean="0"/>
          </a:p>
          <a:p>
            <a:r>
              <a:rPr lang="en-US" dirty="0" smtClean="0"/>
              <a:t>The minimum form in which all tables are in is called normal form of the entire database</a:t>
            </a:r>
          </a:p>
          <a:p>
            <a:endParaRPr lang="en-US" dirty="0" smtClean="0"/>
          </a:p>
          <a:p>
            <a:r>
              <a:rPr lang="en-US" dirty="0" smtClean="0"/>
              <a:t>We have 6 NFs, but at least  3NF is required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DB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inconsistent. Incomplete or incorrect state of the database</a:t>
            </a:r>
          </a:p>
          <a:p>
            <a:endParaRPr lang="en-US" dirty="0" smtClean="0"/>
          </a:p>
          <a:p>
            <a:r>
              <a:rPr lang="en-US" dirty="0" smtClean="0"/>
              <a:t>State means the extension of the database at particular time</a:t>
            </a:r>
          </a:p>
          <a:p>
            <a:endParaRPr lang="en-US" dirty="0" smtClean="0"/>
          </a:p>
          <a:p>
            <a:r>
              <a:rPr lang="en-US" dirty="0" smtClean="0"/>
              <a:t>Database should represent real word system as well as its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types of anomalies are of concern here;</a:t>
            </a:r>
          </a:p>
          <a:p>
            <a:pPr lvl="1"/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update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is based on functional dependencies (FDs)</a:t>
            </a:r>
          </a:p>
          <a:p>
            <a:r>
              <a:rPr lang="en-US" dirty="0" smtClean="0"/>
              <a:t>A types of relationship between attribute of a relation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970</Words>
  <Application>Microsoft Office PowerPoint</Application>
  <PresentationFormat>On-screen Show (4:3)</PresentationFormat>
  <Paragraphs>374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NORMALIZATION</vt:lpstr>
      <vt:lpstr>Slide 2</vt:lpstr>
      <vt:lpstr>Normalized DB Design</vt:lpstr>
      <vt:lpstr>Normalized DB Design</vt:lpstr>
      <vt:lpstr>Normalized DB Design</vt:lpstr>
      <vt:lpstr>Normalized DB Design</vt:lpstr>
      <vt:lpstr>Anomalies</vt:lpstr>
      <vt:lpstr>Anomalies</vt:lpstr>
      <vt:lpstr>Functional Dependency</vt:lpstr>
      <vt:lpstr>Functional Dependency</vt:lpstr>
      <vt:lpstr>Functional Dependency</vt:lpstr>
      <vt:lpstr>Functional Dependency</vt:lpstr>
      <vt:lpstr>Functional Dependency</vt:lpstr>
      <vt:lpstr>Slide 14</vt:lpstr>
      <vt:lpstr>Inference Rules </vt:lpstr>
      <vt:lpstr>Inference Rules</vt:lpstr>
      <vt:lpstr>Transitivity</vt:lpstr>
      <vt:lpstr>Pseudo transitivity</vt:lpstr>
      <vt:lpstr>Slide 19</vt:lpstr>
      <vt:lpstr>First Normal Form</vt:lpstr>
      <vt:lpstr>Slide 21</vt:lpstr>
      <vt:lpstr>Slide 22</vt:lpstr>
      <vt:lpstr>Second Normal Form</vt:lpstr>
      <vt:lpstr>Second Normal Form</vt:lpstr>
      <vt:lpstr>FFD</vt:lpstr>
      <vt:lpstr>Partial Dependency</vt:lpstr>
      <vt:lpstr>Partial Dependency</vt:lpstr>
      <vt:lpstr>Slide 28</vt:lpstr>
      <vt:lpstr>Anomalies</vt:lpstr>
      <vt:lpstr>2NF</vt:lpstr>
      <vt:lpstr>Slide 31</vt:lpstr>
      <vt:lpstr>Third Normal Form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/>
  <cp:lastModifiedBy>Ahmed</cp:lastModifiedBy>
  <cp:revision>283</cp:revision>
  <dcterms:created xsi:type="dcterms:W3CDTF">2006-08-16T00:00:00Z</dcterms:created>
  <dcterms:modified xsi:type="dcterms:W3CDTF">2014-04-11T15:10:34Z</dcterms:modified>
</cp:coreProperties>
</file>