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sldIdLst>
    <p:sldId id="258" r:id="rId2"/>
    <p:sldId id="259" r:id="rId3"/>
    <p:sldId id="264" r:id="rId4"/>
    <p:sldId id="265" r:id="rId5"/>
    <p:sldId id="266" r:id="rId6"/>
    <p:sldId id="267" r:id="rId7"/>
    <p:sldId id="268" r:id="rId8"/>
    <p:sldId id="270" r:id="rId9"/>
    <p:sldId id="271" r:id="rId10"/>
    <p:sldId id="272" r:id="rId11"/>
    <p:sldId id="273" r:id="rId12"/>
    <p:sldId id="274" r:id="rId13"/>
    <p:sldId id="275" r:id="rId14"/>
    <p:sldId id="276" r:id="rId15"/>
    <p:sldId id="277" r:id="rId16"/>
    <p:sldId id="278" r:id="rId17"/>
    <p:sldId id="280" r:id="rId18"/>
    <p:sldId id="281" r:id="rId19"/>
    <p:sldId id="283" r:id="rId20"/>
    <p:sldId id="282" r:id="rId21"/>
    <p:sldId id="284" r:id="rId22"/>
    <p:sldId id="285" r:id="rId23"/>
    <p:sldId id="286" r:id="rId24"/>
    <p:sldId id="287" r:id="rId25"/>
    <p:sldId id="288" r:id="rId26"/>
    <p:sldId id="289" r:id="rId27"/>
    <p:sldId id="290" r:id="rId28"/>
    <p:sldId id="291" r:id="rId29"/>
    <p:sldId id="292" r:id="rId30"/>
    <p:sldId id="295" r:id="rId31"/>
    <p:sldId id="294"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98" autoAdjust="0"/>
  </p:normalViewPr>
  <p:slideViewPr>
    <p:cSldViewPr>
      <p:cViewPr>
        <p:scale>
          <a:sx n="60" d="100"/>
          <a:sy n="60" d="100"/>
        </p:scale>
        <p:origin x="-1620"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8087D9-1E72-4978-8A0C-2EA2C440BB1F}" type="datetimeFigureOut">
              <a:rPr lang="en-US" smtClean="0"/>
              <a:pPr/>
              <a:t>5/10/2020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AE4A5-6B73-4BF9-AB9B-90F3D53CC892}" type="slidenum">
              <a:rPr lang="en-US" smtClean="0"/>
              <a:pPr/>
              <a:t>‹#›</a:t>
            </a:fld>
            <a:endParaRPr lang="en-US"/>
          </a:p>
        </p:txBody>
      </p:sp>
    </p:spTree>
    <p:extLst>
      <p:ext uri="{BB962C8B-B14F-4D97-AF65-F5344CB8AC3E}">
        <p14:creationId xmlns:p14="http://schemas.microsoft.com/office/powerpoint/2010/main" val="3052476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impose/controlled</a:t>
            </a:r>
            <a:r>
              <a:rPr lang="en-US" baseline="0" dirty="0" smtClean="0"/>
              <a:t> by RDBM software it self. If you make a primary key (simple or composite) RDBMS make it sure that you don’t enter NULL or Duplicate value of primary key.</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67AE4A5-6B73-4BF9-AB9B-90F3D53CC892}"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impose</a:t>
            </a:r>
            <a:r>
              <a:rPr lang="en-US" baseline="0" dirty="0" smtClean="0"/>
              <a:t>/</a:t>
            </a:r>
            <a:r>
              <a:rPr lang="en-US" dirty="0" smtClean="0"/>
              <a:t>controlled</a:t>
            </a:r>
            <a:r>
              <a:rPr lang="en-US" baseline="0" dirty="0" smtClean="0"/>
              <a:t> by RDBM software it self. If you make an attribute a foreign key, you relate an attribute with another relation’s primary key in it’s home relation, now DBMS will make sure you doesn’t enter a foreign key that does not math with the primary key of its home relation.</a:t>
            </a:r>
            <a:endParaRPr lang="en-US" dirty="0"/>
          </a:p>
        </p:txBody>
      </p:sp>
      <p:sp>
        <p:nvSpPr>
          <p:cNvPr id="4" name="Slide Number Placeholder 3"/>
          <p:cNvSpPr>
            <a:spLocks noGrp="1"/>
          </p:cNvSpPr>
          <p:nvPr>
            <p:ph type="sldNum" sz="quarter" idx="10"/>
          </p:nvPr>
        </p:nvSpPr>
        <p:spPr/>
        <p:txBody>
          <a:bodyPr/>
          <a:lstStyle/>
          <a:p>
            <a:fld id="{D67AE4A5-6B73-4BF9-AB9B-90F3D53CC892}" type="slidenum">
              <a:rPr lang="en-US" smtClean="0"/>
              <a:pPr/>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67AE4A5-6B73-4BF9-AB9B-90F3D53CC892}"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5/10/2020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5/10/2020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5/10/2020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5/10/2020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5/10/2020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5/10/2020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5/10/2020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5/10/2020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pPr algn="ctr"/>
            <a:r>
              <a:rPr lang="en-US" dirty="0" smtClean="0"/>
              <a:t>Relational Data Model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startAt="2"/>
            </a:pPr>
            <a:r>
              <a:rPr lang="en-US" dirty="0" smtClean="0">
                <a:solidFill>
                  <a:srgbClr val="C00000"/>
                </a:solidFill>
              </a:rPr>
              <a:t>Each column </a:t>
            </a:r>
            <a:r>
              <a:rPr lang="en-US" dirty="0" smtClean="0"/>
              <a:t>has a </a:t>
            </a:r>
            <a:r>
              <a:rPr lang="en-US" dirty="0" smtClean="0">
                <a:solidFill>
                  <a:srgbClr val="C00000"/>
                </a:solidFill>
              </a:rPr>
              <a:t>distinct name</a:t>
            </a:r>
            <a:r>
              <a:rPr lang="en-US" dirty="0" smtClean="0"/>
              <a:t>; the name of the attribute it represents </a:t>
            </a:r>
          </a:p>
          <a:p>
            <a:pPr marL="880110" lvl="1" indent="-514350"/>
            <a:r>
              <a:rPr lang="en-US" dirty="0" smtClean="0"/>
              <a:t>Each column has a heading that is basically the name of the attribute that the column represents. It has to be unique, that is, a table cannot have duplicated column/attribute names. </a:t>
            </a:r>
            <a:endParaRPr lang="en-US" dirty="0"/>
          </a:p>
        </p:txBody>
      </p:sp>
      <p:sp>
        <p:nvSpPr>
          <p:cNvPr id="3" name="Title 2"/>
          <p:cNvSpPr>
            <a:spLocks noGrp="1"/>
          </p:cNvSpPr>
          <p:nvPr>
            <p:ph type="title"/>
          </p:nvPr>
        </p:nvSpPr>
        <p:spPr/>
        <p:txBody>
          <a:bodyPr/>
          <a:lstStyle/>
          <a:p>
            <a:r>
              <a:rPr lang="en-US" dirty="0" smtClean="0"/>
              <a:t>Properties of Relation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startAt="3"/>
            </a:pPr>
            <a:r>
              <a:rPr lang="en-US" dirty="0" smtClean="0"/>
              <a:t>The </a:t>
            </a:r>
            <a:r>
              <a:rPr lang="en-US" dirty="0" smtClean="0">
                <a:solidFill>
                  <a:srgbClr val="C00000"/>
                </a:solidFill>
              </a:rPr>
              <a:t>values</a:t>
            </a:r>
            <a:r>
              <a:rPr lang="en-US" dirty="0" smtClean="0"/>
              <a:t> of the </a:t>
            </a:r>
            <a:r>
              <a:rPr lang="en-US" dirty="0" smtClean="0">
                <a:solidFill>
                  <a:srgbClr val="C00000"/>
                </a:solidFill>
              </a:rPr>
              <a:t>attributes</a:t>
            </a:r>
            <a:r>
              <a:rPr lang="en-US" dirty="0" smtClean="0"/>
              <a:t> come </a:t>
            </a:r>
            <a:r>
              <a:rPr lang="en-US" dirty="0" smtClean="0">
                <a:solidFill>
                  <a:srgbClr val="C00000"/>
                </a:solidFill>
              </a:rPr>
              <a:t>from</a:t>
            </a:r>
            <a:r>
              <a:rPr lang="en-US" dirty="0" smtClean="0"/>
              <a:t> the </a:t>
            </a:r>
            <a:r>
              <a:rPr lang="en-US" dirty="0" smtClean="0">
                <a:solidFill>
                  <a:srgbClr val="C00000"/>
                </a:solidFill>
              </a:rPr>
              <a:t>same domain </a:t>
            </a:r>
          </a:p>
          <a:p>
            <a:pPr marL="880110" lvl="1" indent="-514350"/>
            <a:r>
              <a:rPr lang="en-US" dirty="0" smtClean="0"/>
              <a:t>Each attribute is assigned a domain along with the name when it is defined. The domain represents the set of possible values that an attribute can have. </a:t>
            </a:r>
            <a:endParaRPr lang="en-US" dirty="0"/>
          </a:p>
        </p:txBody>
      </p:sp>
      <p:sp>
        <p:nvSpPr>
          <p:cNvPr id="3" name="Title 2"/>
          <p:cNvSpPr>
            <a:spLocks noGrp="1"/>
          </p:cNvSpPr>
          <p:nvPr>
            <p:ph type="title"/>
          </p:nvPr>
        </p:nvSpPr>
        <p:spPr/>
        <p:txBody>
          <a:bodyPr/>
          <a:lstStyle/>
          <a:p>
            <a:r>
              <a:rPr lang="en-US" dirty="0" smtClean="0"/>
              <a:t>Properties of Relation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smtClean="0">
                <a:solidFill>
                  <a:srgbClr val="C00000"/>
                </a:solidFill>
              </a:rPr>
              <a:t>order</a:t>
            </a:r>
            <a:r>
              <a:rPr lang="en-US" dirty="0" smtClean="0"/>
              <a:t> of the </a:t>
            </a:r>
            <a:r>
              <a:rPr lang="en-US" dirty="0" smtClean="0">
                <a:solidFill>
                  <a:srgbClr val="C00000"/>
                </a:solidFill>
              </a:rPr>
              <a:t>columns</a:t>
            </a:r>
            <a:r>
              <a:rPr lang="en-US" dirty="0" smtClean="0"/>
              <a:t> is </a:t>
            </a:r>
            <a:r>
              <a:rPr lang="en-US" dirty="0" smtClean="0">
                <a:solidFill>
                  <a:srgbClr val="C00000"/>
                </a:solidFill>
              </a:rPr>
              <a:t>immaterial</a:t>
            </a:r>
            <a:r>
              <a:rPr lang="en-US" dirty="0" smtClean="0"/>
              <a:t> </a:t>
            </a:r>
          </a:p>
          <a:p>
            <a:pPr lvl="1"/>
            <a:r>
              <a:rPr lang="en-US" dirty="0" smtClean="0"/>
              <a:t>If the order of the columns in a table is changed, the table still remains the same. Order of the columns does not matter. </a:t>
            </a:r>
          </a:p>
          <a:p>
            <a:endParaRPr lang="en-US" dirty="0" smtClean="0"/>
          </a:p>
          <a:p>
            <a:r>
              <a:rPr lang="en-US" dirty="0" smtClean="0"/>
              <a:t>The </a:t>
            </a:r>
            <a:r>
              <a:rPr lang="en-US" dirty="0" smtClean="0">
                <a:solidFill>
                  <a:srgbClr val="C00000"/>
                </a:solidFill>
              </a:rPr>
              <a:t>order</a:t>
            </a:r>
            <a:r>
              <a:rPr lang="en-US" dirty="0" smtClean="0"/>
              <a:t> of the </a:t>
            </a:r>
            <a:r>
              <a:rPr lang="en-US" dirty="0" smtClean="0">
                <a:solidFill>
                  <a:srgbClr val="C00000"/>
                </a:solidFill>
              </a:rPr>
              <a:t>rows</a:t>
            </a:r>
            <a:r>
              <a:rPr lang="en-US" dirty="0" smtClean="0"/>
              <a:t> is </a:t>
            </a:r>
            <a:r>
              <a:rPr lang="en-US" dirty="0" smtClean="0">
                <a:solidFill>
                  <a:srgbClr val="C00000"/>
                </a:solidFill>
              </a:rPr>
              <a:t>immaterial</a:t>
            </a:r>
            <a:r>
              <a:rPr lang="en-US" dirty="0" smtClean="0"/>
              <a:t> </a:t>
            </a:r>
          </a:p>
          <a:p>
            <a:pPr lvl="1"/>
            <a:r>
              <a:rPr lang="en-US" dirty="0" smtClean="0"/>
              <a:t>As with the columns, if rows’ order is changed the table remains the same. </a:t>
            </a:r>
            <a:endParaRPr lang="en-US" dirty="0"/>
          </a:p>
        </p:txBody>
      </p:sp>
      <p:sp>
        <p:nvSpPr>
          <p:cNvPr id="3" name="Title 2"/>
          <p:cNvSpPr>
            <a:spLocks noGrp="1"/>
          </p:cNvSpPr>
          <p:nvPr>
            <p:ph type="title"/>
          </p:nvPr>
        </p:nvSpPr>
        <p:spPr/>
        <p:txBody>
          <a:bodyPr/>
          <a:lstStyle/>
          <a:p>
            <a:r>
              <a:rPr lang="en-US" dirty="0" smtClean="0"/>
              <a:t>Properties of Relation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C00000"/>
                </a:solidFill>
              </a:rPr>
              <a:t>Each</a:t>
            </a:r>
            <a:r>
              <a:rPr lang="en-US" dirty="0" smtClean="0"/>
              <a:t> row</a:t>
            </a:r>
            <a:r>
              <a:rPr lang="en-US" dirty="0" smtClean="0">
                <a:solidFill>
                  <a:srgbClr val="C00000"/>
                </a:solidFill>
              </a:rPr>
              <a:t>/</a:t>
            </a:r>
            <a:r>
              <a:rPr lang="en-US" dirty="0" err="1" smtClean="0"/>
              <a:t>tuple</a:t>
            </a:r>
            <a:r>
              <a:rPr lang="en-US" dirty="0" smtClean="0">
                <a:solidFill>
                  <a:srgbClr val="C00000"/>
                </a:solidFill>
              </a:rPr>
              <a:t>/</a:t>
            </a:r>
            <a:r>
              <a:rPr lang="en-US" dirty="0" smtClean="0"/>
              <a:t>record is </a:t>
            </a:r>
            <a:r>
              <a:rPr lang="en-US" dirty="0" smtClean="0">
                <a:solidFill>
                  <a:srgbClr val="C00000"/>
                </a:solidFill>
              </a:rPr>
              <a:t>distinct</a:t>
            </a:r>
            <a:r>
              <a:rPr lang="en-US" dirty="0" smtClean="0"/>
              <a:t>, </a:t>
            </a:r>
            <a:r>
              <a:rPr lang="en-US" dirty="0" smtClean="0">
                <a:solidFill>
                  <a:srgbClr val="C00000"/>
                </a:solidFill>
              </a:rPr>
              <a:t>no</a:t>
            </a:r>
            <a:r>
              <a:rPr lang="en-US" dirty="0" smtClean="0"/>
              <a:t> </a:t>
            </a:r>
            <a:r>
              <a:rPr lang="en-US" dirty="0" smtClean="0">
                <a:solidFill>
                  <a:srgbClr val="C00000"/>
                </a:solidFill>
              </a:rPr>
              <a:t>two</a:t>
            </a:r>
            <a:r>
              <a:rPr lang="en-US" dirty="0" smtClean="0"/>
              <a:t> </a:t>
            </a:r>
            <a:r>
              <a:rPr lang="en-US" dirty="0" smtClean="0">
                <a:solidFill>
                  <a:srgbClr val="C00000"/>
                </a:solidFill>
              </a:rPr>
              <a:t>rows</a:t>
            </a:r>
            <a:r>
              <a:rPr lang="en-US" dirty="0" smtClean="0"/>
              <a:t> can be </a:t>
            </a:r>
            <a:r>
              <a:rPr lang="en-US" dirty="0" smtClean="0">
                <a:solidFill>
                  <a:srgbClr val="C00000"/>
                </a:solidFill>
              </a:rPr>
              <a:t>same</a:t>
            </a:r>
            <a:r>
              <a:rPr lang="en-US" dirty="0" smtClean="0"/>
              <a:t> </a:t>
            </a:r>
          </a:p>
          <a:p>
            <a:pPr lvl="1"/>
            <a:r>
              <a:rPr lang="en-US" dirty="0" smtClean="0"/>
              <a:t>Two rows of a table cannot be same. The value of even a single attribute has to be different that makes the entire row distinct. </a:t>
            </a:r>
            <a:endParaRPr lang="en-US" dirty="0"/>
          </a:p>
        </p:txBody>
      </p:sp>
      <p:sp>
        <p:nvSpPr>
          <p:cNvPr id="3" name="Title 2"/>
          <p:cNvSpPr>
            <a:spLocks noGrp="1"/>
          </p:cNvSpPr>
          <p:nvPr>
            <p:ph type="title"/>
          </p:nvPr>
        </p:nvSpPr>
        <p:spPr/>
        <p:txBody>
          <a:bodyPr/>
          <a:lstStyle/>
          <a:p>
            <a:r>
              <a:rPr lang="en-US" dirty="0" smtClean="0"/>
              <a:t>Properties of Relation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There are </a:t>
            </a:r>
            <a:r>
              <a:rPr lang="en-US" dirty="0" smtClean="0">
                <a:solidFill>
                  <a:srgbClr val="C00000"/>
                </a:solidFill>
              </a:rPr>
              <a:t>three components </a:t>
            </a:r>
            <a:r>
              <a:rPr lang="en-US" dirty="0" smtClean="0"/>
              <a:t>of the </a:t>
            </a:r>
            <a:r>
              <a:rPr lang="en-US" dirty="0" smtClean="0">
                <a:solidFill>
                  <a:srgbClr val="C00000"/>
                </a:solidFill>
              </a:rPr>
              <a:t>RDM</a:t>
            </a:r>
            <a:r>
              <a:rPr lang="en-US" dirty="0" smtClean="0"/>
              <a:t>, which are, </a:t>
            </a:r>
            <a:r>
              <a:rPr lang="en-US" dirty="0" smtClean="0">
                <a:solidFill>
                  <a:srgbClr val="C00000"/>
                </a:solidFill>
              </a:rPr>
              <a:t>construct</a:t>
            </a:r>
            <a:r>
              <a:rPr lang="en-US" dirty="0" smtClean="0"/>
              <a:t> (</a:t>
            </a:r>
            <a:r>
              <a:rPr lang="en-US" dirty="0" smtClean="0">
                <a:solidFill>
                  <a:srgbClr val="C00000"/>
                </a:solidFill>
              </a:rPr>
              <a:t>relation</a:t>
            </a:r>
            <a:r>
              <a:rPr lang="en-US" dirty="0" smtClean="0"/>
              <a:t>), </a:t>
            </a:r>
            <a:r>
              <a:rPr lang="en-US" dirty="0" smtClean="0">
                <a:solidFill>
                  <a:srgbClr val="C00000"/>
                </a:solidFill>
              </a:rPr>
              <a:t>manipulation</a:t>
            </a:r>
            <a:r>
              <a:rPr lang="en-US" dirty="0" smtClean="0"/>
              <a:t> </a:t>
            </a:r>
            <a:r>
              <a:rPr lang="en-US" dirty="0" smtClean="0">
                <a:solidFill>
                  <a:srgbClr val="C00000"/>
                </a:solidFill>
              </a:rPr>
              <a:t>language</a:t>
            </a:r>
            <a:r>
              <a:rPr lang="en-US" dirty="0" smtClean="0"/>
              <a:t> (</a:t>
            </a:r>
            <a:r>
              <a:rPr lang="en-US" dirty="0" smtClean="0">
                <a:solidFill>
                  <a:srgbClr val="C00000"/>
                </a:solidFill>
              </a:rPr>
              <a:t>SQL</a:t>
            </a:r>
            <a:r>
              <a:rPr lang="en-US" dirty="0" smtClean="0"/>
              <a:t>) and </a:t>
            </a:r>
            <a:r>
              <a:rPr lang="en-US" dirty="0" smtClean="0">
                <a:solidFill>
                  <a:srgbClr val="C00000"/>
                </a:solidFill>
              </a:rPr>
              <a:t>integrity constraints </a:t>
            </a:r>
            <a:r>
              <a:rPr lang="en-US" dirty="0" smtClean="0"/>
              <a:t>(</a:t>
            </a:r>
            <a:r>
              <a:rPr lang="en-US" dirty="0" smtClean="0">
                <a:solidFill>
                  <a:srgbClr val="C00000"/>
                </a:solidFill>
              </a:rPr>
              <a:t>two</a:t>
            </a:r>
            <a:r>
              <a:rPr lang="en-US" dirty="0" smtClean="0"/>
              <a:t>).</a:t>
            </a:r>
            <a:endParaRPr lang="en-US" dirty="0"/>
          </a:p>
        </p:txBody>
      </p:sp>
      <p:sp>
        <p:nvSpPr>
          <p:cNvPr id="3" name="Title 2"/>
          <p:cNvSpPr>
            <a:spLocks noGrp="1"/>
          </p:cNvSpPr>
          <p:nvPr>
            <p:ph type="title"/>
          </p:nvPr>
        </p:nvSpPr>
        <p:spPr/>
        <p:txBody>
          <a:bodyPr/>
          <a:lstStyle/>
          <a:p>
            <a:r>
              <a:rPr lang="en-US" dirty="0" smtClean="0"/>
              <a:t>Properties of Relation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smtClean="0">
                <a:solidFill>
                  <a:srgbClr val="C00000"/>
                </a:solidFill>
              </a:rPr>
              <a:t>concept</a:t>
            </a:r>
            <a:r>
              <a:rPr lang="en-US" dirty="0" smtClean="0"/>
              <a:t> of key and all </a:t>
            </a:r>
            <a:r>
              <a:rPr lang="en-US" dirty="0" smtClean="0">
                <a:solidFill>
                  <a:srgbClr val="C00000"/>
                </a:solidFill>
              </a:rPr>
              <a:t>different types </a:t>
            </a:r>
            <a:r>
              <a:rPr lang="en-US" dirty="0" smtClean="0"/>
              <a:t>of </a:t>
            </a:r>
            <a:r>
              <a:rPr lang="en-US" dirty="0" smtClean="0">
                <a:solidFill>
                  <a:srgbClr val="C00000"/>
                </a:solidFill>
              </a:rPr>
              <a:t>keys</a:t>
            </a:r>
            <a:r>
              <a:rPr lang="en-US" dirty="0" smtClean="0"/>
              <a:t> is </a:t>
            </a:r>
            <a:r>
              <a:rPr lang="en-US" dirty="0" smtClean="0">
                <a:solidFill>
                  <a:srgbClr val="C00000"/>
                </a:solidFill>
              </a:rPr>
              <a:t>applicable</a:t>
            </a:r>
            <a:r>
              <a:rPr lang="en-US" dirty="0" smtClean="0"/>
              <a:t> to </a:t>
            </a:r>
            <a:r>
              <a:rPr lang="en-US" dirty="0" smtClean="0">
                <a:solidFill>
                  <a:srgbClr val="C00000"/>
                </a:solidFill>
              </a:rPr>
              <a:t>relations</a:t>
            </a:r>
            <a:r>
              <a:rPr lang="en-US" dirty="0" smtClean="0"/>
              <a:t> as well. </a:t>
            </a:r>
          </a:p>
          <a:p>
            <a:endParaRPr lang="en-US" dirty="0" smtClean="0"/>
          </a:p>
          <a:p>
            <a:r>
              <a:rPr lang="en-US" dirty="0" smtClean="0"/>
              <a:t>We will now </a:t>
            </a:r>
            <a:r>
              <a:rPr lang="en-US" dirty="0" smtClean="0">
                <a:solidFill>
                  <a:srgbClr val="C00000"/>
                </a:solidFill>
              </a:rPr>
              <a:t>discuss</a:t>
            </a:r>
            <a:r>
              <a:rPr lang="en-US" dirty="0" smtClean="0"/>
              <a:t> the </a:t>
            </a:r>
            <a:r>
              <a:rPr lang="en-US" dirty="0" smtClean="0">
                <a:solidFill>
                  <a:srgbClr val="C00000"/>
                </a:solidFill>
              </a:rPr>
              <a:t>concept</a:t>
            </a:r>
            <a:r>
              <a:rPr lang="en-US" dirty="0" smtClean="0"/>
              <a:t> of </a:t>
            </a:r>
            <a:r>
              <a:rPr lang="en-US" dirty="0" smtClean="0">
                <a:solidFill>
                  <a:srgbClr val="C00000"/>
                </a:solidFill>
              </a:rPr>
              <a:t>foreign</a:t>
            </a:r>
            <a:r>
              <a:rPr lang="en-US" dirty="0" smtClean="0"/>
              <a:t> </a:t>
            </a:r>
            <a:r>
              <a:rPr lang="en-US" dirty="0" smtClean="0">
                <a:solidFill>
                  <a:srgbClr val="C00000"/>
                </a:solidFill>
              </a:rPr>
              <a:t>key</a:t>
            </a:r>
            <a:r>
              <a:rPr lang="en-US" dirty="0" smtClean="0"/>
              <a:t> in </a:t>
            </a:r>
            <a:r>
              <a:rPr lang="en-US" dirty="0" smtClean="0">
                <a:solidFill>
                  <a:srgbClr val="C00000"/>
                </a:solidFill>
              </a:rPr>
              <a:t>detail</a:t>
            </a:r>
            <a:r>
              <a:rPr lang="en-US" dirty="0" smtClean="0"/>
              <a:t>, which will be </a:t>
            </a:r>
            <a:r>
              <a:rPr lang="en-US" dirty="0" smtClean="0">
                <a:solidFill>
                  <a:srgbClr val="C00000"/>
                </a:solidFill>
              </a:rPr>
              <a:t>used</a:t>
            </a:r>
            <a:r>
              <a:rPr lang="en-US" dirty="0" smtClean="0"/>
              <a:t> quite </a:t>
            </a:r>
            <a:r>
              <a:rPr lang="en-US" dirty="0" smtClean="0">
                <a:solidFill>
                  <a:srgbClr val="C00000"/>
                </a:solidFill>
              </a:rPr>
              <a:t>frequently </a:t>
            </a:r>
            <a:r>
              <a:rPr lang="en-US" dirty="0" smtClean="0"/>
              <a:t>in the </a:t>
            </a:r>
            <a:r>
              <a:rPr lang="en-US" dirty="0" smtClean="0">
                <a:solidFill>
                  <a:srgbClr val="C00000"/>
                </a:solidFill>
              </a:rPr>
              <a:t>RDM</a:t>
            </a:r>
            <a:r>
              <a:rPr lang="en-US" dirty="0" smtClean="0"/>
              <a:t>. </a:t>
            </a:r>
            <a:endParaRPr lang="en-US" dirty="0"/>
          </a:p>
        </p:txBody>
      </p:sp>
      <p:sp>
        <p:nvSpPr>
          <p:cNvPr id="3" name="Title 2"/>
          <p:cNvSpPr>
            <a:spLocks noGrp="1"/>
          </p:cNvSpPr>
          <p:nvPr>
            <p:ph type="title"/>
          </p:nvPr>
        </p:nvSpPr>
        <p:spPr/>
        <p:txBody>
          <a:bodyPr/>
          <a:lstStyle/>
          <a:p>
            <a:r>
              <a:rPr lang="en-US" dirty="0" smtClean="0"/>
              <a:t>Relation Keys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rgbClr val="C00000"/>
                </a:solidFill>
              </a:rPr>
              <a:t>Foreign Key </a:t>
            </a:r>
            <a:r>
              <a:rPr lang="en-US" dirty="0" smtClean="0"/>
              <a:t>An </a:t>
            </a:r>
            <a:r>
              <a:rPr lang="en-US" dirty="0" smtClean="0">
                <a:solidFill>
                  <a:srgbClr val="C00000"/>
                </a:solidFill>
              </a:rPr>
              <a:t>attribute </a:t>
            </a:r>
            <a:r>
              <a:rPr lang="en-US" dirty="0" smtClean="0"/>
              <a:t>of a </a:t>
            </a:r>
            <a:r>
              <a:rPr lang="en-US" dirty="0" smtClean="0">
                <a:solidFill>
                  <a:srgbClr val="C00000"/>
                </a:solidFill>
              </a:rPr>
              <a:t>table</a:t>
            </a:r>
            <a:r>
              <a:rPr lang="en-US" dirty="0" smtClean="0"/>
              <a:t> </a:t>
            </a:r>
            <a:r>
              <a:rPr lang="en-US" dirty="0" smtClean="0">
                <a:solidFill>
                  <a:srgbClr val="C00000"/>
                </a:solidFill>
              </a:rPr>
              <a:t>B</a:t>
            </a:r>
            <a:r>
              <a:rPr lang="en-US" dirty="0" smtClean="0"/>
              <a:t> that is </a:t>
            </a:r>
            <a:r>
              <a:rPr lang="en-US" dirty="0" smtClean="0">
                <a:solidFill>
                  <a:srgbClr val="C00000"/>
                </a:solidFill>
              </a:rPr>
              <a:t>primary key </a:t>
            </a:r>
            <a:r>
              <a:rPr lang="en-US" dirty="0" smtClean="0"/>
              <a:t>in another </a:t>
            </a:r>
            <a:r>
              <a:rPr lang="en-US" dirty="0" smtClean="0">
                <a:solidFill>
                  <a:srgbClr val="C00000"/>
                </a:solidFill>
              </a:rPr>
              <a:t>table A</a:t>
            </a:r>
            <a:r>
              <a:rPr lang="en-US" dirty="0" smtClean="0"/>
              <a:t> is </a:t>
            </a:r>
            <a:r>
              <a:rPr lang="en-US" dirty="0" smtClean="0">
                <a:solidFill>
                  <a:srgbClr val="C00000"/>
                </a:solidFill>
              </a:rPr>
              <a:t>called</a:t>
            </a:r>
            <a:r>
              <a:rPr lang="en-US" dirty="0" smtClean="0"/>
              <a:t> as </a:t>
            </a:r>
            <a:r>
              <a:rPr lang="en-US" dirty="0" smtClean="0">
                <a:solidFill>
                  <a:srgbClr val="C00000"/>
                </a:solidFill>
              </a:rPr>
              <a:t>foreign key</a:t>
            </a:r>
            <a:r>
              <a:rPr lang="en-US" dirty="0" smtClean="0"/>
              <a:t>. </a:t>
            </a:r>
          </a:p>
          <a:p>
            <a:endParaRPr lang="en-US" dirty="0" smtClean="0"/>
          </a:p>
          <a:p>
            <a:pPr>
              <a:buNone/>
            </a:pPr>
            <a:r>
              <a:rPr lang="en-US" dirty="0" smtClean="0"/>
              <a:t>	For Example, </a:t>
            </a:r>
          </a:p>
          <a:p>
            <a:pPr lvl="1"/>
            <a:r>
              <a:rPr lang="en-US" dirty="0" smtClean="0"/>
              <a:t>Consider the following two tables EMP and DEPT: </a:t>
            </a:r>
          </a:p>
          <a:p>
            <a:pPr lvl="1">
              <a:buNone/>
            </a:pPr>
            <a:r>
              <a:rPr lang="en-US" dirty="0" smtClean="0"/>
              <a:t>	</a:t>
            </a:r>
            <a:r>
              <a:rPr lang="en-US" dirty="0" smtClean="0">
                <a:solidFill>
                  <a:srgbClr val="C00000"/>
                </a:solidFill>
              </a:rPr>
              <a:t>DEPT</a:t>
            </a:r>
            <a:r>
              <a:rPr lang="en-US" dirty="0" smtClean="0"/>
              <a:t> </a:t>
            </a:r>
            <a:r>
              <a:rPr lang="en-US" dirty="0" smtClean="0">
                <a:solidFill>
                  <a:srgbClr val="C00000"/>
                </a:solidFill>
              </a:rPr>
              <a:t>(</a:t>
            </a:r>
            <a:r>
              <a:rPr lang="en-US" u="sng" dirty="0" err="1" smtClean="0"/>
              <a:t>depId</a:t>
            </a:r>
            <a:r>
              <a:rPr lang="en-US" dirty="0" smtClean="0"/>
              <a:t>, </a:t>
            </a:r>
            <a:r>
              <a:rPr lang="en-US" dirty="0" err="1" smtClean="0"/>
              <a:t>depName</a:t>
            </a:r>
            <a:r>
              <a:rPr lang="en-US" dirty="0" smtClean="0"/>
              <a:t>, </a:t>
            </a:r>
            <a:r>
              <a:rPr lang="en-US" dirty="0" err="1" smtClean="0"/>
              <a:t>numOfEmp</a:t>
            </a:r>
            <a:r>
              <a:rPr lang="en-US" dirty="0" smtClean="0"/>
              <a:t>, </a:t>
            </a:r>
            <a:r>
              <a:rPr lang="en-US" dirty="0" err="1" smtClean="0"/>
              <a:t>depLocation</a:t>
            </a:r>
            <a:r>
              <a:rPr lang="en-US" dirty="0" smtClean="0">
                <a:solidFill>
                  <a:srgbClr val="C00000"/>
                </a:solidFill>
              </a:rPr>
              <a:t>)</a:t>
            </a:r>
          </a:p>
          <a:p>
            <a:pPr lvl="1">
              <a:buNone/>
            </a:pPr>
            <a:r>
              <a:rPr lang="en-US" dirty="0" smtClean="0"/>
              <a:t>	</a:t>
            </a:r>
            <a:r>
              <a:rPr lang="en-US" dirty="0" smtClean="0">
                <a:solidFill>
                  <a:srgbClr val="C00000"/>
                </a:solidFill>
              </a:rPr>
              <a:t>EMP</a:t>
            </a:r>
            <a:r>
              <a:rPr lang="en-US" dirty="0" smtClean="0"/>
              <a:t> </a:t>
            </a:r>
            <a:r>
              <a:rPr lang="en-US" dirty="0" smtClean="0">
                <a:solidFill>
                  <a:srgbClr val="C00000"/>
                </a:solidFill>
              </a:rPr>
              <a:t>(</a:t>
            </a:r>
            <a:r>
              <a:rPr lang="en-US" u="sng" dirty="0" err="1" smtClean="0"/>
              <a:t>empId</a:t>
            </a:r>
            <a:r>
              <a:rPr lang="en-US" dirty="0" smtClean="0"/>
              <a:t>, </a:t>
            </a:r>
            <a:r>
              <a:rPr lang="en-US" dirty="0" err="1" smtClean="0"/>
              <a:t>empName</a:t>
            </a:r>
            <a:r>
              <a:rPr lang="en-US" dirty="0" smtClean="0"/>
              <a:t>, </a:t>
            </a:r>
            <a:r>
              <a:rPr lang="en-US" dirty="0" err="1" smtClean="0"/>
              <a:t>qual</a:t>
            </a:r>
            <a:r>
              <a:rPr lang="en-US" dirty="0" smtClean="0"/>
              <a:t>, </a:t>
            </a:r>
            <a:r>
              <a:rPr lang="en-US" u="dashLong" dirty="0" err="1" smtClean="0"/>
              <a:t>depId</a:t>
            </a:r>
            <a:r>
              <a:rPr lang="en-US" dirty="0" smtClean="0">
                <a:solidFill>
                  <a:srgbClr val="C00000"/>
                </a:solidFill>
              </a:rPr>
              <a:t>)</a:t>
            </a:r>
          </a:p>
          <a:p>
            <a:pPr lvl="1">
              <a:buNone/>
            </a:pPr>
            <a:r>
              <a:rPr lang="en-US" dirty="0" smtClean="0"/>
              <a:t>	</a:t>
            </a:r>
            <a:endParaRPr lang="en-US" dirty="0"/>
          </a:p>
        </p:txBody>
      </p:sp>
      <p:sp>
        <p:nvSpPr>
          <p:cNvPr id="3" name="Title 2"/>
          <p:cNvSpPr>
            <a:spLocks noGrp="1"/>
          </p:cNvSpPr>
          <p:nvPr>
            <p:ph type="title"/>
          </p:nvPr>
        </p:nvSpPr>
        <p:spPr/>
        <p:txBody>
          <a:bodyPr/>
          <a:lstStyle/>
          <a:p>
            <a:r>
              <a:rPr lang="en-US" dirty="0" smtClean="0"/>
              <a:t>Relation Keys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There </a:t>
            </a:r>
            <a:r>
              <a:rPr lang="en-US" dirty="0" smtClean="0">
                <a:solidFill>
                  <a:srgbClr val="C00000"/>
                </a:solidFill>
              </a:rPr>
              <a:t>can</a:t>
            </a:r>
            <a:r>
              <a:rPr lang="en-US" dirty="0" smtClean="0"/>
              <a:t> be more than </a:t>
            </a:r>
            <a:r>
              <a:rPr lang="en-US" dirty="0" smtClean="0">
                <a:solidFill>
                  <a:srgbClr val="C00000"/>
                </a:solidFill>
              </a:rPr>
              <a:t>zero</a:t>
            </a:r>
            <a:r>
              <a:rPr lang="en-US" dirty="0" smtClean="0"/>
              <a:t>, </a:t>
            </a:r>
            <a:r>
              <a:rPr lang="en-US" dirty="0" smtClean="0">
                <a:solidFill>
                  <a:srgbClr val="C00000"/>
                </a:solidFill>
              </a:rPr>
              <a:t>one</a:t>
            </a:r>
            <a:r>
              <a:rPr lang="en-US" dirty="0" smtClean="0"/>
              <a:t> or </a:t>
            </a:r>
            <a:r>
              <a:rPr lang="en-US" dirty="0" smtClean="0">
                <a:solidFill>
                  <a:srgbClr val="C00000"/>
                </a:solidFill>
              </a:rPr>
              <a:t>multiple</a:t>
            </a:r>
            <a:r>
              <a:rPr lang="en-US" dirty="0" smtClean="0"/>
              <a:t> </a:t>
            </a:r>
            <a:r>
              <a:rPr lang="en-US" dirty="0" smtClean="0">
                <a:solidFill>
                  <a:srgbClr val="C00000"/>
                </a:solidFill>
              </a:rPr>
              <a:t>foreign keys </a:t>
            </a:r>
            <a:r>
              <a:rPr lang="en-US" dirty="0" smtClean="0"/>
              <a:t>in a </a:t>
            </a:r>
            <a:r>
              <a:rPr lang="en-US" dirty="0" smtClean="0">
                <a:solidFill>
                  <a:srgbClr val="C00000"/>
                </a:solidFill>
              </a:rPr>
              <a:t>table</a:t>
            </a:r>
            <a:r>
              <a:rPr lang="en-US" dirty="0" smtClean="0"/>
              <a:t>, </a:t>
            </a:r>
            <a:r>
              <a:rPr lang="en-US" dirty="0" smtClean="0">
                <a:solidFill>
                  <a:srgbClr val="C00000"/>
                </a:solidFill>
              </a:rPr>
              <a:t>depending</a:t>
            </a:r>
            <a:r>
              <a:rPr lang="en-US" dirty="0" smtClean="0"/>
              <a:t> on how many </a:t>
            </a:r>
            <a:r>
              <a:rPr lang="en-US" dirty="0" smtClean="0">
                <a:solidFill>
                  <a:srgbClr val="C00000"/>
                </a:solidFill>
              </a:rPr>
              <a:t>tables </a:t>
            </a:r>
            <a:r>
              <a:rPr lang="en-US" dirty="0" smtClean="0"/>
              <a:t>a particular table is </a:t>
            </a:r>
            <a:r>
              <a:rPr lang="en-US" dirty="0" smtClean="0">
                <a:solidFill>
                  <a:srgbClr val="C00000"/>
                </a:solidFill>
              </a:rPr>
              <a:t>related </a:t>
            </a:r>
            <a:r>
              <a:rPr lang="en-US" dirty="0" smtClean="0"/>
              <a:t>with. </a:t>
            </a:r>
          </a:p>
          <a:p>
            <a:endParaRPr lang="en-US" dirty="0" smtClean="0"/>
          </a:p>
          <a:p>
            <a:r>
              <a:rPr lang="en-US" dirty="0" smtClean="0"/>
              <a:t>For example</a:t>
            </a:r>
          </a:p>
          <a:p>
            <a:pPr lvl="1"/>
            <a:r>
              <a:rPr lang="en-US" dirty="0" smtClean="0"/>
              <a:t>in the above example the EMP table is related with the DEPT table, so there is one foreign key </a:t>
            </a:r>
            <a:r>
              <a:rPr lang="en-US" u="sng" dirty="0" err="1" smtClean="0"/>
              <a:t>depId</a:t>
            </a:r>
            <a:r>
              <a:rPr lang="en-US" dirty="0" smtClean="0"/>
              <a:t> whereas DEPT table does not contain any foreign key. </a:t>
            </a:r>
          </a:p>
          <a:p>
            <a:pPr lvl="1"/>
            <a:r>
              <a:rPr lang="en-US" dirty="0" smtClean="0"/>
              <a:t>Similarly, the EMP table may also be linked with DESIG table storing designations, in that case EMP will have another foreign key and alike. </a:t>
            </a:r>
            <a:endParaRPr lang="en-US" dirty="0"/>
          </a:p>
        </p:txBody>
      </p:sp>
      <p:sp>
        <p:nvSpPr>
          <p:cNvPr id="3" name="Title 2"/>
          <p:cNvSpPr>
            <a:spLocks noGrp="1"/>
          </p:cNvSpPr>
          <p:nvPr>
            <p:ph type="title"/>
          </p:nvPr>
        </p:nvSpPr>
        <p:spPr/>
        <p:txBody>
          <a:bodyPr>
            <a:normAutofit fontScale="90000"/>
          </a:bodyPr>
          <a:lstStyle/>
          <a:p>
            <a:r>
              <a:rPr lang="en-US" dirty="0" smtClean="0"/>
              <a:t>Requirements/Constraints of Foreign Key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smtClean="0">
                <a:solidFill>
                  <a:srgbClr val="C00000"/>
                </a:solidFill>
              </a:rPr>
              <a:t>foreign key</a:t>
            </a:r>
            <a:r>
              <a:rPr lang="en-US" dirty="0" smtClean="0"/>
              <a:t> attribute and the one present in </a:t>
            </a:r>
            <a:r>
              <a:rPr lang="en-US" dirty="0" smtClean="0">
                <a:solidFill>
                  <a:srgbClr val="C00000"/>
                </a:solidFill>
              </a:rPr>
              <a:t>another relation </a:t>
            </a:r>
            <a:r>
              <a:rPr lang="en-US" dirty="0" smtClean="0"/>
              <a:t>as </a:t>
            </a:r>
            <a:r>
              <a:rPr lang="en-US" dirty="0" smtClean="0">
                <a:solidFill>
                  <a:srgbClr val="C00000"/>
                </a:solidFill>
              </a:rPr>
              <a:t>primary </a:t>
            </a:r>
            <a:r>
              <a:rPr lang="en-US" dirty="0" smtClean="0"/>
              <a:t>key can </a:t>
            </a:r>
            <a:r>
              <a:rPr lang="en-US" dirty="0" smtClean="0">
                <a:solidFill>
                  <a:srgbClr val="C00000"/>
                </a:solidFill>
              </a:rPr>
              <a:t>have different names</a:t>
            </a:r>
            <a:r>
              <a:rPr lang="en-US" dirty="0" smtClean="0"/>
              <a:t>, but both </a:t>
            </a:r>
            <a:r>
              <a:rPr lang="en-US" dirty="0" smtClean="0">
                <a:solidFill>
                  <a:srgbClr val="C00000"/>
                </a:solidFill>
              </a:rPr>
              <a:t>must </a:t>
            </a:r>
            <a:r>
              <a:rPr lang="en-US" dirty="0" smtClean="0"/>
              <a:t>have </a:t>
            </a:r>
            <a:r>
              <a:rPr lang="en-US" dirty="0" smtClean="0">
                <a:solidFill>
                  <a:srgbClr val="C00000"/>
                </a:solidFill>
              </a:rPr>
              <a:t>same domains</a:t>
            </a:r>
            <a:r>
              <a:rPr lang="en-US" dirty="0" smtClean="0"/>
              <a:t>.</a:t>
            </a:r>
          </a:p>
          <a:p>
            <a:pPr lvl="1"/>
            <a:r>
              <a:rPr lang="en-US" dirty="0" smtClean="0"/>
              <a:t>In DEPT, EMP example, both the PK and FK have the same name; they could have been different, it would not have made any difference however they must have the same domain. </a:t>
            </a:r>
            <a:endParaRPr lang="en-US" dirty="0"/>
          </a:p>
        </p:txBody>
      </p:sp>
      <p:sp>
        <p:nvSpPr>
          <p:cNvPr id="3" name="Title 2"/>
          <p:cNvSpPr>
            <a:spLocks noGrp="1"/>
          </p:cNvSpPr>
          <p:nvPr>
            <p:ph type="title"/>
          </p:nvPr>
        </p:nvSpPr>
        <p:spPr/>
        <p:txBody>
          <a:bodyPr>
            <a:normAutofit fontScale="90000"/>
          </a:bodyPr>
          <a:lstStyle/>
          <a:p>
            <a:r>
              <a:rPr lang="en-US" dirty="0" smtClean="0"/>
              <a:t>Requirements/Constraints of Foreign Key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Foreign key it self value is not required to be unique.</a:t>
            </a:r>
            <a:endParaRPr lang="en-US" dirty="0"/>
          </a:p>
        </p:txBody>
      </p:sp>
      <p:sp>
        <p:nvSpPr>
          <p:cNvPr id="3" name="Title 2"/>
          <p:cNvSpPr>
            <a:spLocks noGrp="1"/>
          </p:cNvSpPr>
          <p:nvPr>
            <p:ph type="title"/>
          </p:nvPr>
        </p:nvSpPr>
        <p:spPr/>
        <p:txBody>
          <a:bodyPr>
            <a:normAutofit fontScale="90000"/>
          </a:bodyPr>
          <a:lstStyle/>
          <a:p>
            <a:r>
              <a:rPr lang="en-US" dirty="0" smtClean="0"/>
              <a:t>Requirements/Constraints of Foreign Key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“An </a:t>
            </a:r>
            <a:r>
              <a:rPr lang="en-US" dirty="0" smtClean="0">
                <a:solidFill>
                  <a:srgbClr val="C00000"/>
                </a:solidFill>
              </a:rPr>
              <a:t>IBM</a:t>
            </a:r>
            <a:r>
              <a:rPr lang="en-US" dirty="0" smtClean="0"/>
              <a:t> scientist </a:t>
            </a:r>
            <a:r>
              <a:rPr lang="en-US" dirty="0" smtClean="0">
                <a:solidFill>
                  <a:srgbClr val="C00000"/>
                </a:solidFill>
              </a:rPr>
              <a:t>E.F. </a:t>
            </a:r>
            <a:r>
              <a:rPr lang="en-US" dirty="0" err="1" smtClean="0">
                <a:solidFill>
                  <a:srgbClr val="C00000"/>
                </a:solidFill>
              </a:rPr>
              <a:t>Codd</a:t>
            </a:r>
            <a:r>
              <a:rPr lang="en-US" dirty="0" smtClean="0">
                <a:solidFill>
                  <a:srgbClr val="C00000"/>
                </a:solidFill>
              </a:rPr>
              <a:t> </a:t>
            </a:r>
            <a:r>
              <a:rPr lang="en-US" dirty="0" smtClean="0"/>
              <a:t>proposed the </a:t>
            </a:r>
            <a:r>
              <a:rPr lang="en-US" dirty="0" smtClean="0">
                <a:solidFill>
                  <a:srgbClr val="C00000"/>
                </a:solidFill>
              </a:rPr>
              <a:t>relational data </a:t>
            </a:r>
            <a:r>
              <a:rPr lang="en-US" dirty="0" smtClean="0"/>
              <a:t>model in </a:t>
            </a:r>
            <a:r>
              <a:rPr lang="en-US" dirty="0" smtClean="0">
                <a:solidFill>
                  <a:srgbClr val="C00000"/>
                </a:solidFill>
              </a:rPr>
              <a:t>1970</a:t>
            </a:r>
            <a:r>
              <a:rPr lang="en-US" dirty="0" smtClean="0"/>
              <a:t>.</a:t>
            </a:r>
          </a:p>
          <a:p>
            <a:endParaRPr lang="en-US" dirty="0" smtClean="0"/>
          </a:p>
          <a:p>
            <a:endParaRPr lang="en-US" dirty="0" smtClean="0"/>
          </a:p>
          <a:p>
            <a:r>
              <a:rPr lang="en-US" dirty="0" smtClean="0"/>
              <a:t>At </a:t>
            </a:r>
            <a:r>
              <a:rPr lang="en-US" dirty="0" smtClean="0">
                <a:solidFill>
                  <a:srgbClr val="C00000"/>
                </a:solidFill>
              </a:rPr>
              <a:t>that time </a:t>
            </a:r>
            <a:r>
              <a:rPr lang="en-US" dirty="0" smtClean="0"/>
              <a:t>most </a:t>
            </a:r>
            <a:r>
              <a:rPr lang="en-US" dirty="0" smtClean="0">
                <a:solidFill>
                  <a:srgbClr val="C00000"/>
                </a:solidFill>
              </a:rPr>
              <a:t>database systems </a:t>
            </a:r>
            <a:r>
              <a:rPr lang="en-US" dirty="0" smtClean="0"/>
              <a:t>were based on one of two older data models (the </a:t>
            </a:r>
            <a:r>
              <a:rPr lang="en-US" dirty="0" smtClean="0">
                <a:solidFill>
                  <a:srgbClr val="C00000"/>
                </a:solidFill>
              </a:rPr>
              <a:t>hierarchical</a:t>
            </a:r>
            <a:r>
              <a:rPr lang="en-US" dirty="0" smtClean="0"/>
              <a:t> model and the </a:t>
            </a:r>
            <a:r>
              <a:rPr lang="en-US" dirty="0" smtClean="0">
                <a:solidFill>
                  <a:srgbClr val="C00000"/>
                </a:solidFill>
              </a:rPr>
              <a:t>network model</a:t>
            </a:r>
            <a:r>
              <a:rPr lang="en-US" dirty="0" smtClean="0"/>
              <a:t>); the relational model </a:t>
            </a:r>
            <a:r>
              <a:rPr lang="en-US" dirty="0" smtClean="0">
                <a:solidFill>
                  <a:srgbClr val="C00000"/>
                </a:solidFill>
              </a:rPr>
              <a:t>revolutionized</a:t>
            </a:r>
            <a:r>
              <a:rPr lang="en-US" dirty="0" smtClean="0"/>
              <a:t> the </a:t>
            </a:r>
            <a:r>
              <a:rPr lang="en-US" dirty="0" smtClean="0">
                <a:solidFill>
                  <a:srgbClr val="C00000"/>
                </a:solidFill>
              </a:rPr>
              <a:t>database field </a:t>
            </a:r>
            <a:r>
              <a:rPr lang="en-US" dirty="0" smtClean="0"/>
              <a:t>and largely </a:t>
            </a:r>
            <a:r>
              <a:rPr lang="en-US" dirty="0" smtClean="0">
                <a:solidFill>
                  <a:srgbClr val="C00000"/>
                </a:solidFill>
              </a:rPr>
              <a:t>replaced</a:t>
            </a:r>
            <a:r>
              <a:rPr lang="en-US" dirty="0" smtClean="0"/>
              <a:t> these </a:t>
            </a:r>
            <a:r>
              <a:rPr lang="en-US" dirty="0" smtClean="0">
                <a:solidFill>
                  <a:srgbClr val="C00000"/>
                </a:solidFill>
              </a:rPr>
              <a:t>earlier models</a:t>
            </a:r>
            <a:r>
              <a:rPr lang="en-US" dirty="0" smtClean="0"/>
              <a:t>.</a:t>
            </a:r>
          </a:p>
          <a:p>
            <a:endParaRPr lang="en-US" dirty="0" smtClean="0"/>
          </a:p>
        </p:txBody>
      </p:sp>
      <p:sp>
        <p:nvSpPr>
          <p:cNvPr id="2" name="Title 1"/>
          <p:cNvSpPr>
            <a:spLocks noGrp="1"/>
          </p:cNvSpPr>
          <p:nvPr>
            <p:ph type="title"/>
          </p:nvPr>
        </p:nvSpPr>
        <p:spPr/>
        <p:txBody>
          <a:bodyPr>
            <a:normAutofit fontScale="90000"/>
          </a:bodyPr>
          <a:lstStyle/>
          <a:p>
            <a:r>
              <a:rPr lang="en-US" dirty="0" smtClean="0"/>
              <a:t>History Of Relational Data Model</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Two main types</a:t>
            </a:r>
          </a:p>
          <a:p>
            <a:endParaRPr lang="en-US" dirty="0" smtClean="0"/>
          </a:p>
          <a:p>
            <a:pPr marL="624078" indent="-514350">
              <a:buFont typeface="+mj-lt"/>
              <a:buAutoNum type="arabicPeriod"/>
            </a:pPr>
            <a:r>
              <a:rPr lang="en-US" dirty="0" smtClean="0">
                <a:solidFill>
                  <a:srgbClr val="C00000"/>
                </a:solidFill>
              </a:rPr>
              <a:t>Entity</a:t>
            </a:r>
            <a:r>
              <a:rPr lang="en-US" dirty="0" smtClean="0"/>
              <a:t> </a:t>
            </a:r>
            <a:r>
              <a:rPr lang="en-US" dirty="0" smtClean="0">
                <a:solidFill>
                  <a:srgbClr val="C00000"/>
                </a:solidFill>
              </a:rPr>
              <a:t>I</a:t>
            </a:r>
            <a:r>
              <a:rPr lang="en-US" dirty="0" smtClean="0"/>
              <a:t>ntegrity </a:t>
            </a:r>
            <a:r>
              <a:rPr lang="en-US" dirty="0" smtClean="0">
                <a:solidFill>
                  <a:srgbClr val="C00000"/>
                </a:solidFill>
              </a:rPr>
              <a:t>C</a:t>
            </a:r>
            <a:r>
              <a:rPr lang="en-US" dirty="0" smtClean="0"/>
              <a:t>onstraint</a:t>
            </a:r>
          </a:p>
          <a:p>
            <a:pPr marL="624078" indent="-514350">
              <a:buFont typeface="+mj-lt"/>
              <a:buAutoNum type="arabicPeriod"/>
            </a:pPr>
            <a:r>
              <a:rPr lang="en-US" dirty="0" smtClean="0">
                <a:solidFill>
                  <a:srgbClr val="C00000"/>
                </a:solidFill>
              </a:rPr>
              <a:t>Referential</a:t>
            </a:r>
            <a:r>
              <a:rPr lang="en-US" dirty="0" smtClean="0"/>
              <a:t> </a:t>
            </a:r>
            <a:r>
              <a:rPr lang="en-US" dirty="0" smtClean="0">
                <a:solidFill>
                  <a:srgbClr val="C00000"/>
                </a:solidFill>
              </a:rPr>
              <a:t>I</a:t>
            </a:r>
            <a:r>
              <a:rPr lang="en-US" dirty="0" smtClean="0"/>
              <a:t>ntegrity </a:t>
            </a:r>
            <a:r>
              <a:rPr lang="en-US" dirty="0" smtClean="0">
                <a:solidFill>
                  <a:srgbClr val="C00000"/>
                </a:solidFill>
              </a:rPr>
              <a:t>C</a:t>
            </a:r>
            <a:r>
              <a:rPr lang="en-US" dirty="0" smtClean="0"/>
              <a:t>onstraint</a:t>
            </a:r>
          </a:p>
        </p:txBody>
      </p:sp>
      <p:sp>
        <p:nvSpPr>
          <p:cNvPr id="3" name="Title 2"/>
          <p:cNvSpPr>
            <a:spLocks noGrp="1"/>
          </p:cNvSpPr>
          <p:nvPr>
            <p:ph type="title"/>
          </p:nvPr>
        </p:nvSpPr>
        <p:spPr/>
        <p:txBody>
          <a:bodyPr/>
          <a:lstStyle/>
          <a:p>
            <a:r>
              <a:rPr lang="en-US" dirty="0" smtClean="0"/>
              <a:t>Integrity Constraint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Primary Key cannot have null value ( Simple or Composite)</a:t>
            </a:r>
          </a:p>
          <a:p>
            <a:endParaRPr lang="en-US" dirty="0" smtClean="0"/>
          </a:p>
          <a:p>
            <a:endParaRPr lang="en-US" dirty="0" smtClean="0"/>
          </a:p>
          <a:p>
            <a:r>
              <a:rPr lang="en-US" dirty="0" smtClean="0"/>
              <a:t>Its so important, so common, so frequent that is has become the part of the data model.</a:t>
            </a:r>
          </a:p>
        </p:txBody>
      </p:sp>
      <p:sp>
        <p:nvSpPr>
          <p:cNvPr id="3" name="Title 2"/>
          <p:cNvSpPr>
            <a:spLocks noGrp="1"/>
          </p:cNvSpPr>
          <p:nvPr>
            <p:ph type="title"/>
          </p:nvPr>
        </p:nvSpPr>
        <p:spPr/>
        <p:txBody>
          <a:bodyPr>
            <a:normAutofit/>
          </a:bodyPr>
          <a:lstStyle/>
          <a:p>
            <a:r>
              <a:rPr lang="en-US" dirty="0" smtClean="0"/>
              <a:t>Entity Integrity Constraint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Foreign key either can have NULL or matches with a value in home its home relation</a:t>
            </a:r>
          </a:p>
          <a:p>
            <a:endParaRPr lang="en-US" dirty="0" smtClean="0"/>
          </a:p>
          <a:p>
            <a:endParaRPr lang="en-US" dirty="0" smtClean="0"/>
          </a:p>
          <a:p>
            <a:r>
              <a:rPr lang="en-US" dirty="0" smtClean="0"/>
              <a:t>Its so important, so common, so frequent that is has become the part of the data model.</a:t>
            </a:r>
          </a:p>
          <a:p>
            <a:endParaRPr lang="en-US" dirty="0"/>
          </a:p>
        </p:txBody>
      </p:sp>
      <p:sp>
        <p:nvSpPr>
          <p:cNvPr id="3" name="Title 2"/>
          <p:cNvSpPr>
            <a:spLocks noGrp="1"/>
          </p:cNvSpPr>
          <p:nvPr>
            <p:ph type="title"/>
          </p:nvPr>
        </p:nvSpPr>
        <p:spPr/>
        <p:txBody>
          <a:bodyPr>
            <a:normAutofit/>
          </a:bodyPr>
          <a:lstStyle/>
          <a:p>
            <a:r>
              <a:rPr lang="en-US" dirty="0" smtClean="0"/>
              <a:t>Referential Integrity Constraint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Null Constraints</a:t>
            </a:r>
          </a:p>
          <a:p>
            <a:r>
              <a:rPr lang="en-US" dirty="0" smtClean="0"/>
              <a:t>Default Value</a:t>
            </a:r>
          </a:p>
          <a:p>
            <a:r>
              <a:rPr lang="en-US" dirty="0" smtClean="0"/>
              <a:t>Domain Constraint	and (check constraint)</a:t>
            </a:r>
          </a:p>
          <a:p>
            <a:r>
              <a:rPr lang="en-US" dirty="0" smtClean="0"/>
              <a:t>UNIQUE</a:t>
            </a:r>
            <a:endParaRPr lang="en-US" dirty="0"/>
          </a:p>
        </p:txBody>
      </p:sp>
      <p:sp>
        <p:nvSpPr>
          <p:cNvPr id="3" name="Title 2"/>
          <p:cNvSpPr>
            <a:spLocks noGrp="1"/>
          </p:cNvSpPr>
          <p:nvPr>
            <p:ph type="title"/>
          </p:nvPr>
        </p:nvSpPr>
        <p:spPr/>
        <p:txBody>
          <a:bodyPr/>
          <a:lstStyle/>
          <a:p>
            <a:r>
              <a:rPr lang="en-US" dirty="0" smtClean="0"/>
              <a:t>Other Constraints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Constraints help to maintain the correctness, validity or integrity of </a:t>
            </a:r>
            <a:r>
              <a:rPr lang="en-US" smtClean="0"/>
              <a:t>the database.</a:t>
            </a:r>
            <a:endParaRPr lang="en-US" dirty="0"/>
          </a:p>
        </p:txBody>
      </p:sp>
      <p:sp>
        <p:nvSpPr>
          <p:cNvPr id="3" name="Title 2"/>
          <p:cNvSpPr>
            <a:spLocks noGrp="1"/>
          </p:cNvSpPr>
          <p:nvPr>
            <p:ph type="title"/>
          </p:nvPr>
        </p:nvSpPr>
        <p:spPr/>
        <p:txBody>
          <a:bodyPr/>
          <a:lstStyle/>
          <a:p>
            <a:r>
              <a:rPr lang="en-US" dirty="0" smtClean="0"/>
              <a:t>Significance of Constraints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bg1">
                    <a:lumMod val="85000"/>
                  </a:schemeClr>
                </a:solidFill>
              </a:rPr>
              <a:t>STRUCTURE</a:t>
            </a:r>
          </a:p>
          <a:p>
            <a:endParaRPr lang="en-US" dirty="0" smtClean="0"/>
          </a:p>
          <a:p>
            <a:r>
              <a:rPr lang="en-US" dirty="0" smtClean="0">
                <a:solidFill>
                  <a:schemeClr val="bg1">
                    <a:lumMod val="75000"/>
                  </a:schemeClr>
                </a:solidFill>
              </a:rPr>
              <a:t>CONTRAINTS</a:t>
            </a:r>
          </a:p>
          <a:p>
            <a:endParaRPr lang="en-US" dirty="0" smtClean="0"/>
          </a:p>
          <a:p>
            <a:r>
              <a:rPr lang="en-US" dirty="0" smtClean="0"/>
              <a:t>MAINUPLATION LANGUAGE</a:t>
            </a:r>
          </a:p>
          <a:p>
            <a:pPr>
              <a:buNone/>
            </a:pPr>
            <a:endParaRPr lang="en-US" dirty="0" smtClean="0"/>
          </a:p>
        </p:txBody>
      </p:sp>
      <p:sp>
        <p:nvSpPr>
          <p:cNvPr id="3" name="Title 2"/>
          <p:cNvSpPr>
            <a:spLocks noGrp="1"/>
          </p:cNvSpPr>
          <p:nvPr>
            <p:ph type="title"/>
          </p:nvPr>
        </p:nvSpPr>
        <p:spPr/>
        <p:txBody>
          <a:bodyPr/>
          <a:lstStyle/>
          <a:p>
            <a:r>
              <a:rPr lang="en-US" dirty="0" smtClean="0"/>
              <a:t>RDM COMPONENTS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Logical data base design is obtained from conceptual database design.</a:t>
            </a:r>
          </a:p>
          <a:p>
            <a:endParaRPr lang="en-US" dirty="0" smtClean="0"/>
          </a:p>
          <a:p>
            <a:r>
              <a:rPr lang="en-US" dirty="0" smtClean="0"/>
              <a:t>We make Conceptual design using E-R Data Model because this is semantically rich.</a:t>
            </a:r>
          </a:p>
          <a:p>
            <a:endParaRPr lang="en-US" dirty="0" smtClean="0"/>
          </a:p>
          <a:p>
            <a:r>
              <a:rPr lang="en-US" dirty="0" smtClean="0"/>
              <a:t>Logical design required Relational Data Model, that we have discussed so far.</a:t>
            </a:r>
          </a:p>
          <a:p>
            <a:endParaRPr lang="en-US" dirty="0" smtClean="0"/>
          </a:p>
          <a:p>
            <a:r>
              <a:rPr lang="en-US" dirty="0" smtClean="0"/>
              <a:t>Now we transform Conceptual design to Logical design.</a:t>
            </a:r>
          </a:p>
          <a:p>
            <a:endParaRPr lang="en-US" dirty="0" smtClean="0"/>
          </a:p>
          <a:p>
            <a:r>
              <a:rPr lang="en-US" dirty="0" smtClean="0"/>
              <a:t>Involves transformation of E-R data model into relational data model </a:t>
            </a:r>
          </a:p>
        </p:txBody>
      </p:sp>
      <p:sp>
        <p:nvSpPr>
          <p:cNvPr id="3" name="Title 2"/>
          <p:cNvSpPr>
            <a:spLocks noGrp="1"/>
          </p:cNvSpPr>
          <p:nvPr>
            <p:ph type="title"/>
          </p:nvPr>
        </p:nvSpPr>
        <p:spPr/>
        <p:txBody>
          <a:bodyPr/>
          <a:lstStyle/>
          <a:p>
            <a:r>
              <a:rPr lang="en-US" dirty="0" smtClean="0"/>
              <a:t>DESIGNING LOGICAL MODEL</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Following are the transforming rules for converting conceptual database into logical database design: </a:t>
            </a:r>
          </a:p>
          <a:p>
            <a:endParaRPr lang="en-US" dirty="0" smtClean="0"/>
          </a:p>
          <a:p>
            <a:pPr lvl="1"/>
            <a:r>
              <a:rPr lang="en-US" dirty="0" smtClean="0"/>
              <a:t>manually </a:t>
            </a:r>
          </a:p>
          <a:p>
            <a:pPr lvl="1"/>
            <a:r>
              <a:rPr lang="en-US" dirty="0" smtClean="0"/>
              <a:t>CASE tools</a:t>
            </a:r>
            <a:endParaRPr lang="en-US" dirty="0"/>
          </a:p>
        </p:txBody>
      </p:sp>
      <p:sp>
        <p:nvSpPr>
          <p:cNvPr id="3" name="Title 2"/>
          <p:cNvSpPr>
            <a:spLocks noGrp="1"/>
          </p:cNvSpPr>
          <p:nvPr>
            <p:ph type="title"/>
          </p:nvPr>
        </p:nvSpPr>
        <p:spPr/>
        <p:txBody>
          <a:bodyPr/>
          <a:lstStyle/>
          <a:p>
            <a:r>
              <a:rPr lang="en-US" dirty="0" smtClean="0"/>
              <a:t>Transforming Rules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Each regular entity type (ET) is transformed straightaway into a relation </a:t>
            </a:r>
          </a:p>
          <a:p>
            <a:endParaRPr lang="en-US" dirty="0" smtClean="0"/>
          </a:p>
          <a:p>
            <a:r>
              <a:rPr lang="en-US" dirty="0" smtClean="0"/>
              <a:t>Primary key of the entity is declared as Primary key of relation and underlined. Simple attributes of ET are included into the relation.</a:t>
            </a:r>
            <a:endParaRPr lang="en-US" dirty="0"/>
          </a:p>
        </p:txBody>
      </p:sp>
      <p:sp>
        <p:nvSpPr>
          <p:cNvPr id="3" name="Title 2"/>
          <p:cNvSpPr>
            <a:spLocks noGrp="1"/>
          </p:cNvSpPr>
          <p:nvPr>
            <p:ph type="title"/>
          </p:nvPr>
        </p:nvSpPr>
        <p:spPr/>
        <p:txBody>
          <a:bodyPr/>
          <a:lstStyle/>
          <a:p>
            <a:r>
              <a:rPr lang="en-US" dirty="0" smtClean="0"/>
              <a:t>Mapping Entity Types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47800" y="609600"/>
            <a:ext cx="5486400" cy="2057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200400" y="3276600"/>
            <a:ext cx="1896894" cy="25146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lstStyle/>
          <a:p>
            <a:r>
              <a:rPr lang="en-US" dirty="0" smtClean="0">
                <a:solidFill>
                  <a:srgbClr val="C00000"/>
                </a:solidFill>
              </a:rPr>
              <a:t>Today</a:t>
            </a:r>
            <a:r>
              <a:rPr lang="en-US" dirty="0" smtClean="0"/>
              <a:t>, the </a:t>
            </a:r>
            <a:r>
              <a:rPr lang="en-US" dirty="0" smtClean="0">
                <a:solidFill>
                  <a:srgbClr val="C00000"/>
                </a:solidFill>
              </a:rPr>
              <a:t>relational model </a:t>
            </a:r>
            <a:r>
              <a:rPr lang="en-US" dirty="0" smtClean="0"/>
              <a:t>is by </a:t>
            </a:r>
            <a:r>
              <a:rPr lang="en-US" dirty="0" smtClean="0">
                <a:solidFill>
                  <a:srgbClr val="C00000"/>
                </a:solidFill>
              </a:rPr>
              <a:t>far</a:t>
            </a:r>
            <a:r>
              <a:rPr lang="en-US" dirty="0" smtClean="0"/>
              <a:t> the </a:t>
            </a:r>
            <a:r>
              <a:rPr lang="en-US" dirty="0" smtClean="0">
                <a:solidFill>
                  <a:srgbClr val="C00000"/>
                </a:solidFill>
              </a:rPr>
              <a:t>dominant data model </a:t>
            </a:r>
            <a:r>
              <a:rPr lang="en-US" dirty="0" smtClean="0"/>
              <a:t>and is the </a:t>
            </a:r>
            <a:r>
              <a:rPr lang="en-US" dirty="0" smtClean="0">
                <a:solidFill>
                  <a:srgbClr val="C00000"/>
                </a:solidFill>
              </a:rPr>
              <a:t>foundation</a:t>
            </a:r>
            <a:r>
              <a:rPr lang="en-US" dirty="0" smtClean="0"/>
              <a:t> for the </a:t>
            </a:r>
            <a:r>
              <a:rPr lang="en-US" dirty="0" smtClean="0">
                <a:solidFill>
                  <a:srgbClr val="C00000"/>
                </a:solidFill>
              </a:rPr>
              <a:t>leading DBMS </a:t>
            </a:r>
            <a:r>
              <a:rPr lang="en-US" dirty="0" smtClean="0"/>
              <a:t>products, including </a:t>
            </a:r>
            <a:r>
              <a:rPr lang="en-US" dirty="0" smtClean="0">
                <a:solidFill>
                  <a:srgbClr val="C00000"/>
                </a:solidFill>
              </a:rPr>
              <a:t>IBM</a:t>
            </a:r>
            <a:r>
              <a:rPr lang="en-US" dirty="0" smtClean="0"/>
              <a:t>'s DB2 family, </a:t>
            </a:r>
            <a:r>
              <a:rPr lang="en-US" dirty="0" smtClean="0">
                <a:solidFill>
                  <a:srgbClr val="C00000"/>
                </a:solidFill>
              </a:rPr>
              <a:t>I</a:t>
            </a:r>
            <a:r>
              <a:rPr lang="en-US" dirty="0" smtClean="0"/>
              <a:t>nformix, </a:t>
            </a:r>
            <a:r>
              <a:rPr lang="en-US" dirty="0" smtClean="0">
                <a:solidFill>
                  <a:srgbClr val="C00000"/>
                </a:solidFill>
              </a:rPr>
              <a:t>O</a:t>
            </a:r>
            <a:r>
              <a:rPr lang="en-US" dirty="0" smtClean="0"/>
              <a:t>racle, </a:t>
            </a:r>
            <a:r>
              <a:rPr lang="en-US" dirty="0" smtClean="0">
                <a:solidFill>
                  <a:srgbClr val="C00000"/>
                </a:solidFill>
              </a:rPr>
              <a:t>S</a:t>
            </a:r>
            <a:r>
              <a:rPr lang="en-US" dirty="0" smtClean="0"/>
              <a:t>ybase, </a:t>
            </a:r>
            <a:r>
              <a:rPr lang="en-US" dirty="0" smtClean="0">
                <a:solidFill>
                  <a:srgbClr val="C00000"/>
                </a:solidFill>
              </a:rPr>
              <a:t>M</a:t>
            </a:r>
            <a:r>
              <a:rPr lang="en-US" dirty="0" smtClean="0"/>
              <a:t>icrosoft's </a:t>
            </a:r>
            <a:r>
              <a:rPr lang="en-US" dirty="0" smtClean="0">
                <a:solidFill>
                  <a:srgbClr val="C00000"/>
                </a:solidFill>
              </a:rPr>
              <a:t>A</a:t>
            </a:r>
            <a:r>
              <a:rPr lang="en-US" dirty="0" smtClean="0"/>
              <a:t>ccess and </a:t>
            </a:r>
            <a:r>
              <a:rPr lang="en-US" dirty="0" err="1" smtClean="0">
                <a:solidFill>
                  <a:srgbClr val="C00000"/>
                </a:solidFill>
              </a:rPr>
              <a:t>S</a:t>
            </a:r>
            <a:r>
              <a:rPr lang="en-US" dirty="0" err="1" smtClean="0"/>
              <a:t>QL</a:t>
            </a:r>
            <a:r>
              <a:rPr lang="en-US" dirty="0" err="1" smtClean="0">
                <a:solidFill>
                  <a:srgbClr val="C00000"/>
                </a:solidFill>
              </a:rPr>
              <a:t>S</a:t>
            </a:r>
            <a:r>
              <a:rPr lang="en-US" dirty="0" err="1" smtClean="0"/>
              <a:t>erver</a:t>
            </a:r>
            <a:r>
              <a:rPr lang="en-US" dirty="0" smtClean="0"/>
              <a:t>, </a:t>
            </a:r>
            <a:r>
              <a:rPr lang="en-US" dirty="0" err="1" smtClean="0">
                <a:solidFill>
                  <a:srgbClr val="C00000"/>
                </a:solidFill>
              </a:rPr>
              <a:t>F</a:t>
            </a:r>
            <a:r>
              <a:rPr lang="en-US" dirty="0" err="1" smtClean="0"/>
              <a:t>oxBase</a:t>
            </a:r>
            <a:r>
              <a:rPr lang="en-US" dirty="0" smtClean="0"/>
              <a:t>, </a:t>
            </a:r>
            <a:r>
              <a:rPr lang="en-US" dirty="0" err="1" smtClean="0">
                <a:solidFill>
                  <a:srgbClr val="C00000"/>
                </a:solidFill>
              </a:rPr>
              <a:t>M</a:t>
            </a:r>
            <a:r>
              <a:rPr lang="en-US" dirty="0" err="1" smtClean="0"/>
              <a:t>ySQL</a:t>
            </a:r>
            <a:r>
              <a:rPr lang="en-US" dirty="0" smtClean="0"/>
              <a:t>, and </a:t>
            </a:r>
            <a:r>
              <a:rPr lang="en-US" dirty="0" smtClean="0">
                <a:solidFill>
                  <a:srgbClr val="C00000"/>
                </a:solidFill>
              </a:rPr>
              <a:t>P</a:t>
            </a:r>
            <a:r>
              <a:rPr lang="en-US" dirty="0" smtClean="0"/>
              <a:t>aradox.</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Composite Attributes</a:t>
            </a:r>
          </a:p>
          <a:p>
            <a:pPr lvl="1"/>
            <a:r>
              <a:rPr lang="en-US" dirty="0" smtClean="0"/>
              <a:t>Now in relational data model composite attributes are treated differently. Since tables can contain only atomic values composite attributes need to be represented as a separate relation.</a:t>
            </a:r>
          </a:p>
          <a:p>
            <a:endParaRPr lang="en-US" dirty="0"/>
          </a:p>
        </p:txBody>
      </p:sp>
      <p:sp>
        <p:nvSpPr>
          <p:cNvPr id="3" name="Title 2"/>
          <p:cNvSpPr>
            <a:spLocks noGrp="1"/>
          </p:cNvSpPr>
          <p:nvPr>
            <p:ph type="title"/>
          </p:nvPr>
        </p:nvSpPr>
        <p:spPr/>
        <p:txBody>
          <a:bodyPr/>
          <a:lstStyle/>
          <a:p>
            <a:r>
              <a:rPr lang="en-US" dirty="0" smtClean="0"/>
              <a:t>Mapping Entity Types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981200" y="3810000"/>
            <a:ext cx="1771650" cy="21336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295400" y="381000"/>
            <a:ext cx="6934200" cy="30480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4572000" y="3886200"/>
            <a:ext cx="2514600" cy="27432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Multi-valued Attributes</a:t>
            </a:r>
          </a:p>
          <a:p>
            <a:pPr lvl="1"/>
            <a:r>
              <a:rPr lang="en-US" dirty="0" smtClean="0"/>
              <a:t>These are those attributes which can have more than one value.</a:t>
            </a:r>
          </a:p>
          <a:p>
            <a:pPr lvl="1"/>
            <a:endParaRPr lang="en-US" dirty="0" smtClean="0"/>
          </a:p>
          <a:p>
            <a:pPr lvl="1"/>
            <a:r>
              <a:rPr lang="en-US" dirty="0" smtClean="0"/>
              <a:t>An Entity type with a multi-valued attribute is transformed into two relations One contains the entity type and other simple attributes whereas the second one has the multi-valued attribute. In this way only single atomic value is stored against every attribute.</a:t>
            </a:r>
          </a:p>
          <a:p>
            <a:pPr lvl="1"/>
            <a:endParaRPr lang="en-US" dirty="0" smtClean="0"/>
          </a:p>
          <a:p>
            <a:pPr lvl="1"/>
            <a:r>
              <a:rPr lang="en-US" dirty="0" smtClean="0"/>
              <a:t>The Primary key of the second relation is the primary key of first relation and the attribute value itself. So in the second relation the primary key is the combination of two attributes. </a:t>
            </a:r>
            <a:endParaRPr lang="en-US" dirty="0"/>
          </a:p>
        </p:txBody>
      </p:sp>
      <p:sp>
        <p:nvSpPr>
          <p:cNvPr id="3" name="Title 2"/>
          <p:cNvSpPr>
            <a:spLocks noGrp="1"/>
          </p:cNvSpPr>
          <p:nvPr>
            <p:ph type="title"/>
          </p:nvPr>
        </p:nvSpPr>
        <p:spPr/>
        <p:txBody>
          <a:bodyPr/>
          <a:lstStyle/>
          <a:p>
            <a:r>
              <a:rPr lang="en-US" dirty="0" smtClean="0"/>
              <a:t>Mapping Entity Types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914400" y="609600"/>
            <a:ext cx="7162800" cy="24384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219200" y="3429000"/>
            <a:ext cx="6629400" cy="2590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Binary Relationships</a:t>
            </a:r>
          </a:p>
          <a:p>
            <a:r>
              <a:rPr lang="en-US" dirty="0" smtClean="0"/>
              <a:t>Unary Relationships</a:t>
            </a:r>
          </a:p>
          <a:p>
            <a:endParaRPr lang="en-US" dirty="0" smtClean="0"/>
          </a:p>
          <a:p>
            <a:pPr lvl="1"/>
            <a:r>
              <a:rPr lang="en-US" dirty="0" smtClean="0"/>
              <a:t>Relationships in relational data model are mapped according to their degree and cardinalities. It means before establishing a relationship there cardinality and degree is important. </a:t>
            </a:r>
          </a:p>
          <a:p>
            <a:endParaRPr lang="en-US" dirty="0"/>
          </a:p>
        </p:txBody>
      </p:sp>
      <p:sp>
        <p:nvSpPr>
          <p:cNvPr id="3" name="Title 2"/>
          <p:cNvSpPr>
            <a:spLocks noGrp="1"/>
          </p:cNvSpPr>
          <p:nvPr>
            <p:ph type="title"/>
          </p:nvPr>
        </p:nvSpPr>
        <p:spPr/>
        <p:txBody>
          <a:bodyPr/>
          <a:lstStyle/>
          <a:p>
            <a:r>
              <a:rPr lang="en-US" dirty="0" smtClean="0"/>
              <a:t>Mapping Relationships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One to One</a:t>
            </a:r>
          </a:p>
          <a:p>
            <a:r>
              <a:rPr lang="en-US" dirty="0" smtClean="0"/>
              <a:t>One to Many</a:t>
            </a:r>
          </a:p>
          <a:p>
            <a:r>
              <a:rPr lang="en-US" dirty="0" smtClean="0"/>
              <a:t>Many to Many </a:t>
            </a:r>
            <a:endParaRPr lang="en-US" dirty="0"/>
          </a:p>
        </p:txBody>
      </p:sp>
      <p:sp>
        <p:nvSpPr>
          <p:cNvPr id="3" name="Title 2"/>
          <p:cNvSpPr>
            <a:spLocks noGrp="1"/>
          </p:cNvSpPr>
          <p:nvPr>
            <p:ph type="title"/>
          </p:nvPr>
        </p:nvSpPr>
        <p:spPr/>
        <p:txBody>
          <a:bodyPr/>
          <a:lstStyle/>
          <a:p>
            <a:r>
              <a:rPr lang="en-US" dirty="0" smtClean="0"/>
              <a:t>Binary Relationships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The relationship in this particular case will be implemented by placing the PK of the entity type (or corresponding relation) against one side of relationship will be included in the entity type (or corresponding relation) on the many side of the relationship as foreign key (FK). </a:t>
            </a:r>
          </a:p>
          <a:p>
            <a:endParaRPr lang="en-US" dirty="0" smtClean="0"/>
          </a:p>
          <a:p>
            <a:r>
              <a:rPr lang="en-US" dirty="0" smtClean="0"/>
              <a:t>By declaring the PK-FK link between the two relations the referential integrity constraint is implemented automatically, which means that value of foreign key is either null or matches with its value in the home relation. </a:t>
            </a:r>
            <a:endParaRPr lang="en-US" dirty="0"/>
          </a:p>
        </p:txBody>
      </p:sp>
      <p:sp>
        <p:nvSpPr>
          <p:cNvPr id="3" name="Title 2"/>
          <p:cNvSpPr>
            <a:spLocks noGrp="1"/>
          </p:cNvSpPr>
          <p:nvPr>
            <p:ph type="title"/>
          </p:nvPr>
        </p:nvSpPr>
        <p:spPr/>
        <p:txBody>
          <a:bodyPr>
            <a:normAutofit/>
          </a:bodyPr>
          <a:lstStyle/>
          <a:p>
            <a:r>
              <a:rPr lang="en-US" dirty="0" smtClean="0"/>
              <a:t>One to Many</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3"/>
          <a:srcRect/>
          <a:stretch>
            <a:fillRect/>
          </a:stretch>
        </p:blipFill>
        <p:spPr bwMode="auto">
          <a:xfrm>
            <a:off x="2057400" y="3886200"/>
            <a:ext cx="4419600" cy="2114550"/>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609600" y="762000"/>
            <a:ext cx="7924800" cy="22193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Minimum Cardinality:</a:t>
            </a:r>
          </a:p>
          <a:p>
            <a:pPr lvl="1"/>
            <a:r>
              <a:rPr lang="en-US" dirty="0" smtClean="0"/>
              <a:t>ONE to MANY Mandatory : in that case the minimum cardinality has to be one. FK not NULL</a:t>
            </a:r>
          </a:p>
          <a:p>
            <a:pPr lvl="1"/>
            <a:endParaRPr lang="en-US" dirty="0" smtClean="0"/>
          </a:p>
          <a:p>
            <a:pPr lvl="1"/>
            <a:r>
              <a:rPr lang="en-US" dirty="0" smtClean="0"/>
              <a:t>ONE TO MANY OPTIONAL: FK can be NULL.</a:t>
            </a:r>
          </a:p>
          <a:p>
            <a:pPr lvl="1"/>
            <a:endParaRPr lang="en-US" dirty="0" smtClean="0"/>
          </a:p>
          <a:p>
            <a:pPr lvl="1"/>
            <a:r>
              <a:rPr lang="en-US" dirty="0" smtClean="0"/>
              <a:t>Integrity constraint applied on both</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In this type of relationship one instance of first entity can be mapped with many instances of second entity. </a:t>
            </a:r>
          </a:p>
          <a:p>
            <a:endParaRPr lang="en-US" dirty="0" smtClean="0"/>
          </a:p>
          <a:p>
            <a:r>
              <a:rPr lang="en-US" dirty="0" smtClean="0"/>
              <a:t>Similarly one instance of second entity can be mapped with many instances of first entity type. </a:t>
            </a:r>
          </a:p>
          <a:p>
            <a:endParaRPr lang="en-US" dirty="0" smtClean="0"/>
          </a:p>
          <a:p>
            <a:r>
              <a:rPr lang="en-US" dirty="0" smtClean="0"/>
              <a:t>In many to many relationship a third table is created for the relationship, which is also called as associative entity type. </a:t>
            </a:r>
          </a:p>
          <a:p>
            <a:endParaRPr lang="en-US" dirty="0" smtClean="0"/>
          </a:p>
          <a:p>
            <a:r>
              <a:rPr lang="en-US" dirty="0" smtClean="0"/>
              <a:t>Primary keys of the participating entity types are used as primary key of the third table.</a:t>
            </a:r>
            <a:endParaRPr lang="en-US" dirty="0"/>
          </a:p>
        </p:txBody>
      </p:sp>
      <p:sp>
        <p:nvSpPr>
          <p:cNvPr id="3" name="Title 2"/>
          <p:cNvSpPr>
            <a:spLocks noGrp="1"/>
          </p:cNvSpPr>
          <p:nvPr>
            <p:ph type="title"/>
          </p:nvPr>
        </p:nvSpPr>
        <p:spPr/>
        <p:txBody>
          <a:bodyPr/>
          <a:lstStyle/>
          <a:p>
            <a:r>
              <a:rPr lang="en-US" dirty="0" smtClean="0"/>
              <a:t>Many to Many Relationship</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smtClean="0">
                <a:solidFill>
                  <a:srgbClr val="C00000"/>
                </a:solidFill>
              </a:rPr>
              <a:t>RDM</a:t>
            </a:r>
            <a:r>
              <a:rPr lang="en-US" dirty="0" smtClean="0"/>
              <a:t> is </a:t>
            </a:r>
            <a:r>
              <a:rPr lang="en-US" dirty="0" smtClean="0">
                <a:solidFill>
                  <a:srgbClr val="C00000"/>
                </a:solidFill>
              </a:rPr>
              <a:t>popular</a:t>
            </a:r>
            <a:r>
              <a:rPr lang="en-US" dirty="0" smtClean="0"/>
              <a:t> </a:t>
            </a:r>
            <a:r>
              <a:rPr lang="en-US" dirty="0" smtClean="0">
                <a:solidFill>
                  <a:srgbClr val="C00000"/>
                </a:solidFill>
              </a:rPr>
              <a:t>due</a:t>
            </a:r>
            <a:r>
              <a:rPr lang="en-US" dirty="0" smtClean="0"/>
              <a:t> to its </a:t>
            </a:r>
            <a:r>
              <a:rPr lang="en-US" dirty="0" smtClean="0">
                <a:solidFill>
                  <a:srgbClr val="C00000"/>
                </a:solidFill>
              </a:rPr>
              <a:t>two</a:t>
            </a:r>
            <a:r>
              <a:rPr lang="en-US" dirty="0" smtClean="0"/>
              <a:t> major </a:t>
            </a:r>
            <a:r>
              <a:rPr lang="en-US" dirty="0" smtClean="0">
                <a:solidFill>
                  <a:srgbClr val="C00000"/>
                </a:solidFill>
              </a:rPr>
              <a:t>strengths</a:t>
            </a:r>
            <a:r>
              <a:rPr lang="en-US" dirty="0" smtClean="0"/>
              <a:t> and they are:</a:t>
            </a:r>
          </a:p>
          <a:p>
            <a:pPr lvl="1"/>
            <a:r>
              <a:rPr lang="en-US" dirty="0" smtClean="0">
                <a:solidFill>
                  <a:srgbClr val="C00000"/>
                </a:solidFill>
              </a:rPr>
              <a:t>Simplicity</a:t>
            </a:r>
          </a:p>
          <a:p>
            <a:pPr lvl="1"/>
            <a:r>
              <a:rPr lang="en-US" dirty="0" smtClean="0">
                <a:solidFill>
                  <a:srgbClr val="C00000"/>
                </a:solidFill>
              </a:rPr>
              <a:t>S</a:t>
            </a:r>
            <a:r>
              <a:rPr lang="en-US" dirty="0" smtClean="0"/>
              <a:t>trong </a:t>
            </a:r>
            <a:r>
              <a:rPr lang="en-US" dirty="0" smtClean="0">
                <a:solidFill>
                  <a:srgbClr val="C00000"/>
                </a:solidFill>
              </a:rPr>
              <a:t>M</a:t>
            </a:r>
            <a:r>
              <a:rPr lang="en-US" dirty="0" smtClean="0"/>
              <a:t>athematical </a:t>
            </a:r>
            <a:r>
              <a:rPr lang="en-US" dirty="0" smtClean="0">
                <a:solidFill>
                  <a:srgbClr val="C00000"/>
                </a:solidFill>
              </a:rPr>
              <a:t>F</a:t>
            </a:r>
            <a:r>
              <a:rPr lang="en-US" dirty="0" smtClean="0"/>
              <a:t>oundation</a:t>
            </a:r>
          </a:p>
          <a:p>
            <a:endParaRPr lang="en-US" dirty="0" smtClean="0"/>
          </a:p>
          <a:p>
            <a:endParaRPr lang="en-US" dirty="0" smtClean="0"/>
          </a:p>
        </p:txBody>
      </p:sp>
      <p:sp>
        <p:nvSpPr>
          <p:cNvPr id="3" name="Title 2"/>
          <p:cNvSpPr>
            <a:spLocks noGrp="1"/>
          </p:cNvSpPr>
          <p:nvPr>
            <p:ph type="title"/>
          </p:nvPr>
        </p:nvSpPr>
        <p:spPr/>
        <p:txBody>
          <a:bodyPr/>
          <a:lstStyle/>
          <a:p>
            <a:r>
              <a:rPr lang="en-US" dirty="0" smtClean="0"/>
              <a:t>Relational Data Model</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286000"/>
            <a:ext cx="2667000" cy="9144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6" name="Oval 5"/>
          <p:cNvSpPr/>
          <p:nvPr/>
        </p:nvSpPr>
        <p:spPr>
          <a:xfrm>
            <a:off x="76200" y="1295400"/>
            <a:ext cx="2133600" cy="914400"/>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Reg_No</a:t>
            </a:r>
            <a:endParaRPr lang="en-US" dirty="0">
              <a:solidFill>
                <a:schemeClr val="tx1"/>
              </a:solidFill>
            </a:endParaRPr>
          </a:p>
        </p:txBody>
      </p:sp>
      <p:sp>
        <p:nvSpPr>
          <p:cNvPr id="7" name="Oval 6"/>
          <p:cNvSpPr/>
          <p:nvPr/>
        </p:nvSpPr>
        <p:spPr>
          <a:xfrm>
            <a:off x="1066800" y="381000"/>
            <a:ext cx="2133600" cy="914400"/>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StdName</a:t>
            </a:r>
            <a:endParaRPr lang="en-US" dirty="0">
              <a:solidFill>
                <a:schemeClr val="tx1"/>
              </a:solidFill>
            </a:endParaRPr>
          </a:p>
        </p:txBody>
      </p:sp>
      <p:sp>
        <p:nvSpPr>
          <p:cNvPr id="8" name="Oval 7"/>
          <p:cNvSpPr/>
          <p:nvPr/>
        </p:nvSpPr>
        <p:spPr>
          <a:xfrm>
            <a:off x="2514600" y="1143000"/>
            <a:ext cx="2209800" cy="914400"/>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FatherName</a:t>
            </a:r>
            <a:endParaRPr lang="en-US" dirty="0">
              <a:solidFill>
                <a:schemeClr val="tx1"/>
              </a:solidFill>
            </a:endParaRPr>
          </a:p>
        </p:txBody>
      </p:sp>
      <p:cxnSp>
        <p:nvCxnSpPr>
          <p:cNvPr id="10" name="Straight Connector 9"/>
          <p:cNvCxnSpPr>
            <a:stCxn id="4" idx="0"/>
            <a:endCxn id="6" idx="5"/>
          </p:cNvCxnSpPr>
          <p:nvPr/>
        </p:nvCxnSpPr>
        <p:spPr>
          <a:xfrm rot="16200000" flipV="1">
            <a:off x="2272366" y="1700865"/>
            <a:ext cx="210111" cy="960159"/>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0"/>
            <a:endCxn id="7" idx="4"/>
          </p:cNvCxnSpPr>
          <p:nvPr/>
        </p:nvCxnSpPr>
        <p:spPr>
          <a:xfrm rot="16200000" flipV="1">
            <a:off x="2000250" y="1428750"/>
            <a:ext cx="990600" cy="72390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3"/>
            <a:endCxn id="4" idx="0"/>
          </p:cNvCxnSpPr>
          <p:nvPr/>
        </p:nvCxnSpPr>
        <p:spPr>
          <a:xfrm rot="16200000" flipH="1">
            <a:off x="2666604" y="2095103"/>
            <a:ext cx="362511" cy="19282"/>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562600" y="2286000"/>
            <a:ext cx="2667000" cy="9144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COURSE</a:t>
            </a:r>
            <a:endParaRPr lang="en-US" dirty="0">
              <a:solidFill>
                <a:schemeClr val="tx1"/>
              </a:solidFill>
            </a:endParaRPr>
          </a:p>
        </p:txBody>
      </p:sp>
      <p:sp>
        <p:nvSpPr>
          <p:cNvPr id="46" name="Oval 45"/>
          <p:cNvSpPr/>
          <p:nvPr/>
        </p:nvSpPr>
        <p:spPr>
          <a:xfrm>
            <a:off x="5029200" y="1219200"/>
            <a:ext cx="1981200" cy="762000"/>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Crs_Code</a:t>
            </a:r>
            <a:endParaRPr lang="en-US" dirty="0">
              <a:solidFill>
                <a:schemeClr val="tx1"/>
              </a:solidFill>
            </a:endParaRPr>
          </a:p>
        </p:txBody>
      </p:sp>
      <p:sp>
        <p:nvSpPr>
          <p:cNvPr id="47" name="Oval 46"/>
          <p:cNvSpPr/>
          <p:nvPr/>
        </p:nvSpPr>
        <p:spPr>
          <a:xfrm>
            <a:off x="6934200" y="990600"/>
            <a:ext cx="2133600" cy="762000"/>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Crs_Name</a:t>
            </a:r>
            <a:endParaRPr lang="en-US" dirty="0">
              <a:solidFill>
                <a:schemeClr val="tx1"/>
              </a:solidFill>
            </a:endParaRPr>
          </a:p>
        </p:txBody>
      </p:sp>
      <p:cxnSp>
        <p:nvCxnSpPr>
          <p:cNvPr id="51" name="Straight Connector 50"/>
          <p:cNvCxnSpPr>
            <a:stCxn id="42" idx="0"/>
            <a:endCxn id="46" idx="5"/>
          </p:cNvCxnSpPr>
          <p:nvPr/>
        </p:nvCxnSpPr>
        <p:spPr>
          <a:xfrm rot="16200000" flipV="1">
            <a:off x="6599984" y="1989884"/>
            <a:ext cx="416392" cy="17584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2" idx="0"/>
            <a:endCxn id="47" idx="4"/>
          </p:cNvCxnSpPr>
          <p:nvPr/>
        </p:nvCxnSpPr>
        <p:spPr>
          <a:xfrm rot="5400000" flipH="1" flipV="1">
            <a:off x="7181850" y="1466850"/>
            <a:ext cx="533400" cy="110490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42" idx="1"/>
            <a:endCxn id="4" idx="3"/>
          </p:cNvCxnSpPr>
          <p:nvPr/>
        </p:nvCxnSpPr>
        <p:spPr>
          <a:xfrm rot="10800000">
            <a:off x="4191000" y="2743200"/>
            <a:ext cx="137160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191000" y="2743200"/>
            <a:ext cx="152400" cy="15240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4191000" y="2590800"/>
            <a:ext cx="152400" cy="1524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79" name="Flowchart: Connector 78"/>
          <p:cNvSpPr/>
          <p:nvPr/>
        </p:nvSpPr>
        <p:spPr>
          <a:xfrm>
            <a:off x="4343400" y="2667000"/>
            <a:ext cx="152400" cy="152400"/>
          </a:xfrm>
          <a:prstGeom prst="flowChartConnector">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Flowchart: Connector 80"/>
          <p:cNvSpPr/>
          <p:nvPr/>
        </p:nvSpPr>
        <p:spPr>
          <a:xfrm>
            <a:off x="5257800" y="2667000"/>
            <a:ext cx="152400" cy="152400"/>
          </a:xfrm>
          <a:prstGeom prst="flowChartConnector">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3" name="Straight Connector 82"/>
          <p:cNvCxnSpPr/>
          <p:nvPr/>
        </p:nvCxnSpPr>
        <p:spPr>
          <a:xfrm rot="10800000">
            <a:off x="5410200" y="2743200"/>
            <a:ext cx="152400" cy="76198"/>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flipV="1">
            <a:off x="5410200" y="2667000"/>
            <a:ext cx="152400" cy="76199"/>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76200" y="3657600"/>
            <a:ext cx="2667000" cy="9144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STUDENT</a:t>
            </a:r>
            <a:endParaRPr lang="en-US" dirty="0">
              <a:solidFill>
                <a:schemeClr val="tx1"/>
              </a:solidFill>
            </a:endParaRPr>
          </a:p>
        </p:txBody>
      </p:sp>
      <p:sp>
        <p:nvSpPr>
          <p:cNvPr id="88" name="Rectangle 87"/>
          <p:cNvSpPr/>
          <p:nvPr/>
        </p:nvSpPr>
        <p:spPr>
          <a:xfrm>
            <a:off x="6400800" y="3657600"/>
            <a:ext cx="2667000" cy="9144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COURSE</a:t>
            </a:r>
            <a:endParaRPr lang="en-US" dirty="0">
              <a:solidFill>
                <a:schemeClr val="tx1"/>
              </a:solidFill>
            </a:endParaRPr>
          </a:p>
        </p:txBody>
      </p:sp>
      <p:cxnSp>
        <p:nvCxnSpPr>
          <p:cNvPr id="89" name="Elbow Connector 88"/>
          <p:cNvCxnSpPr>
            <a:stCxn id="88" idx="1"/>
            <a:endCxn id="96" idx="3"/>
          </p:cNvCxnSpPr>
          <p:nvPr/>
        </p:nvCxnSpPr>
        <p:spPr>
          <a:xfrm rot="10800000" flipV="1">
            <a:off x="5943600" y="4114800"/>
            <a:ext cx="457200" cy="1295400"/>
          </a:xfrm>
          <a:prstGeom prst="bentConnector3">
            <a:avLst>
              <a:gd name="adj1" fmla="val 32759"/>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5943600" y="5410200"/>
            <a:ext cx="152400" cy="7620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5943600" y="5334000"/>
            <a:ext cx="152400" cy="762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92" name="Flowchart: Connector 91"/>
          <p:cNvSpPr/>
          <p:nvPr/>
        </p:nvSpPr>
        <p:spPr>
          <a:xfrm>
            <a:off x="2971800" y="5334000"/>
            <a:ext cx="152400" cy="152400"/>
          </a:xfrm>
          <a:prstGeom prst="flowChartConnector">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Flowchart: Connector 92"/>
          <p:cNvSpPr/>
          <p:nvPr/>
        </p:nvSpPr>
        <p:spPr>
          <a:xfrm>
            <a:off x="6096000" y="5334000"/>
            <a:ext cx="152400" cy="152400"/>
          </a:xfrm>
          <a:prstGeom prst="flowChartConnector">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4" name="Straight Connector 93"/>
          <p:cNvCxnSpPr/>
          <p:nvPr/>
        </p:nvCxnSpPr>
        <p:spPr>
          <a:xfrm rot="10800000">
            <a:off x="3124201" y="5410202"/>
            <a:ext cx="152400" cy="76198"/>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0800000" flipV="1">
            <a:off x="3124201" y="5334002"/>
            <a:ext cx="152400" cy="76199"/>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3276600" y="4953000"/>
            <a:ext cx="2667000" cy="914400"/>
          </a:xfrm>
          <a:prstGeom prst="rect">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COURSE</a:t>
            </a:r>
            <a:endParaRPr lang="en-US" dirty="0">
              <a:solidFill>
                <a:schemeClr val="tx1"/>
              </a:solidFill>
            </a:endParaRPr>
          </a:p>
        </p:txBody>
      </p:sp>
      <p:cxnSp>
        <p:nvCxnSpPr>
          <p:cNvPr id="98" name="Elbow Connector 97"/>
          <p:cNvCxnSpPr>
            <a:stCxn id="87" idx="3"/>
            <a:endCxn id="96" idx="1"/>
          </p:cNvCxnSpPr>
          <p:nvPr/>
        </p:nvCxnSpPr>
        <p:spPr>
          <a:xfrm>
            <a:off x="2743200" y="4114800"/>
            <a:ext cx="533400" cy="1295400"/>
          </a:xfrm>
          <a:prstGeom prst="bentConnector3">
            <a:avLst>
              <a:gd name="adj1" fmla="val 32266"/>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flipH="1" flipV="1">
            <a:off x="2667397" y="4114403"/>
            <a:ext cx="304800" cy="794"/>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flipH="1" flipV="1">
            <a:off x="6172597" y="4114403"/>
            <a:ext cx="304800" cy="794"/>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3124200" y="3886200"/>
            <a:ext cx="1447800" cy="533400"/>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Reg_No</a:t>
            </a:r>
            <a:endParaRPr lang="en-US" dirty="0">
              <a:solidFill>
                <a:schemeClr val="tx1"/>
              </a:solidFill>
            </a:endParaRPr>
          </a:p>
        </p:txBody>
      </p:sp>
      <p:cxnSp>
        <p:nvCxnSpPr>
          <p:cNvPr id="111" name="Straight Connector 110"/>
          <p:cNvCxnSpPr>
            <a:endCxn id="110" idx="4"/>
          </p:cNvCxnSpPr>
          <p:nvPr/>
        </p:nvCxnSpPr>
        <p:spPr>
          <a:xfrm rot="16200000" flipV="1">
            <a:off x="3600450" y="4667250"/>
            <a:ext cx="533400" cy="3810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4267200" y="3505200"/>
            <a:ext cx="1981200" cy="457200"/>
          </a:xfrm>
          <a:prstGeom prst="ellipse">
            <a:avLst/>
          </a:prstGeom>
          <a:solidFill>
            <a:schemeClr val="bg1"/>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Crs_Code</a:t>
            </a:r>
            <a:endParaRPr lang="en-US" dirty="0">
              <a:solidFill>
                <a:schemeClr val="tx1"/>
              </a:solidFill>
            </a:endParaRPr>
          </a:p>
        </p:txBody>
      </p:sp>
      <p:cxnSp>
        <p:nvCxnSpPr>
          <p:cNvPr id="116" name="Straight Connector 115"/>
          <p:cNvCxnSpPr>
            <a:endCxn id="115" idx="4"/>
          </p:cNvCxnSpPr>
          <p:nvPr/>
        </p:nvCxnSpPr>
        <p:spPr>
          <a:xfrm rot="5400000" flipH="1" flipV="1">
            <a:off x="4572001" y="4267201"/>
            <a:ext cx="990600" cy="380998"/>
          </a:xfrm>
          <a:prstGeom prst="line">
            <a:avLst/>
          </a:prstGeom>
          <a:ln w="31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762000" y="838200"/>
            <a:ext cx="74676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534400" cy="4525963"/>
          </a:xfrm>
        </p:spPr>
        <p:txBody>
          <a:bodyPr/>
          <a:lstStyle/>
          <a:p>
            <a:r>
              <a:rPr lang="en-US" dirty="0" smtClean="0"/>
              <a:t>In which one instance of first entity type is mapped with one instance of second entity type and also the other way round.</a:t>
            </a:r>
          </a:p>
          <a:p>
            <a:endParaRPr lang="en-US" dirty="0" smtClean="0"/>
          </a:p>
        </p:txBody>
      </p:sp>
      <p:sp>
        <p:nvSpPr>
          <p:cNvPr id="3" name="Title 2"/>
          <p:cNvSpPr>
            <a:spLocks noGrp="1"/>
          </p:cNvSpPr>
          <p:nvPr>
            <p:ph type="title"/>
          </p:nvPr>
        </p:nvSpPr>
        <p:spPr/>
        <p:txBody>
          <a:bodyPr/>
          <a:lstStyle/>
          <a:p>
            <a:r>
              <a:rPr lang="en-US" dirty="0" smtClean="0"/>
              <a:t>One to One Relationship</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srcRect/>
          <a:stretch>
            <a:fillRect/>
          </a:stretch>
        </p:blipFill>
        <p:spPr bwMode="auto">
          <a:xfrm>
            <a:off x="838200" y="304800"/>
            <a:ext cx="7029450" cy="2514600"/>
          </a:xfrm>
          <a:prstGeom prst="rect">
            <a:avLst/>
          </a:prstGeom>
          <a:noFill/>
          <a:ln w="9525">
            <a:noFill/>
            <a:miter lim="800000"/>
            <a:headEnd/>
            <a:tailEnd/>
          </a:ln>
          <a:effectLst/>
        </p:spPr>
      </p:pic>
      <p:pic>
        <p:nvPicPr>
          <p:cNvPr id="7174" name="Picture 6"/>
          <p:cNvPicPr>
            <a:picLocks noChangeAspect="1" noChangeArrowheads="1"/>
          </p:cNvPicPr>
          <p:nvPr/>
        </p:nvPicPr>
        <p:blipFill>
          <a:blip r:embed="rId3"/>
          <a:srcRect/>
          <a:stretch>
            <a:fillRect/>
          </a:stretch>
        </p:blipFill>
        <p:spPr bwMode="auto">
          <a:xfrm>
            <a:off x="2362200" y="3048000"/>
            <a:ext cx="5410200" cy="297180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382000" cy="4525963"/>
          </a:xfrm>
        </p:spPr>
        <p:txBody>
          <a:bodyPr/>
          <a:lstStyle/>
          <a:p>
            <a:r>
              <a:rPr lang="en-US" dirty="0" smtClean="0"/>
              <a:t>One to One Optional: UNIQUE and NULL</a:t>
            </a:r>
          </a:p>
          <a:p>
            <a:endParaRPr lang="en-US" dirty="0" smtClean="0"/>
          </a:p>
          <a:p>
            <a:r>
              <a:rPr lang="en-US" dirty="0" smtClean="0"/>
              <a:t>One to One Mandatory: UNIQUE and NOT NULL</a:t>
            </a:r>
          </a:p>
          <a:p>
            <a:endParaRPr lang="en-US" dirty="0"/>
          </a:p>
        </p:txBody>
      </p:sp>
      <p:sp>
        <p:nvSpPr>
          <p:cNvPr id="3" name="Title 2"/>
          <p:cNvSpPr>
            <a:spLocks noGrp="1"/>
          </p:cNvSpPr>
          <p:nvPr>
            <p:ph type="title"/>
          </p:nvPr>
        </p:nvSpPr>
        <p:spPr/>
        <p:txBody>
          <a:bodyPr/>
          <a:lstStyle/>
          <a:p>
            <a:r>
              <a:rPr lang="en-US" dirty="0" smtClean="0"/>
              <a:t>One to One Relationship</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These are the relationships, which involve a single entity. These are also called recursive relationships.</a:t>
            </a:r>
          </a:p>
          <a:p>
            <a:endParaRPr lang="en-US" dirty="0" smtClean="0"/>
          </a:p>
          <a:p>
            <a:endParaRPr lang="en-US" dirty="0" smtClean="0"/>
          </a:p>
          <a:p>
            <a:r>
              <a:rPr lang="en-US" dirty="0" smtClean="0"/>
              <a:t>the PK of same entity type is used as foreign key in the same relation and obviously with the different name since same attribute name cannot be used in the same table.</a:t>
            </a:r>
            <a:endParaRPr lang="en-US" dirty="0"/>
          </a:p>
        </p:txBody>
      </p:sp>
      <p:sp>
        <p:nvSpPr>
          <p:cNvPr id="3" name="Title 2"/>
          <p:cNvSpPr>
            <a:spLocks noGrp="1"/>
          </p:cNvSpPr>
          <p:nvPr>
            <p:ph type="title"/>
          </p:nvPr>
        </p:nvSpPr>
        <p:spPr/>
        <p:txBody>
          <a:bodyPr/>
          <a:lstStyle/>
          <a:p>
            <a:r>
              <a:rPr lang="en-US" dirty="0" smtClean="0"/>
              <a:t>Unary Relationship</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1905000" y="381000"/>
            <a:ext cx="5181600" cy="2773251"/>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905000" y="3429000"/>
            <a:ext cx="4800600" cy="26670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srcRect/>
          <a:stretch>
            <a:fillRect/>
          </a:stretch>
        </p:blipFill>
        <p:spPr bwMode="auto">
          <a:xfrm>
            <a:off x="2362200" y="304800"/>
            <a:ext cx="3886200" cy="3428999"/>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2514600" y="3265914"/>
            <a:ext cx="3733800" cy="290628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a:t>
            </a:r>
            <a:r>
              <a:rPr lang="en-US" dirty="0" smtClean="0">
                <a:solidFill>
                  <a:srgbClr val="C00000"/>
                </a:solidFill>
              </a:rPr>
              <a:t>RDM</a:t>
            </a:r>
            <a:r>
              <a:rPr lang="en-US" dirty="0" smtClean="0"/>
              <a:t> is </a:t>
            </a:r>
            <a:r>
              <a:rPr lang="en-US" dirty="0" smtClean="0">
                <a:solidFill>
                  <a:srgbClr val="C00000"/>
                </a:solidFill>
              </a:rPr>
              <a:t>simple</a:t>
            </a:r>
            <a:r>
              <a:rPr lang="en-US" dirty="0" smtClean="0"/>
              <a:t>, why, there is just </a:t>
            </a:r>
            <a:r>
              <a:rPr lang="en-US" dirty="0" smtClean="0">
                <a:solidFill>
                  <a:srgbClr val="C00000"/>
                </a:solidFill>
              </a:rPr>
              <a:t>one</a:t>
            </a:r>
            <a:r>
              <a:rPr lang="en-US" dirty="0" smtClean="0"/>
              <a:t> </a:t>
            </a:r>
            <a:r>
              <a:rPr lang="en-US" dirty="0" smtClean="0">
                <a:solidFill>
                  <a:srgbClr val="C00000"/>
                </a:solidFill>
              </a:rPr>
              <a:t>structur</a:t>
            </a:r>
            <a:r>
              <a:rPr lang="en-US" dirty="0" smtClean="0"/>
              <a:t>e and that is a </a:t>
            </a:r>
            <a:r>
              <a:rPr lang="en-US" dirty="0" smtClean="0">
                <a:solidFill>
                  <a:srgbClr val="C00000"/>
                </a:solidFill>
              </a:rPr>
              <a:t>relation</a:t>
            </a:r>
            <a:r>
              <a:rPr lang="en-US" dirty="0" smtClean="0"/>
              <a:t> or a </a:t>
            </a:r>
            <a:r>
              <a:rPr lang="en-US" dirty="0" smtClean="0">
                <a:solidFill>
                  <a:srgbClr val="C00000"/>
                </a:solidFill>
              </a:rPr>
              <a:t>table</a:t>
            </a:r>
            <a:r>
              <a:rPr lang="en-US" dirty="0" smtClean="0"/>
              <a:t>.</a:t>
            </a:r>
          </a:p>
          <a:p>
            <a:endParaRPr lang="en-US" dirty="0"/>
          </a:p>
        </p:txBody>
      </p:sp>
      <p:sp>
        <p:nvSpPr>
          <p:cNvPr id="3" name="Title 2"/>
          <p:cNvSpPr>
            <a:spLocks noGrp="1"/>
          </p:cNvSpPr>
          <p:nvPr>
            <p:ph type="title"/>
          </p:nvPr>
        </p:nvSpPr>
        <p:spPr/>
        <p:txBody>
          <a:bodyPr/>
          <a:lstStyle/>
          <a:p>
            <a:r>
              <a:rPr lang="en-US" dirty="0" smtClean="0"/>
              <a:t>Relational Data Model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solidFill>
                  <a:srgbClr val="C00000"/>
                </a:solidFill>
              </a:rPr>
              <a:t>Secondly</a:t>
            </a:r>
            <a:r>
              <a:rPr lang="en-US" dirty="0" smtClean="0"/>
              <a:t>, it has a </a:t>
            </a:r>
            <a:r>
              <a:rPr lang="en-US" dirty="0" smtClean="0">
                <a:solidFill>
                  <a:srgbClr val="C00000"/>
                </a:solidFill>
              </a:rPr>
              <a:t>strong mathematical foundation</a:t>
            </a:r>
            <a:r>
              <a:rPr lang="en-US" dirty="0" smtClean="0"/>
              <a:t> that </a:t>
            </a:r>
            <a:r>
              <a:rPr lang="en-US" dirty="0" smtClean="0">
                <a:solidFill>
                  <a:srgbClr val="C00000"/>
                </a:solidFill>
              </a:rPr>
              <a:t>gives</a:t>
            </a:r>
            <a:r>
              <a:rPr lang="en-US" dirty="0" smtClean="0"/>
              <a:t> many </a:t>
            </a:r>
            <a:r>
              <a:rPr lang="en-US" dirty="0" smtClean="0">
                <a:solidFill>
                  <a:srgbClr val="C00000"/>
                </a:solidFill>
              </a:rPr>
              <a:t>advantages</a:t>
            </a:r>
            <a:r>
              <a:rPr lang="en-US" dirty="0" smtClean="0"/>
              <a:t>, like: </a:t>
            </a:r>
          </a:p>
          <a:p>
            <a:endParaRPr lang="en-US" dirty="0" smtClean="0"/>
          </a:p>
          <a:p>
            <a:r>
              <a:rPr lang="en-US" dirty="0" smtClean="0">
                <a:solidFill>
                  <a:srgbClr val="C00000"/>
                </a:solidFill>
              </a:rPr>
              <a:t>Anything</a:t>
            </a:r>
            <a:r>
              <a:rPr lang="en-US" dirty="0" smtClean="0"/>
              <a:t> included/defined in </a:t>
            </a:r>
            <a:r>
              <a:rPr lang="en-US" dirty="0" smtClean="0">
                <a:solidFill>
                  <a:srgbClr val="C00000"/>
                </a:solidFill>
              </a:rPr>
              <a:t>RDM </a:t>
            </a:r>
            <a:r>
              <a:rPr lang="en-US" dirty="0" smtClean="0"/>
              <a:t>has </a:t>
            </a:r>
            <a:r>
              <a:rPr lang="en-US" dirty="0" smtClean="0">
                <a:solidFill>
                  <a:srgbClr val="C00000"/>
                </a:solidFill>
              </a:rPr>
              <a:t>got</a:t>
            </a:r>
            <a:r>
              <a:rPr lang="en-US" dirty="0" smtClean="0"/>
              <a:t> a precise </a:t>
            </a:r>
            <a:r>
              <a:rPr lang="en-US" dirty="0" smtClean="0">
                <a:solidFill>
                  <a:srgbClr val="C00000"/>
                </a:solidFill>
              </a:rPr>
              <a:t>meaning</a:t>
            </a:r>
            <a:r>
              <a:rPr lang="en-US" dirty="0" smtClean="0"/>
              <a:t> since it is </a:t>
            </a:r>
            <a:r>
              <a:rPr lang="en-US" dirty="0" smtClean="0">
                <a:solidFill>
                  <a:srgbClr val="C00000"/>
                </a:solidFill>
              </a:rPr>
              <a:t>based</a:t>
            </a:r>
            <a:r>
              <a:rPr lang="en-US" dirty="0" smtClean="0"/>
              <a:t> on </a:t>
            </a:r>
            <a:r>
              <a:rPr lang="en-US" dirty="0" smtClean="0">
                <a:solidFill>
                  <a:srgbClr val="C00000"/>
                </a:solidFill>
              </a:rPr>
              <a:t>mathematics</a:t>
            </a:r>
            <a:r>
              <a:rPr lang="en-US" dirty="0" smtClean="0"/>
              <a:t>, so there is no confusion.</a:t>
            </a:r>
          </a:p>
          <a:p>
            <a:endParaRPr lang="en-US" dirty="0" smtClean="0"/>
          </a:p>
          <a:p>
            <a:r>
              <a:rPr lang="en-US" dirty="0" smtClean="0"/>
              <a:t>If we </a:t>
            </a:r>
            <a:r>
              <a:rPr lang="en-US" dirty="0" smtClean="0">
                <a:solidFill>
                  <a:srgbClr val="C00000"/>
                </a:solidFill>
              </a:rPr>
              <a:t>want</a:t>
            </a:r>
            <a:r>
              <a:rPr lang="en-US" dirty="0" smtClean="0"/>
              <a:t> to </a:t>
            </a:r>
            <a:r>
              <a:rPr lang="en-US" dirty="0" smtClean="0">
                <a:solidFill>
                  <a:srgbClr val="C00000"/>
                </a:solidFill>
              </a:rPr>
              <a:t>test</a:t>
            </a:r>
            <a:r>
              <a:rPr lang="en-US" dirty="0" smtClean="0"/>
              <a:t> something </a:t>
            </a:r>
            <a:r>
              <a:rPr lang="en-US" dirty="0" smtClean="0">
                <a:solidFill>
                  <a:srgbClr val="C00000"/>
                </a:solidFill>
              </a:rPr>
              <a:t>regarding</a:t>
            </a:r>
            <a:r>
              <a:rPr lang="en-US" dirty="0" smtClean="0"/>
              <a:t> </a:t>
            </a:r>
            <a:r>
              <a:rPr lang="en-US" dirty="0" smtClean="0">
                <a:solidFill>
                  <a:srgbClr val="C00000"/>
                </a:solidFill>
              </a:rPr>
              <a:t>RDM</a:t>
            </a:r>
            <a:r>
              <a:rPr lang="en-US" dirty="0" smtClean="0"/>
              <a:t> we </a:t>
            </a:r>
            <a:r>
              <a:rPr lang="en-US" dirty="0" smtClean="0">
                <a:solidFill>
                  <a:srgbClr val="C00000"/>
                </a:solidFill>
              </a:rPr>
              <a:t>can</a:t>
            </a:r>
            <a:r>
              <a:rPr lang="en-US" dirty="0" smtClean="0"/>
              <a:t> test it </a:t>
            </a:r>
            <a:r>
              <a:rPr lang="en-US" dirty="0" smtClean="0">
                <a:solidFill>
                  <a:srgbClr val="C00000"/>
                </a:solidFill>
              </a:rPr>
              <a:t>mathematically</a:t>
            </a:r>
            <a:r>
              <a:rPr lang="en-US" dirty="0" smtClean="0"/>
              <a:t>, </a:t>
            </a:r>
            <a:r>
              <a:rPr lang="en-US" dirty="0" smtClean="0">
                <a:solidFill>
                  <a:srgbClr val="C00000"/>
                </a:solidFill>
              </a:rPr>
              <a:t>if </a:t>
            </a:r>
            <a:r>
              <a:rPr lang="en-US" dirty="0" smtClean="0"/>
              <a:t>it </a:t>
            </a:r>
            <a:r>
              <a:rPr lang="en-US" dirty="0" smtClean="0">
                <a:solidFill>
                  <a:srgbClr val="C00000"/>
                </a:solidFill>
              </a:rPr>
              <a:t>works</a:t>
            </a:r>
            <a:r>
              <a:rPr lang="en-US" dirty="0" smtClean="0"/>
              <a:t> </a:t>
            </a:r>
            <a:r>
              <a:rPr lang="en-US" dirty="0" smtClean="0">
                <a:solidFill>
                  <a:srgbClr val="C00000"/>
                </a:solidFill>
              </a:rPr>
              <a:t>mathematically</a:t>
            </a:r>
            <a:r>
              <a:rPr lang="en-US" dirty="0" smtClean="0"/>
              <a:t> it will </a:t>
            </a:r>
            <a:r>
              <a:rPr lang="en-US" dirty="0" smtClean="0">
                <a:solidFill>
                  <a:srgbClr val="C00000"/>
                </a:solidFill>
              </a:rPr>
              <a:t>work</a:t>
            </a:r>
            <a:r>
              <a:rPr lang="en-US" dirty="0" smtClean="0"/>
              <a:t> with </a:t>
            </a:r>
            <a:r>
              <a:rPr lang="en-US" dirty="0" smtClean="0">
                <a:solidFill>
                  <a:srgbClr val="C00000"/>
                </a:solidFill>
              </a:rPr>
              <a:t>RDM.</a:t>
            </a:r>
            <a:endParaRPr lang="en-US" dirty="0" smtClean="0"/>
          </a:p>
        </p:txBody>
      </p:sp>
      <p:sp>
        <p:nvSpPr>
          <p:cNvPr id="3" name="Title 2"/>
          <p:cNvSpPr>
            <a:spLocks noGrp="1"/>
          </p:cNvSpPr>
          <p:nvPr>
            <p:ph type="title"/>
          </p:nvPr>
        </p:nvSpPr>
        <p:spPr/>
        <p:txBody>
          <a:bodyPr/>
          <a:lstStyle/>
          <a:p>
            <a:r>
              <a:rPr lang="en-US" dirty="0" smtClean="0"/>
              <a:t>Relational Data Model</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Relational Data Model</a:t>
            </a:r>
            <a:endParaRPr lang="en-US" dirty="0"/>
          </a:p>
        </p:txBody>
      </p:sp>
      <p:graphicFrame>
        <p:nvGraphicFramePr>
          <p:cNvPr id="5" name="Table 4"/>
          <p:cNvGraphicFramePr>
            <a:graphicFrameLocks noGrp="1"/>
          </p:cNvGraphicFramePr>
          <p:nvPr/>
        </p:nvGraphicFramePr>
        <p:xfrm>
          <a:off x="762000" y="1397000"/>
          <a:ext cx="7620000" cy="3582478"/>
        </p:xfrm>
        <a:graphic>
          <a:graphicData uri="http://schemas.openxmlformats.org/drawingml/2006/table">
            <a:tbl>
              <a:tblPr firstRow="1" bandRow="1">
                <a:tableStyleId>{2D5ABB26-0587-4C30-8999-92F81FD0307C}</a:tableStyleId>
              </a:tblPr>
              <a:tblGrid>
                <a:gridCol w="1066800"/>
                <a:gridCol w="1752600"/>
                <a:gridCol w="1828800"/>
                <a:gridCol w="1447800"/>
                <a:gridCol w="1524000"/>
              </a:tblGrid>
              <a:tr h="584200">
                <a:tc>
                  <a:txBody>
                    <a:bodyPr/>
                    <a:lstStyle/>
                    <a:p>
                      <a:pPr algn="ctr"/>
                      <a:r>
                        <a:rPr lang="en-US" b="1" dirty="0" err="1" smtClean="0"/>
                        <a:t>stID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err="1" smtClean="0"/>
                        <a:t>stdName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err="1" smtClean="0"/>
                        <a:t>StdClassName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err="1" smtClean="0"/>
                        <a:t>dOb</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smtClean="0"/>
                        <a:t>Gender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9713">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 </a:t>
                      </a:r>
                      <a:r>
                        <a:rPr lang="en-US" dirty="0" err="1" smtClean="0"/>
                        <a:t>Sahil</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19/06/84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9713">
                <a:tc>
                  <a:txBody>
                    <a:bodyPr/>
                    <a:lstStyle/>
                    <a:p>
                      <a:pPr algn="ctr"/>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 </a:t>
                      </a:r>
                      <a:r>
                        <a:rPr lang="en-US" dirty="0" err="1" smtClean="0"/>
                        <a:t>Ubaid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25/07/86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9713">
                <a:tc>
                  <a:txBody>
                    <a:bodyPr/>
                    <a:lstStyle/>
                    <a:p>
                      <a:pPr algn="ctr"/>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Abdullah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24/01/83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9713">
                <a:tc>
                  <a:txBody>
                    <a:bodyPr/>
                    <a:lstStyle/>
                    <a:p>
                      <a:pPr algn="ctr"/>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smtClean="0"/>
                        <a:t>Shaista</a:t>
                      </a:r>
                      <a:r>
                        <a:rPr lang="en-US" dirty="0" smtClean="0"/>
                        <a:t> 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BCS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04/05/84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9713">
                <a:tc>
                  <a:txBody>
                    <a:bodyPr/>
                    <a:lstStyle/>
                    <a:p>
                      <a:pPr algn="ctr"/>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 Ahmed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MCS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05/05/84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9713">
                <a:tc>
                  <a:txBody>
                    <a:bodyPr/>
                    <a:lstStyle/>
                    <a:p>
                      <a:pPr algn="ctr"/>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 </a:t>
                      </a:r>
                      <a:r>
                        <a:rPr lang="en-US" dirty="0" err="1" smtClean="0"/>
                        <a:t>Jawaid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MSC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06/08/84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Table Schema	</a:t>
            </a:r>
            <a:r>
              <a:rPr lang="en-US" dirty="0" smtClean="0">
                <a:solidFill>
                  <a:srgbClr val="FF0000"/>
                </a:solidFill>
              </a:rPr>
              <a:t>-&gt;</a:t>
            </a:r>
            <a:r>
              <a:rPr lang="en-US" dirty="0" smtClean="0"/>
              <a:t> Table description</a:t>
            </a:r>
          </a:p>
          <a:p>
            <a:r>
              <a:rPr lang="en-US" dirty="0" smtClean="0"/>
              <a:t>Entity </a:t>
            </a:r>
            <a:r>
              <a:rPr lang="en-US" dirty="0" smtClean="0">
                <a:solidFill>
                  <a:srgbClr val="FF0000"/>
                </a:solidFill>
              </a:rPr>
              <a:t>-&gt;</a:t>
            </a:r>
            <a:r>
              <a:rPr lang="en-US" dirty="0" smtClean="0"/>
              <a:t> Table </a:t>
            </a:r>
            <a:r>
              <a:rPr lang="en-US" dirty="0" smtClean="0">
                <a:solidFill>
                  <a:srgbClr val="FF0000"/>
                </a:solidFill>
              </a:rPr>
              <a:t>–&gt;</a:t>
            </a:r>
            <a:r>
              <a:rPr lang="en-US" dirty="0" smtClean="0"/>
              <a:t> Relation</a:t>
            </a:r>
          </a:p>
          <a:p>
            <a:r>
              <a:rPr lang="en-US" dirty="0" smtClean="0"/>
              <a:t>Instance </a:t>
            </a:r>
            <a:r>
              <a:rPr lang="en-US" dirty="0" smtClean="0">
                <a:solidFill>
                  <a:srgbClr val="FF0000"/>
                </a:solidFill>
              </a:rPr>
              <a:t>-&gt;</a:t>
            </a:r>
            <a:r>
              <a:rPr lang="en-US" dirty="0" smtClean="0"/>
              <a:t> </a:t>
            </a:r>
            <a:r>
              <a:rPr lang="en-US" dirty="0" err="1" smtClean="0"/>
              <a:t>Tuple</a:t>
            </a:r>
            <a:r>
              <a:rPr lang="en-US" dirty="0" smtClean="0"/>
              <a:t> </a:t>
            </a:r>
            <a:r>
              <a:rPr lang="en-US" dirty="0" smtClean="0">
                <a:solidFill>
                  <a:srgbClr val="FF0000"/>
                </a:solidFill>
              </a:rPr>
              <a:t>–&gt;</a:t>
            </a:r>
            <a:r>
              <a:rPr lang="en-US" dirty="0" smtClean="0"/>
              <a:t> Row</a:t>
            </a:r>
          </a:p>
          <a:p>
            <a:r>
              <a:rPr lang="en-US" dirty="0" smtClean="0"/>
              <a:t>Attribute </a:t>
            </a:r>
            <a:r>
              <a:rPr lang="en-US" dirty="0" smtClean="0">
                <a:solidFill>
                  <a:srgbClr val="FF0000"/>
                </a:solidFill>
              </a:rPr>
              <a:t>-&gt;</a:t>
            </a:r>
            <a:r>
              <a:rPr lang="en-US" dirty="0" smtClean="0"/>
              <a:t> Column </a:t>
            </a:r>
          </a:p>
          <a:p>
            <a:r>
              <a:rPr lang="en-US" dirty="0" smtClean="0"/>
              <a:t>Domain </a:t>
            </a:r>
            <a:r>
              <a:rPr lang="en-US" dirty="0" smtClean="0">
                <a:solidFill>
                  <a:srgbClr val="FF0000"/>
                </a:solidFill>
              </a:rPr>
              <a:t>–&gt;</a:t>
            </a:r>
            <a:r>
              <a:rPr lang="en-US" dirty="0" smtClean="0"/>
              <a:t> Value Set</a:t>
            </a:r>
          </a:p>
          <a:p>
            <a:endParaRPr lang="en-US" dirty="0"/>
          </a:p>
        </p:txBody>
      </p:sp>
      <p:sp>
        <p:nvSpPr>
          <p:cNvPr id="3" name="Title 2"/>
          <p:cNvSpPr>
            <a:spLocks noGrp="1"/>
          </p:cNvSpPr>
          <p:nvPr>
            <p:ph type="title"/>
          </p:nvPr>
        </p:nvSpPr>
        <p:spPr/>
        <p:txBody>
          <a:bodyPr/>
          <a:lstStyle/>
          <a:p>
            <a:r>
              <a:rPr lang="en-US" dirty="0" smtClean="0">
                <a:latin typeface="Helvetica" pitchFamily="34" charset="0"/>
              </a:rPr>
              <a:t>Comparative Terms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solidFill>
                  <a:srgbClr val="C00000"/>
                </a:solidFill>
              </a:rPr>
              <a:t>Each cell </a:t>
            </a:r>
            <a:r>
              <a:rPr lang="en-US" dirty="0" smtClean="0"/>
              <a:t>of a table contains </a:t>
            </a:r>
            <a:r>
              <a:rPr lang="en-US" dirty="0" smtClean="0">
                <a:solidFill>
                  <a:srgbClr val="C00000"/>
                </a:solidFill>
              </a:rPr>
              <a:t>atomic/single</a:t>
            </a:r>
            <a:r>
              <a:rPr lang="en-US" dirty="0" smtClean="0"/>
              <a:t> value </a:t>
            </a:r>
          </a:p>
          <a:p>
            <a:pPr lvl="1"/>
            <a:r>
              <a:rPr lang="en-US" dirty="0" smtClean="0"/>
              <a:t>A cell is the intersection of a row and a column, so it represents a value of an attribute in a particular row. </a:t>
            </a:r>
          </a:p>
          <a:p>
            <a:pPr lvl="1"/>
            <a:r>
              <a:rPr lang="en-US" dirty="0" smtClean="0"/>
              <a:t>The property means that the value stored in a single cell is considered as a single value. </a:t>
            </a:r>
            <a:endParaRPr lang="en-US" dirty="0"/>
          </a:p>
        </p:txBody>
      </p:sp>
      <p:sp>
        <p:nvSpPr>
          <p:cNvPr id="3" name="Title 2"/>
          <p:cNvSpPr>
            <a:spLocks noGrp="1"/>
          </p:cNvSpPr>
          <p:nvPr>
            <p:ph type="title"/>
          </p:nvPr>
        </p:nvSpPr>
        <p:spPr/>
        <p:txBody>
          <a:bodyPr/>
          <a:lstStyle/>
          <a:p>
            <a:r>
              <a:rPr lang="en-US" dirty="0" smtClean="0"/>
              <a:t>Properties of Relation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509</TotalTime>
  <Words>1614</Words>
  <Application>Microsoft Office PowerPoint</Application>
  <PresentationFormat>On-screen Show (4:3)</PresentationFormat>
  <Paragraphs>218</Paragraphs>
  <Slides>47</Slides>
  <Notes>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Concourse</vt:lpstr>
      <vt:lpstr>Relational Data Model</vt:lpstr>
      <vt:lpstr>History Of Relational Data Model</vt:lpstr>
      <vt:lpstr>PowerPoint Presentation</vt:lpstr>
      <vt:lpstr>Relational Data Model</vt:lpstr>
      <vt:lpstr>Relational Data Model</vt:lpstr>
      <vt:lpstr>Relational Data Model</vt:lpstr>
      <vt:lpstr>Relational Data Model</vt:lpstr>
      <vt:lpstr>Comparative Terms</vt:lpstr>
      <vt:lpstr>Properties of Relation</vt:lpstr>
      <vt:lpstr>Properties of Relation</vt:lpstr>
      <vt:lpstr>Properties of Relation</vt:lpstr>
      <vt:lpstr>Properties of Relation</vt:lpstr>
      <vt:lpstr>Properties of Relation</vt:lpstr>
      <vt:lpstr>Properties of Relation</vt:lpstr>
      <vt:lpstr>Relation Keys </vt:lpstr>
      <vt:lpstr>Relation Keys </vt:lpstr>
      <vt:lpstr>Requirements/Constraints of Foreign Key </vt:lpstr>
      <vt:lpstr>Requirements/Constraints of Foreign Key </vt:lpstr>
      <vt:lpstr>Requirements/Constraints of Foreign Key </vt:lpstr>
      <vt:lpstr>Integrity Constraint</vt:lpstr>
      <vt:lpstr>Entity Integrity Constraint</vt:lpstr>
      <vt:lpstr>Referential Integrity Constraint</vt:lpstr>
      <vt:lpstr>Other Constraints</vt:lpstr>
      <vt:lpstr>Significance of Constraints </vt:lpstr>
      <vt:lpstr>RDM COMPONENTS</vt:lpstr>
      <vt:lpstr>DESIGNING LOGICAL MODEL</vt:lpstr>
      <vt:lpstr>Transforming Rules</vt:lpstr>
      <vt:lpstr>Mapping Entity Types</vt:lpstr>
      <vt:lpstr>PowerPoint Presentation</vt:lpstr>
      <vt:lpstr>Mapping Entity Types</vt:lpstr>
      <vt:lpstr>PowerPoint Presentation</vt:lpstr>
      <vt:lpstr>Mapping Entity Types</vt:lpstr>
      <vt:lpstr>PowerPoint Presentation</vt:lpstr>
      <vt:lpstr>Mapping Relationships</vt:lpstr>
      <vt:lpstr>Binary Relationships</vt:lpstr>
      <vt:lpstr>One to Many</vt:lpstr>
      <vt:lpstr>PowerPoint Presentation</vt:lpstr>
      <vt:lpstr>PowerPoint Presentation</vt:lpstr>
      <vt:lpstr>Many to Many Relationship</vt:lpstr>
      <vt:lpstr>PowerPoint Presentation</vt:lpstr>
      <vt:lpstr>PowerPoint Presentation</vt:lpstr>
      <vt:lpstr>One to One Relationship</vt:lpstr>
      <vt:lpstr>PowerPoint Presentation</vt:lpstr>
      <vt:lpstr>One to One Relationship</vt:lpstr>
      <vt:lpstr>Unary Relationship</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Database Design</dc:title>
  <dc:creator/>
  <cp:lastModifiedBy>Umer Faroque</cp:lastModifiedBy>
  <cp:revision>291</cp:revision>
  <dcterms:created xsi:type="dcterms:W3CDTF">2006-08-16T00:00:00Z</dcterms:created>
  <dcterms:modified xsi:type="dcterms:W3CDTF">2020-05-10T20:41:00Z</dcterms:modified>
</cp:coreProperties>
</file>