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0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2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5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3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553F-9CFD-44A2-88F1-1EF51B6D2559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D9D1-CD0F-4A61-9E24-4D678E1CF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6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Logical Operators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478527"/>
              </p:ext>
            </p:extLst>
          </p:nvPr>
        </p:nvGraphicFramePr>
        <p:xfrm>
          <a:off x="762000" y="2325102"/>
          <a:ext cx="7382158" cy="3101860"/>
        </p:xfrm>
        <a:graphic>
          <a:graphicData uri="http://schemas.openxmlformats.org/drawingml/2006/table">
            <a:tbl>
              <a:tblPr/>
              <a:tblGrid>
                <a:gridCol w="2043276"/>
                <a:gridCol w="2871886"/>
                <a:gridCol w="246699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2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and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both statements are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&lt; 5 and  x &lt; 10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92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one of the statements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&lt; 5 or x &lt; 4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2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not(x &lt; 5 and x &lt; 10)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1408699"/>
            <a:ext cx="6023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operators are used to combine conditional statements: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Identity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operators are used to compare the objects, not if they are equal, but if they are actually the same object, with the same memory location: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74756"/>
              </p:ext>
            </p:extLst>
          </p:nvPr>
        </p:nvGraphicFramePr>
        <p:xfrm>
          <a:off x="457200" y="3810000"/>
          <a:ext cx="7382159" cy="1823568"/>
        </p:xfrm>
        <a:graphic>
          <a:graphicData uri="http://schemas.openxmlformats.org/drawingml/2006/table">
            <a:tbl>
              <a:tblPr/>
              <a:tblGrid>
                <a:gridCol w="2043276"/>
                <a:gridCol w="2871886"/>
                <a:gridCol w="2466997"/>
              </a:tblGrid>
              <a:tr h="4218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150656" marR="75328" marT="75328" marB="753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301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is </a:t>
                      </a:r>
                    </a:p>
                  </a:txBody>
                  <a:tcPr marL="150656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is y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301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is not</a:t>
                      </a:r>
                    </a:p>
                  </a:txBody>
                  <a:tcPr marL="150656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is not y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7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/>
              <a:t>Membership Operators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Membership operators are used to test if a sequence is presented in an object</a:t>
            </a:r>
            <a:r>
              <a:rPr lang="en-US" dirty="0" smtClean="0"/>
              <a:t>:</a:t>
            </a:r>
          </a:p>
          <a:p>
            <a:r>
              <a:rPr lang="it-IT" dirty="0" smtClean="0"/>
              <a:t>x = ["apple", "banana"]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print("banana" in x)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33368"/>
              </p:ext>
            </p:extLst>
          </p:nvPr>
        </p:nvGraphicFramePr>
        <p:xfrm>
          <a:off x="685800" y="4038600"/>
          <a:ext cx="7382159" cy="2372208"/>
        </p:xfrm>
        <a:graphic>
          <a:graphicData uri="http://schemas.openxmlformats.org/drawingml/2006/table">
            <a:tbl>
              <a:tblPr/>
              <a:tblGrid>
                <a:gridCol w="2043276"/>
                <a:gridCol w="2871886"/>
                <a:gridCol w="2466997"/>
              </a:tblGrid>
              <a:tr h="4218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150656" marR="75328" marT="75328" marB="753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4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 </a:t>
                      </a:r>
                    </a:p>
                  </a:txBody>
                  <a:tcPr marL="150656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in y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64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in</a:t>
                      </a:r>
                    </a:p>
                  </a:txBody>
                  <a:tcPr marL="150656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not in y</a:t>
                      </a:r>
                    </a:p>
                  </a:txBody>
                  <a:tcPr marL="75328" marR="75328" marT="75328" marB="753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143000"/>
          </a:xfrm>
        </p:spPr>
        <p:txBody>
          <a:bodyPr/>
          <a:lstStyle/>
          <a:p>
            <a:r>
              <a:rPr lang="en-US" dirty="0"/>
              <a:t>Bitwise operators are used to compare (binary) numbers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01962"/>
              </p:ext>
            </p:extLst>
          </p:nvPr>
        </p:nvGraphicFramePr>
        <p:xfrm>
          <a:off x="381000" y="2819400"/>
          <a:ext cx="8229599" cy="3796588"/>
        </p:xfrm>
        <a:graphic>
          <a:graphicData uri="http://schemas.openxmlformats.org/drawingml/2006/table">
            <a:tbl>
              <a:tblPr/>
              <a:tblGrid>
                <a:gridCol w="951018"/>
                <a:gridCol w="1214666"/>
                <a:gridCol w="6063915"/>
              </a:tblGrid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Sets each bit to 1 if both bits are 1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13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|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Sets each bit to 1 if one of two bits is 1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^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XOR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Sets each bit to 1 if only one of two bits is 1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13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~ 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Inverts all the bits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&lt;&lt;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Zero fill left shift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Shift left by pushing zeros in from the right and let the leftmost bits fall off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&gt;&gt;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Signed right shift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Shift right by pushing copies of the leftmost bit in from the left, and let the rightmost bits fall off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1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Data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943094"/>
              </p:ext>
            </p:extLst>
          </p:nvPr>
        </p:nvGraphicFramePr>
        <p:xfrm>
          <a:off x="311727" y="2362200"/>
          <a:ext cx="8229600" cy="2522176"/>
        </p:xfrm>
        <a:graphic>
          <a:graphicData uri="http://schemas.openxmlformats.org/drawingml/2006/table">
            <a:tbl>
              <a:tblPr/>
              <a:tblGrid>
                <a:gridCol w="1504841"/>
                <a:gridCol w="6724759"/>
              </a:tblGrid>
              <a:tr h="4213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Text Type:</a:t>
                      </a:r>
                    </a:p>
                  </a:txBody>
                  <a:tcPr marL="150484" marR="75242" marT="75242" marB="7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str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Numeric Types:</a:t>
                      </a:r>
                    </a:p>
                  </a:txBody>
                  <a:tcPr marL="150484" marR="75242" marT="75242" marB="7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, </a:t>
                      </a:r>
                      <a:r>
                        <a:rPr lang="en-US" sz="1800">
                          <a:effectLst/>
                        </a:rPr>
                        <a:t>float</a:t>
                      </a:r>
                      <a:r>
                        <a:rPr lang="en-US" sz="1800" smtClean="0">
                          <a:effectLst/>
                        </a:rPr>
                        <a:t>,</a:t>
                      </a:r>
                      <a:endParaRPr lang="en-US" sz="1800" dirty="0">
                        <a:effectLst/>
                      </a:endParaRP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Sequence Types:</a:t>
                      </a:r>
                    </a:p>
                  </a:txBody>
                  <a:tcPr marL="150484" marR="75242" marT="75242" marB="7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list, tuple, range</a:t>
                      </a: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Boolean Type:</a:t>
                      </a:r>
                    </a:p>
                  </a:txBody>
                  <a:tcPr marL="150484" marR="75242" marT="75242" marB="7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bool</a:t>
                      </a:r>
                      <a:endParaRPr lang="en-US" sz="1800" dirty="0">
                        <a:effectLst/>
                      </a:endParaRPr>
                    </a:p>
                  </a:txBody>
                  <a:tcPr marL="75242" marR="75242" marT="75242" marB="752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972235"/>
            <a:ext cx="7162800" cy="107721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Variables can store data of different types, and different types can do different things.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Python has the following data types built-in by default, in these categories: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the data type of any object by using the </a:t>
            </a:r>
            <a:r>
              <a:rPr lang="en-US" dirty="0" smtClean="0"/>
              <a:t>type()</a:t>
            </a:r>
            <a:r>
              <a:rPr lang="en-US" dirty="0"/>
              <a:t> 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x = 5</a:t>
            </a:r>
          </a:p>
          <a:p>
            <a:r>
              <a:rPr lang="en-US" dirty="0" smtClean="0"/>
              <a:t>print(type(x))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perform operations on variables and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Special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operator work</a:t>
            </a:r>
          </a:p>
          <a:p>
            <a:r>
              <a:rPr lang="en-US" dirty="0" smtClean="0"/>
              <a:t>5+5 </a:t>
            </a:r>
          </a:p>
          <a:p>
            <a:r>
              <a:rPr lang="en-US" dirty="0" err="1" smtClean="0"/>
              <a:t>Boths</a:t>
            </a:r>
            <a:r>
              <a:rPr lang="en-US" dirty="0" smtClean="0"/>
              <a:t> five are operand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Expressoin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operator and operand</a:t>
            </a:r>
          </a:p>
          <a:p>
            <a:r>
              <a:rPr lang="en-US" dirty="0" smtClean="0"/>
              <a:t>Two</a:t>
            </a:r>
            <a:r>
              <a:rPr lang="en-US" dirty="0"/>
              <a:t>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1)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2)Arithmetic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8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divides the operators in the following groups: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Identity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Bitwise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Assignment Operators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247026"/>
              </p:ext>
            </p:extLst>
          </p:nvPr>
        </p:nvGraphicFramePr>
        <p:xfrm>
          <a:off x="1066800" y="1233468"/>
          <a:ext cx="7467600" cy="5395932"/>
        </p:xfrm>
        <a:graphic>
          <a:graphicData uri="http://schemas.openxmlformats.org/drawingml/2006/table">
            <a:tbl>
              <a:tblPr/>
              <a:tblGrid>
                <a:gridCol w="2477807"/>
                <a:gridCol w="1982246"/>
                <a:gridCol w="2813646"/>
                <a:gridCol w="193901"/>
              </a:tblGrid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Same As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5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5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+ 3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- 3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//=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//=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//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**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&amp;=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&amp;=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&amp;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|=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|=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|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^=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^=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^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&gt;&gt;=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&gt;&gt;=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&gt;&gt;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&lt;&lt;=</a:t>
                      </a:r>
                    </a:p>
                  </a:txBody>
                  <a:tcPr marL="115458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&lt;&lt;=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&lt;&lt; 3</a:t>
                      </a:r>
                    </a:p>
                  </a:txBody>
                  <a:tcPr marL="57729" marR="57729" marT="57729" marB="577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275" marR="69275" marT="34637" marB="346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3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Comparison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524000"/>
          </a:xfrm>
        </p:spPr>
        <p:txBody>
          <a:bodyPr/>
          <a:lstStyle/>
          <a:p>
            <a:r>
              <a:rPr lang="en-US" dirty="0"/>
              <a:t>Comparison operators are used to compare two values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67827"/>
              </p:ext>
            </p:extLst>
          </p:nvPr>
        </p:nvGraphicFramePr>
        <p:xfrm>
          <a:off x="457200" y="2209800"/>
          <a:ext cx="8132590" cy="4153784"/>
        </p:xfrm>
        <a:graphic>
          <a:graphicData uri="http://schemas.openxmlformats.org/drawingml/2006/table">
            <a:tbl>
              <a:tblPr/>
              <a:tblGrid>
                <a:gridCol w="2019190"/>
                <a:gridCol w="2838032"/>
                <a:gridCol w="2437916"/>
                <a:gridCol w="837452"/>
              </a:tblGrid>
              <a:tr h="3842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Operator</a:t>
                      </a:r>
                    </a:p>
                  </a:txBody>
                  <a:tcPr marL="148880" marR="74440" marT="74440" marB="74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Name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==</a:t>
                      </a:r>
                    </a:p>
                  </a:txBody>
                  <a:tcPr marL="14888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Equal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== y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21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!=</a:t>
                      </a:r>
                    </a:p>
                  </a:txBody>
                  <a:tcPr marL="14888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equal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!= y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&gt;</a:t>
                      </a:r>
                    </a:p>
                  </a:txBody>
                  <a:tcPr marL="14888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&gt; y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21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</a:t>
                      </a:r>
                    </a:p>
                  </a:txBody>
                  <a:tcPr marL="14888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&lt; y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&gt;=</a:t>
                      </a:r>
                    </a:p>
                  </a:txBody>
                  <a:tcPr marL="14888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 or equal to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&gt;= y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21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&lt;=</a:t>
                      </a:r>
                    </a:p>
                  </a:txBody>
                  <a:tcPr marL="14888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 or equal to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&lt;= y</a:t>
                      </a: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74440" marR="74440" marT="74440" marB="744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606</Words>
  <Application>Microsoft Office PowerPoint</Application>
  <PresentationFormat>On-screen Show (4:3)</PresentationFormat>
  <Paragraphs>168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types</vt:lpstr>
      <vt:lpstr>Built-in Data Types </vt:lpstr>
      <vt:lpstr>PowerPoint Presentation</vt:lpstr>
      <vt:lpstr>Operators</vt:lpstr>
      <vt:lpstr>operand</vt:lpstr>
      <vt:lpstr>Expressoin </vt:lpstr>
      <vt:lpstr>PowerPoint Presentation</vt:lpstr>
      <vt:lpstr>Python Assignment Operators </vt:lpstr>
      <vt:lpstr>Python Comparison Operators </vt:lpstr>
      <vt:lpstr>Python Logical Operators </vt:lpstr>
      <vt:lpstr>Python Identity Operators </vt:lpstr>
      <vt:lpstr> Python Membership Operators  </vt:lpstr>
      <vt:lpstr>Python Bitwise Operators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Umer Faroque</dc:creator>
  <cp:lastModifiedBy>Umer Faroque</cp:lastModifiedBy>
  <cp:revision>3</cp:revision>
  <dcterms:created xsi:type="dcterms:W3CDTF">2019-12-18T18:11:44Z</dcterms:created>
  <dcterms:modified xsi:type="dcterms:W3CDTF">2020-06-14T12:45:02Z</dcterms:modified>
</cp:coreProperties>
</file>