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F8E5EAD-5358-429D-98AE-CF2B80F285AD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772CA69-842B-4653-A705-729ABCECE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39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5EAD-5358-429D-98AE-CF2B80F285AD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2CA69-842B-4653-A705-729ABCECE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416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5EAD-5358-429D-98AE-CF2B80F285AD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2CA69-842B-4653-A705-729ABCECE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20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5EAD-5358-429D-98AE-CF2B80F285AD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2CA69-842B-4653-A705-729ABCECE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24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5EAD-5358-429D-98AE-CF2B80F285AD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2CA69-842B-4653-A705-729ABCECE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89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5EAD-5358-429D-98AE-CF2B80F285AD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2CA69-842B-4653-A705-729ABCECE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858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5EAD-5358-429D-98AE-CF2B80F285AD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2CA69-842B-4653-A705-729ABCECE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702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F8E5EAD-5358-429D-98AE-CF2B80F285AD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2CA69-842B-4653-A705-729ABCECE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004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F8E5EAD-5358-429D-98AE-CF2B80F285AD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2CA69-842B-4653-A705-729ABCECE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75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5EAD-5358-429D-98AE-CF2B80F285AD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2CA69-842B-4653-A705-729ABCECE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35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5EAD-5358-429D-98AE-CF2B80F285AD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2CA69-842B-4653-A705-729ABCECE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06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5EAD-5358-429D-98AE-CF2B80F285AD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2CA69-842B-4653-A705-729ABCECE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179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5EAD-5358-429D-98AE-CF2B80F285AD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2CA69-842B-4653-A705-729ABCECE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89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5EAD-5358-429D-98AE-CF2B80F285AD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2CA69-842B-4653-A705-729ABCECE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525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5EAD-5358-429D-98AE-CF2B80F285AD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2CA69-842B-4653-A705-729ABCECE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649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5EAD-5358-429D-98AE-CF2B80F285AD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2CA69-842B-4653-A705-729ABCECE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255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5EAD-5358-429D-98AE-CF2B80F285AD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2CA69-842B-4653-A705-729ABCECE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991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F8E5EAD-5358-429D-98AE-CF2B80F285AD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772CA69-842B-4653-A705-729ABCECE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70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Company and Marketing Strategy Partnering to </a:t>
            </a:r>
            <a:r>
              <a:rPr lang="en-US" sz="4000" b="1" dirty="0" smtClean="0"/>
              <a:t>Build Customer Relationships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89038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Thankyou</a:t>
            </a:r>
            <a:r>
              <a:rPr lang="en-US" dirty="0" smtClean="0">
                <a:sym typeface="Wingdings" panose="05000000000000000000" pitchFamily="2" charset="2"/>
              </a:rPr>
              <a:t>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513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</a:t>
            </a:r>
            <a:r>
              <a:rPr lang="en-US" b="1" dirty="0" smtClean="0"/>
              <a:t>Companywide </a:t>
            </a:r>
            <a:r>
              <a:rPr lang="en-US" b="1" dirty="0"/>
              <a:t>Strategic </a:t>
            </a:r>
            <a:r>
              <a:rPr lang="en-US" b="1" dirty="0" smtClean="0"/>
              <a:t>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Strategic planning</a:t>
            </a:r>
            <a:endParaRPr lang="en-US" dirty="0" smtClean="0"/>
          </a:p>
          <a:p>
            <a:r>
              <a:rPr lang="en-US" sz="2400" dirty="0" smtClean="0"/>
              <a:t>Strategic planning is the process of developing and maintaining a strategic fit between the organization’s goals and capabilities and its changing marketing opportunities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Defining a Market-Oriented Mission</a:t>
            </a:r>
            <a:endParaRPr lang="en-US" dirty="0" smtClean="0"/>
          </a:p>
          <a:p>
            <a:r>
              <a:rPr lang="en-US" sz="2400" dirty="0" smtClean="0"/>
              <a:t>The mission statement is the organization’s purpose, what it wants to accomplish in the larger environment</a:t>
            </a:r>
          </a:p>
          <a:p>
            <a:r>
              <a:rPr lang="en-US" sz="2400" dirty="0" smtClean="0"/>
              <a:t>Market-oriented mission statement defines the business in terms of satisfying basic customer needs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0980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Setting Company Objectives and Goals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Business </a:t>
            </a:r>
            <a:r>
              <a:rPr lang="en-US" b="1" dirty="0"/>
              <a:t>objective</a:t>
            </a:r>
          </a:p>
          <a:p>
            <a:r>
              <a:rPr lang="en-US" sz="2400" dirty="0" smtClean="0"/>
              <a:t>Build </a:t>
            </a:r>
            <a:r>
              <a:rPr lang="en-US" sz="2400" dirty="0"/>
              <a:t>profitable customer relationships</a:t>
            </a:r>
          </a:p>
          <a:p>
            <a:r>
              <a:rPr lang="en-US" sz="2400" dirty="0" smtClean="0"/>
              <a:t>Invest </a:t>
            </a:r>
            <a:r>
              <a:rPr lang="en-US" sz="2400" dirty="0"/>
              <a:t>in research</a:t>
            </a:r>
          </a:p>
          <a:p>
            <a:r>
              <a:rPr lang="en-US" sz="2400" dirty="0" smtClean="0"/>
              <a:t>Improve </a:t>
            </a:r>
            <a:r>
              <a:rPr lang="en-US" sz="2400" dirty="0"/>
              <a:t>profits</a:t>
            </a:r>
          </a:p>
          <a:p>
            <a:r>
              <a:rPr lang="en-US" b="1" dirty="0" smtClean="0"/>
              <a:t>Marketing </a:t>
            </a:r>
            <a:r>
              <a:rPr lang="en-US" b="1" dirty="0"/>
              <a:t>objective</a:t>
            </a:r>
          </a:p>
          <a:p>
            <a:r>
              <a:rPr lang="en-US" sz="2400" dirty="0" smtClean="0"/>
              <a:t>Increase </a:t>
            </a:r>
            <a:r>
              <a:rPr lang="en-US" sz="2400" dirty="0"/>
              <a:t>market share</a:t>
            </a:r>
          </a:p>
          <a:p>
            <a:r>
              <a:rPr lang="en-US" sz="2400" dirty="0" smtClean="0"/>
              <a:t>Create </a:t>
            </a:r>
            <a:r>
              <a:rPr lang="en-US" sz="2400" dirty="0"/>
              <a:t>local partnerships</a:t>
            </a:r>
          </a:p>
          <a:p>
            <a:r>
              <a:rPr lang="en-US" sz="2400" dirty="0" smtClean="0"/>
              <a:t>Increase promotio</a:t>
            </a:r>
            <a:r>
              <a:rPr lang="en-US" dirty="0" smtClean="0"/>
              <a:t>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42681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 Designing the Business Portfolio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business </a:t>
            </a:r>
            <a:r>
              <a:rPr lang="en-US" sz="2400" dirty="0" smtClean="0"/>
              <a:t>portfolio is </a:t>
            </a:r>
            <a:r>
              <a:rPr lang="en-US" sz="2400" dirty="0"/>
              <a:t>the collection of businesses and products that make up </a:t>
            </a:r>
            <a:r>
              <a:rPr lang="en-US" sz="2400" dirty="0" smtClean="0"/>
              <a:t>the company</a:t>
            </a:r>
            <a:endParaRPr lang="en-US" sz="2400" dirty="0"/>
          </a:p>
          <a:p>
            <a:r>
              <a:rPr lang="en-US" b="1" dirty="0"/>
              <a:t>Portfolio </a:t>
            </a:r>
            <a:r>
              <a:rPr lang="en-US" b="1" dirty="0" smtClean="0"/>
              <a:t>analysis </a:t>
            </a:r>
            <a:r>
              <a:rPr lang="en-US" sz="2400" dirty="0" smtClean="0"/>
              <a:t>is </a:t>
            </a:r>
            <a:r>
              <a:rPr lang="en-US" sz="2400" dirty="0"/>
              <a:t>a major activity in strategic planning whereby management </a:t>
            </a:r>
            <a:r>
              <a:rPr lang="en-US" sz="2400" dirty="0" smtClean="0"/>
              <a:t>evaluates the </a:t>
            </a:r>
            <a:r>
              <a:rPr lang="en-US" sz="2400" dirty="0"/>
              <a:t>products and businesses that make up the company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108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Analyzing the Current Business </a:t>
            </a:r>
            <a:r>
              <a:rPr lang="en-US" b="1" dirty="0" smtClean="0"/>
              <a:t>Portfolio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Strategic </a:t>
            </a:r>
            <a:r>
              <a:rPr lang="en-US" dirty="0"/>
              <a:t>business unit (</a:t>
            </a:r>
            <a:r>
              <a:rPr lang="en-US" dirty="0" smtClean="0"/>
              <a:t>SBU) is </a:t>
            </a:r>
            <a:r>
              <a:rPr lang="en-US" dirty="0"/>
              <a:t>a unit of the company </a:t>
            </a:r>
            <a:r>
              <a:rPr lang="en-US" dirty="0" smtClean="0"/>
              <a:t>that has </a:t>
            </a:r>
            <a:r>
              <a:rPr lang="en-US" dirty="0"/>
              <a:t>a separate mission and objectives that can be planned separately from other </a:t>
            </a:r>
            <a:r>
              <a:rPr lang="en-US" dirty="0" smtClean="0"/>
              <a:t>company businesses</a:t>
            </a:r>
            <a:endParaRPr lang="en-US" dirty="0"/>
          </a:p>
          <a:p>
            <a:r>
              <a:rPr lang="en-US" dirty="0" smtClean="0"/>
              <a:t>Company division</a:t>
            </a:r>
          </a:p>
          <a:p>
            <a:r>
              <a:rPr lang="en-US" dirty="0" smtClean="0"/>
              <a:t>Product </a:t>
            </a:r>
            <a:r>
              <a:rPr lang="en-US" dirty="0"/>
              <a:t>line within a </a:t>
            </a:r>
            <a:r>
              <a:rPr lang="en-US" dirty="0" smtClean="0"/>
              <a:t>division</a:t>
            </a:r>
          </a:p>
          <a:p>
            <a:r>
              <a:rPr lang="en-US" dirty="0" smtClean="0"/>
              <a:t>Single </a:t>
            </a:r>
            <a:r>
              <a:rPr lang="en-US" dirty="0"/>
              <a:t>product or brand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026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3. Partnering to Build Customer </a:t>
            </a:r>
            <a:r>
              <a:rPr lang="en-US" b="1" dirty="0" smtClean="0"/>
              <a:t>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Value </a:t>
            </a:r>
            <a:r>
              <a:rPr lang="en-US" b="1" dirty="0" smtClean="0"/>
              <a:t>chain </a:t>
            </a:r>
            <a:r>
              <a:rPr lang="en-US" dirty="0" smtClean="0"/>
              <a:t>is </a:t>
            </a:r>
            <a:r>
              <a:rPr lang="en-US" dirty="0"/>
              <a:t>a series of departments that carry out value-creating activities to </a:t>
            </a:r>
            <a:r>
              <a:rPr lang="en-US" dirty="0" smtClean="0"/>
              <a:t>design, produce</a:t>
            </a:r>
            <a:r>
              <a:rPr lang="en-US" dirty="0"/>
              <a:t>, market, deliver, and support a firm’s products</a:t>
            </a:r>
          </a:p>
          <a:p>
            <a:endParaRPr lang="en-US" dirty="0"/>
          </a:p>
          <a:p>
            <a:r>
              <a:rPr lang="en-US" b="1" dirty="0"/>
              <a:t>Value delivery </a:t>
            </a:r>
            <a:r>
              <a:rPr lang="en-US" dirty="0" smtClean="0"/>
              <a:t>network is </a:t>
            </a:r>
            <a:r>
              <a:rPr lang="en-US" dirty="0"/>
              <a:t>made up of the company, suppliers, distributors, and</a:t>
            </a:r>
            <a:r>
              <a:rPr lang="en-US" dirty="0" smtClean="0"/>
              <a:t>, ultimately</a:t>
            </a:r>
            <a:r>
              <a:rPr lang="en-US" dirty="0"/>
              <a:t>, customers who partner with each other to improve performance of the </a:t>
            </a:r>
            <a:r>
              <a:rPr lang="en-US" dirty="0" smtClean="0"/>
              <a:t>entire system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327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/>
              <a:t>4. Customer-Driven Marketing 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Market </a:t>
            </a:r>
            <a:r>
              <a:rPr lang="en-US" b="1" dirty="0" smtClean="0"/>
              <a:t>segmentation</a:t>
            </a:r>
            <a:r>
              <a:rPr lang="en-US" dirty="0" smtClean="0"/>
              <a:t> is </a:t>
            </a:r>
            <a:r>
              <a:rPr lang="en-US" dirty="0"/>
              <a:t>the division of a market into distinct groups of buyers who </a:t>
            </a:r>
            <a:r>
              <a:rPr lang="en-US" dirty="0" smtClean="0"/>
              <a:t>have distinct </a:t>
            </a:r>
            <a:r>
              <a:rPr lang="en-US" dirty="0"/>
              <a:t>needs, characteristics, or behavior, and who might require separate products </a:t>
            </a:r>
            <a:r>
              <a:rPr lang="en-US" dirty="0" smtClean="0"/>
              <a:t>or marketing </a:t>
            </a:r>
            <a:r>
              <a:rPr lang="en-US" dirty="0"/>
              <a:t>mixes</a:t>
            </a:r>
          </a:p>
          <a:p>
            <a:r>
              <a:rPr lang="en-US" b="1" dirty="0"/>
              <a:t>Market </a:t>
            </a:r>
            <a:r>
              <a:rPr lang="en-US" b="1" dirty="0" smtClean="0"/>
              <a:t>segment</a:t>
            </a:r>
            <a:r>
              <a:rPr lang="en-US" dirty="0" smtClean="0"/>
              <a:t> is </a:t>
            </a:r>
            <a:r>
              <a:rPr lang="en-US" dirty="0"/>
              <a:t>a group of consumers who respond in a similar way to a given set </a:t>
            </a:r>
            <a:r>
              <a:rPr lang="en-US" dirty="0" smtClean="0"/>
              <a:t>of marketing </a:t>
            </a:r>
            <a:r>
              <a:rPr lang="en-US" dirty="0"/>
              <a:t>efforts</a:t>
            </a:r>
          </a:p>
          <a:p>
            <a:r>
              <a:rPr lang="en-US" b="1" dirty="0"/>
              <a:t>Market </a:t>
            </a:r>
            <a:r>
              <a:rPr lang="en-US" b="1" dirty="0" smtClean="0"/>
              <a:t>targeting</a:t>
            </a:r>
            <a:r>
              <a:rPr lang="en-US" dirty="0" smtClean="0"/>
              <a:t> is </a:t>
            </a:r>
            <a:r>
              <a:rPr lang="en-US" dirty="0"/>
              <a:t>the process of evaluating each market segment’s attractiveness </a:t>
            </a:r>
            <a:r>
              <a:rPr lang="en-US" dirty="0" smtClean="0"/>
              <a:t>and selecting </a:t>
            </a:r>
            <a:r>
              <a:rPr lang="en-US" dirty="0"/>
              <a:t>one or more segments to enter</a:t>
            </a:r>
          </a:p>
          <a:p>
            <a:r>
              <a:rPr lang="en-US" b="1" dirty="0"/>
              <a:t>Market </a:t>
            </a:r>
            <a:r>
              <a:rPr lang="en-US" b="1" dirty="0" smtClean="0"/>
              <a:t>positioning </a:t>
            </a:r>
            <a:r>
              <a:rPr lang="en-US" dirty="0"/>
              <a:t> is the arranging for a product to occupy a clear, distinctive, </a:t>
            </a:r>
            <a:r>
              <a:rPr lang="en-US" dirty="0" smtClean="0"/>
              <a:t>and desirable </a:t>
            </a:r>
            <a:r>
              <a:rPr lang="en-US" dirty="0"/>
              <a:t>place relative to competing products in the minds of the target consumer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293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Marketing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is </a:t>
            </a:r>
            <a:r>
              <a:rPr lang="en-US" dirty="0"/>
              <a:t>the process that turns marketing plans into marketing actions </a:t>
            </a:r>
            <a:r>
              <a:rPr lang="en-US" dirty="0" smtClean="0"/>
              <a:t>to accomplish </a:t>
            </a:r>
            <a:r>
              <a:rPr lang="en-US" dirty="0"/>
              <a:t>strategic marketing objectives</a:t>
            </a:r>
          </a:p>
          <a:p>
            <a:r>
              <a:rPr lang="en-US" dirty="0" smtClean="0"/>
              <a:t>Successful </a:t>
            </a:r>
            <a:r>
              <a:rPr lang="en-US" dirty="0"/>
              <a:t>implementation </a:t>
            </a:r>
            <a:r>
              <a:rPr lang="en-US" dirty="0" smtClean="0"/>
              <a:t>depends on </a:t>
            </a:r>
            <a:r>
              <a:rPr lang="en-US" dirty="0"/>
              <a:t>how well the company blends its people</a:t>
            </a:r>
            <a:r>
              <a:rPr lang="en-US" dirty="0" smtClean="0"/>
              <a:t>, organizational </a:t>
            </a:r>
            <a:r>
              <a:rPr lang="en-US" dirty="0"/>
              <a:t>structure, decision and reward system, and company culture into a </a:t>
            </a:r>
            <a:r>
              <a:rPr lang="en-US" dirty="0" smtClean="0"/>
              <a:t>cohesive action </a:t>
            </a:r>
            <a:r>
              <a:rPr lang="en-US" dirty="0"/>
              <a:t>plan that supports its strategies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708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Marketing </a:t>
            </a:r>
            <a:r>
              <a:rPr lang="en-US" b="1" dirty="0" smtClean="0"/>
              <a:t>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Controlling </a:t>
            </a:r>
            <a:r>
              <a:rPr lang="en-US" dirty="0"/>
              <a:t>is </a:t>
            </a:r>
            <a:r>
              <a:rPr lang="en-US" dirty="0" smtClean="0"/>
              <a:t>the measurement </a:t>
            </a:r>
            <a:r>
              <a:rPr lang="en-US" dirty="0"/>
              <a:t>and evaluation of results and the taking of corrective action as needed</a:t>
            </a:r>
          </a:p>
          <a:p>
            <a:r>
              <a:rPr lang="en-US" dirty="0" smtClean="0"/>
              <a:t>Operating control</a:t>
            </a:r>
          </a:p>
          <a:p>
            <a:r>
              <a:rPr lang="en-US" dirty="0" smtClean="0"/>
              <a:t>Strategic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7371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36</TotalTime>
  <Words>225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Wingdings</vt:lpstr>
      <vt:lpstr>Wingdings 3</vt:lpstr>
      <vt:lpstr>Ion Boardroom</vt:lpstr>
      <vt:lpstr>Company and Marketing Strategy Partnering to Build Customer Relationships</vt:lpstr>
      <vt:lpstr>1.Companywide Strategic Planning</vt:lpstr>
      <vt:lpstr>Setting Company Objectives and Goals </vt:lpstr>
      <vt:lpstr>2. Designing the Business Portfolio</vt:lpstr>
      <vt:lpstr>Analyzing the Current Business Portfolio</vt:lpstr>
      <vt:lpstr>3. Partnering to Build Customer Relationships</vt:lpstr>
      <vt:lpstr> 4. Customer-Driven Marketing Strategy</vt:lpstr>
      <vt:lpstr>Marketing Implementation</vt:lpstr>
      <vt:lpstr>Marketing Control</vt:lpstr>
      <vt:lpstr>Thankyou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30</cp:revision>
  <dcterms:created xsi:type="dcterms:W3CDTF">2019-12-02T06:01:54Z</dcterms:created>
  <dcterms:modified xsi:type="dcterms:W3CDTF">2019-12-02T06:38:39Z</dcterms:modified>
</cp:coreProperties>
</file>