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62" r:id="rId4"/>
    <p:sldId id="263" r:id="rId5"/>
    <p:sldId id="265" r:id="rId6"/>
    <p:sldId id="266" r:id="rId7"/>
    <p:sldId id="267" r:id="rId8"/>
    <p:sldId id="268" r:id="rId9"/>
    <p:sldId id="272" r:id="rId10"/>
    <p:sldId id="270" r:id="rId11"/>
    <p:sldId id="271" r:id="rId12"/>
    <p:sldId id="273"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12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C98CFA5A-2998-4060-844E-28EDB6E69BEA}" type="datetimeFigureOut">
              <a:rPr lang="en-US" smtClean="0"/>
              <a:pPr/>
              <a:t>12/4/2019</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5A793B6-88F3-44C8-994B-6D322F5F9322}"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8CFA5A-2998-4060-844E-28EDB6E69BEA}"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A793B6-88F3-44C8-994B-6D322F5F932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8CFA5A-2998-4060-844E-28EDB6E69BEA}"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A793B6-88F3-44C8-994B-6D322F5F932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98CFA5A-2998-4060-844E-28EDB6E69BEA}"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A793B6-88F3-44C8-994B-6D322F5F9322}"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98CFA5A-2998-4060-844E-28EDB6E69BEA}" type="datetimeFigureOut">
              <a:rPr lang="en-US" smtClean="0"/>
              <a:pPr/>
              <a:t>12/4/2019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5A793B6-88F3-44C8-994B-6D322F5F9322}"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8CFA5A-2998-4060-844E-28EDB6E69BEA}"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A793B6-88F3-44C8-994B-6D322F5F9322}"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98CFA5A-2998-4060-844E-28EDB6E69BEA}" type="datetimeFigureOut">
              <a:rPr lang="en-US" smtClean="0"/>
              <a:pPr/>
              <a:t>12/4/2019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5A793B6-88F3-44C8-994B-6D322F5F9322}"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98CFA5A-2998-4060-844E-28EDB6E69BEA}" type="datetimeFigureOut">
              <a:rPr lang="en-US" smtClean="0"/>
              <a:pPr/>
              <a:t>12/4/2019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5A793B6-88F3-44C8-994B-6D322F5F9322}"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C98CFA5A-2998-4060-844E-28EDB6E69BEA}" type="datetimeFigureOut">
              <a:rPr lang="en-US" smtClean="0"/>
              <a:pPr/>
              <a:t>12/4/2019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5A793B6-88F3-44C8-994B-6D322F5F9322}"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98CFA5A-2998-4060-844E-28EDB6E69BEA}"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A793B6-88F3-44C8-994B-6D322F5F9322}"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98CFA5A-2998-4060-844E-28EDB6E69BEA}" type="datetimeFigureOut">
              <a:rPr lang="en-US" smtClean="0"/>
              <a:pPr/>
              <a:t>12/4/2019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5A793B6-88F3-44C8-994B-6D322F5F9322}"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C98CFA5A-2998-4060-844E-28EDB6E69BEA}" type="datetimeFigureOut">
              <a:rPr lang="en-US" smtClean="0"/>
              <a:pPr/>
              <a:t>12/4/2019</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5A793B6-88F3-44C8-994B-6D322F5F9322}"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feedough.com/how-to-validate-your-product-using-an-mvp/" TargetMode="External"/><Relationship Id="rId2" Type="http://schemas.openxmlformats.org/officeDocument/2006/relationships/hyperlink" Target="https://www.feedough.com/what-is-a-prototyp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feedough.com/research-evaluate-and-validate-your-startup-ide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eedough.com/what-is-brand-meaning-brand/" TargetMode="External"/><Relationship Id="rId2" Type="http://schemas.openxmlformats.org/officeDocument/2006/relationships/hyperlink" Target="https://www.feedough.com/importance-of-marketing/" TargetMode="External"/><Relationship Id="rId1" Type="http://schemas.openxmlformats.org/officeDocument/2006/relationships/slideLayout" Target="../slideLayouts/slideLayout2.xml"/><Relationship Id="rId5" Type="http://schemas.openxmlformats.org/officeDocument/2006/relationships/hyperlink" Target="https://www.feedough.com/marketing-mix-4ps/" TargetMode="External"/><Relationship Id="rId4" Type="http://schemas.openxmlformats.org/officeDocument/2006/relationships/hyperlink" Target="https://www.feedough.com/what-is-revenu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 Product Development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Test </a:t>
            </a:r>
            <a:r>
              <a:rPr lang="en-US" dirty="0" smtClean="0"/>
              <a:t>Marketing</a:t>
            </a:r>
            <a:endParaRPr lang="en-US" dirty="0"/>
          </a:p>
        </p:txBody>
      </p:sp>
      <p:sp>
        <p:nvSpPr>
          <p:cNvPr id="3" name="Content Placeholder 2"/>
          <p:cNvSpPr>
            <a:spLocks noGrp="1"/>
          </p:cNvSpPr>
          <p:nvPr>
            <p:ph idx="1"/>
          </p:nvPr>
        </p:nvSpPr>
        <p:spPr/>
        <p:txBody>
          <a:bodyPr/>
          <a:lstStyle/>
          <a:p>
            <a:r>
              <a:rPr lang="en-US" dirty="0"/>
              <a:t>Unlike concept testing, the </a:t>
            </a:r>
            <a:r>
              <a:rPr lang="en-US" dirty="0">
                <a:hlinkClick r:id="rId2"/>
              </a:rPr>
              <a:t>prototype</a:t>
            </a:r>
            <a:r>
              <a:rPr lang="en-US" dirty="0"/>
              <a:t> is introduced for research and feedback in the test marketing phase. Customers feedback are taken and further changes, if required, are made to the product. This process is of utmost importance as it </a:t>
            </a:r>
            <a:r>
              <a:rPr lang="en-US" dirty="0">
                <a:hlinkClick r:id="rId3"/>
              </a:rPr>
              <a:t>validates the whole concept</a:t>
            </a:r>
            <a:r>
              <a:rPr lang="en-US" dirty="0"/>
              <a:t> and makes the company ready for the launch.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7.Commercialization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a:t>The product is ready, so should be the marketing strategies. The marketing mix is now put to use. The final decisions are to be made. Markets are decided for the product to launch in. This stage involves briefing different departments about the duties and targets. Every minor and major decision is made before the final introduction stage of the new product development.</a:t>
            </a: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rmAutofit/>
          </a:bodyPr>
          <a:lstStyle/>
          <a:p>
            <a:pPr algn="ctr">
              <a:buNone/>
            </a:pPr>
            <a:endParaRPr lang="en-US" sz="3600" b="1" dirty="0" smtClean="0"/>
          </a:p>
          <a:p>
            <a:pPr algn="ctr">
              <a:buNone/>
            </a:pPr>
            <a:endParaRPr lang="en-US" sz="3600" b="1" dirty="0" smtClean="0"/>
          </a:p>
          <a:p>
            <a:pPr algn="ctr">
              <a:buNone/>
            </a:pPr>
            <a:endParaRPr lang="en-US" sz="3600" b="1" dirty="0" smtClean="0"/>
          </a:p>
          <a:p>
            <a:pPr algn="ctr">
              <a:buNone/>
            </a:pPr>
            <a:r>
              <a:rPr lang="en-US" sz="3600" b="1" dirty="0" smtClean="0"/>
              <a:t>THANK YOU </a:t>
            </a:r>
            <a:r>
              <a:rPr lang="en-US" sz="3600" b="1" dirty="0" smtClean="0">
                <a:sym typeface="Wingdings" pitchFamily="2" charset="2"/>
              </a:rPr>
              <a:t>  </a:t>
            </a:r>
            <a:endParaRPr lang="en-US" sz="3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new product ?</a:t>
            </a:r>
            <a:endParaRPr lang="en-US" dirty="0"/>
          </a:p>
        </p:txBody>
      </p:sp>
      <p:sp>
        <p:nvSpPr>
          <p:cNvPr id="3" name="Content Placeholder 2"/>
          <p:cNvSpPr>
            <a:spLocks noGrp="1"/>
          </p:cNvSpPr>
          <p:nvPr>
            <p:ph idx="1"/>
          </p:nvPr>
        </p:nvSpPr>
        <p:spPr/>
        <p:txBody>
          <a:bodyPr>
            <a:normAutofit lnSpcReduction="10000"/>
          </a:bodyPr>
          <a:lstStyle/>
          <a:p>
            <a:r>
              <a:rPr lang="en-US" dirty="0" smtClean="0"/>
              <a:t>A product that opens an entirely new market</a:t>
            </a:r>
          </a:p>
          <a:p>
            <a:r>
              <a:rPr lang="en-US" dirty="0" smtClean="0"/>
              <a:t>A product that adopts or replaces an existing product</a:t>
            </a:r>
          </a:p>
          <a:p>
            <a:r>
              <a:rPr lang="en-US" dirty="0" smtClean="0"/>
              <a:t> A product that significantly broadens the market for an existing product</a:t>
            </a:r>
          </a:p>
          <a:p>
            <a:r>
              <a:rPr lang="en-US" dirty="0" smtClean="0"/>
              <a:t> An old product introduced in a new market</a:t>
            </a:r>
          </a:p>
          <a:p>
            <a:r>
              <a:rPr lang="en-US" dirty="0" smtClean="0"/>
              <a:t>An old product packaged in a different way</a:t>
            </a:r>
          </a:p>
          <a:p>
            <a:pPr marL="82296"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product planning</a:t>
            </a:r>
            <a:endParaRPr lang="en-US" dirty="0"/>
          </a:p>
        </p:txBody>
      </p:sp>
      <p:sp>
        <p:nvSpPr>
          <p:cNvPr id="3" name="Content Placeholder 2"/>
          <p:cNvSpPr>
            <a:spLocks noGrp="1"/>
          </p:cNvSpPr>
          <p:nvPr>
            <p:ph idx="1"/>
          </p:nvPr>
        </p:nvSpPr>
        <p:spPr/>
        <p:txBody>
          <a:bodyPr/>
          <a:lstStyle/>
          <a:p>
            <a:r>
              <a:rPr lang="en-US" dirty="0" smtClean="0"/>
              <a:t>This is the strategic stage</a:t>
            </a:r>
          </a:p>
          <a:p>
            <a:r>
              <a:rPr lang="en-US" dirty="0" smtClean="0"/>
              <a:t> The firm assesses :</a:t>
            </a:r>
          </a:p>
          <a:p>
            <a:pPr algn="ctr"/>
            <a:r>
              <a:rPr lang="en-US" dirty="0" smtClean="0"/>
              <a:t>It current product portfolio</a:t>
            </a:r>
          </a:p>
          <a:p>
            <a:pPr algn="ctr"/>
            <a:r>
              <a:rPr lang="en-US" dirty="0" smtClean="0"/>
              <a:t> Opportunities and threats</a:t>
            </a:r>
          </a:p>
          <a:p>
            <a:r>
              <a:rPr lang="en-US" dirty="0" smtClean="0"/>
              <a:t>The firm then determines the type of product which would best fit in with the corporate strategy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product development</a:t>
            </a:r>
            <a:endParaRPr lang="en-US" dirty="0"/>
          </a:p>
        </p:txBody>
      </p:sp>
      <p:sp>
        <p:nvSpPr>
          <p:cNvPr id="3" name="Content Placeholder 2"/>
          <p:cNvSpPr>
            <a:spLocks noGrp="1"/>
          </p:cNvSpPr>
          <p:nvPr>
            <p:ph idx="1"/>
          </p:nvPr>
        </p:nvSpPr>
        <p:spPr/>
        <p:txBody>
          <a:bodyPr/>
          <a:lstStyle/>
          <a:p>
            <a:r>
              <a:rPr lang="en-US" dirty="0" smtClean="0"/>
              <a:t>New product development is a process which is designed to develop, test and consider the viability of products which are new to the market in order to ensure the Growth or survival of the organization.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Idea </a:t>
            </a:r>
            <a:r>
              <a:rPr lang="en-US" dirty="0" smtClean="0"/>
              <a:t>Generation</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The first stage of the New Product Development is the idea generation. Ideas come from everywhere, can be of any form, and can be numerous. This stage involves creating a large pool of ideas from various sources, which include –</a:t>
            </a:r>
          </a:p>
          <a:p>
            <a:pPr fontAlgn="base"/>
            <a:r>
              <a:rPr lang="en-US" b="1" dirty="0"/>
              <a:t>Internal sources</a:t>
            </a:r>
            <a:r>
              <a:rPr lang="en-US" dirty="0"/>
              <a:t> – many companies give incentives to their employees to come up with workable ideas.</a:t>
            </a:r>
          </a:p>
          <a:p>
            <a:pPr fontAlgn="base"/>
            <a:r>
              <a:rPr lang="en-US" b="1" dirty="0"/>
              <a:t>SWOT analysis</a:t>
            </a:r>
            <a:r>
              <a:rPr lang="en-US" dirty="0"/>
              <a:t> – Company may review its strength, weakness, opportunities and threats and come up with a good feasible idea.</a:t>
            </a:r>
          </a:p>
          <a:p>
            <a:pPr fontAlgn="base"/>
            <a:r>
              <a:rPr lang="en-US" b="1" dirty="0"/>
              <a:t>Market research</a:t>
            </a:r>
            <a:r>
              <a:rPr lang="en-US" dirty="0"/>
              <a:t> – Companies constantly reviews the changing needs, wants, and trends in the market.</a:t>
            </a:r>
          </a:p>
          <a:p>
            <a:pPr fontAlgn="base"/>
            <a:r>
              <a:rPr lang="en-US" b="1" dirty="0"/>
              <a:t>Customers</a:t>
            </a:r>
            <a:r>
              <a:rPr lang="en-US" dirty="0"/>
              <a:t> – Sometimes reviews and feedbacks from the customers or even their ideas can help companies generate new product ideas.</a:t>
            </a:r>
          </a:p>
          <a:p>
            <a:pPr fontAlgn="base"/>
            <a:r>
              <a:rPr lang="en-US" b="1" dirty="0"/>
              <a:t>Competition</a:t>
            </a:r>
            <a:r>
              <a:rPr lang="en-US" dirty="0"/>
              <a:t> – Competitors SWOT analysis can help the company generate ideas.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7498080" cy="1143000"/>
          </a:xfrm>
        </p:spPr>
        <p:txBody>
          <a:bodyPr/>
          <a:lstStyle/>
          <a:p>
            <a:r>
              <a:rPr lang="en-US" dirty="0" smtClean="0"/>
              <a:t>2. Idea </a:t>
            </a:r>
            <a:r>
              <a:rPr lang="en-US" dirty="0" smtClean="0"/>
              <a:t>Screening</a:t>
            </a:r>
            <a:endParaRPr lang="en-US" dirty="0"/>
          </a:p>
        </p:txBody>
      </p:sp>
      <p:sp>
        <p:nvSpPr>
          <p:cNvPr id="3" name="Content Placeholder 2"/>
          <p:cNvSpPr>
            <a:spLocks noGrp="1"/>
          </p:cNvSpPr>
          <p:nvPr>
            <p:ph idx="1"/>
          </p:nvPr>
        </p:nvSpPr>
        <p:spPr>
          <a:xfrm>
            <a:off x="762000" y="1524000"/>
            <a:ext cx="8077200" cy="5105400"/>
          </a:xfrm>
        </p:spPr>
        <p:txBody>
          <a:bodyPr>
            <a:normAutofit/>
          </a:bodyPr>
          <a:lstStyle/>
          <a:p>
            <a:r>
              <a:rPr lang="en-US" dirty="0" smtClean="0"/>
              <a:t>The second step in New product development is Idea screening. The purpose of idea generation is to create a large pool of ideas. The purpose of this stage is to pare these down to those that are genuinely worth pursuing.</a:t>
            </a:r>
          </a:p>
          <a:p>
            <a:r>
              <a:rPr lang="en-US" dirty="0" smtClean="0"/>
              <a:t>The object is to eliminate unsound concepts prior to devoting resources to them.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Concept </a:t>
            </a:r>
            <a:r>
              <a:rPr lang="en-US" dirty="0" smtClean="0"/>
              <a:t>testing</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a:t>The third step of the new product development includes </a:t>
            </a:r>
            <a:r>
              <a:rPr lang="en-US" dirty="0">
                <a:hlinkClick r:id="rId2"/>
              </a:rPr>
              <a:t>concept development and testing</a:t>
            </a:r>
            <a:r>
              <a:rPr lang="en-US" dirty="0"/>
              <a:t>. A concept is a detailed strategy or </a:t>
            </a:r>
            <a:r>
              <a:rPr lang="en-US" dirty="0" smtClean="0"/>
              <a:t>plan </a:t>
            </a:r>
            <a:r>
              <a:rPr lang="en-US" dirty="0"/>
              <a:t>version of the idea. Basically, when an idea is developed in every aspect so as to make it presentable, it is called a concept.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fontAlgn="base"/>
            <a:r>
              <a:rPr lang="en-US" sz="3200" b="1" dirty="0" smtClean="0">
                <a:effectLst/>
              </a:rPr>
              <a:t>4. Business </a:t>
            </a:r>
            <a:r>
              <a:rPr lang="en-US" sz="3200" b="1" dirty="0">
                <a:effectLst/>
              </a:rPr>
              <a:t>Strategy Analysis &amp; Development</a:t>
            </a:r>
          </a:p>
        </p:txBody>
      </p:sp>
      <p:sp>
        <p:nvSpPr>
          <p:cNvPr id="3" name="Content Placeholder 2"/>
          <p:cNvSpPr>
            <a:spLocks noGrp="1"/>
          </p:cNvSpPr>
          <p:nvPr>
            <p:ph idx="1"/>
          </p:nvPr>
        </p:nvSpPr>
        <p:spPr/>
        <p:txBody>
          <a:bodyPr>
            <a:normAutofit/>
          </a:bodyPr>
          <a:lstStyle/>
          <a:p>
            <a:r>
              <a:rPr lang="en-US" dirty="0"/>
              <a:t>Now that the business has a finalized concept, it’s time for it to </a:t>
            </a:r>
            <a:r>
              <a:rPr lang="en-US" dirty="0" err="1"/>
              <a:t>analyse</a:t>
            </a:r>
            <a:r>
              <a:rPr lang="en-US" dirty="0"/>
              <a:t> and decide the </a:t>
            </a:r>
            <a:r>
              <a:rPr lang="en-US" dirty="0">
                <a:hlinkClick r:id="rId2"/>
              </a:rPr>
              <a:t>marketing</a:t>
            </a:r>
            <a:r>
              <a:rPr lang="en-US" dirty="0"/>
              <a:t>, </a:t>
            </a:r>
            <a:r>
              <a:rPr lang="en-US" dirty="0">
                <a:hlinkClick r:id="rId3"/>
              </a:rPr>
              <a:t>branding</a:t>
            </a:r>
            <a:r>
              <a:rPr lang="en-US" dirty="0"/>
              <a:t>, and other business strategies that will be used. Estimated </a:t>
            </a:r>
            <a:r>
              <a:rPr lang="en-US" dirty="0">
                <a:hlinkClick r:id="rId4"/>
              </a:rPr>
              <a:t>product profitability</a:t>
            </a:r>
            <a:r>
              <a:rPr lang="en-US" dirty="0"/>
              <a:t>, </a:t>
            </a:r>
            <a:r>
              <a:rPr lang="en-US" dirty="0">
                <a:hlinkClick r:id="rId5"/>
              </a:rPr>
              <a:t>marketing mix</a:t>
            </a:r>
            <a:r>
              <a:rPr lang="en-US" dirty="0"/>
              <a:t>, and other product strategies are decided for the product.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 Product </a:t>
            </a:r>
            <a:r>
              <a:rPr lang="en-US" b="1" dirty="0" smtClean="0"/>
              <a:t>Development</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Once all the strategies are approved, the product concept is transformed into an actual tangible product. This development stage of new product development results in building up of a prototype or a limited production model. All the branding and other strategies decided previously are tested and applied in this stage.</a:t>
            </a:r>
          </a:p>
          <a:p>
            <a:r>
              <a:rPr lang="en-US" dirty="0"/>
              <a:t/>
            </a:r>
            <a:br>
              <a:rPr lang="en-US" dirty="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55</TotalTime>
  <Words>374</Words>
  <Application>Microsoft Office PowerPoint</Application>
  <PresentationFormat>On-screen Show (4:3)</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Gill Sans MT</vt:lpstr>
      <vt:lpstr>Verdana</vt:lpstr>
      <vt:lpstr>Wingdings</vt:lpstr>
      <vt:lpstr>Wingdings 2</vt:lpstr>
      <vt:lpstr>Solstice</vt:lpstr>
      <vt:lpstr>New Product Development</vt:lpstr>
      <vt:lpstr>What is a new product ?</vt:lpstr>
      <vt:lpstr>New product planning</vt:lpstr>
      <vt:lpstr>New product development</vt:lpstr>
      <vt:lpstr>1. Idea Generation</vt:lpstr>
      <vt:lpstr>2. Idea Screening</vt:lpstr>
      <vt:lpstr>3. Concept testing</vt:lpstr>
      <vt:lpstr>4. Business Strategy Analysis &amp; Development</vt:lpstr>
      <vt:lpstr>5. Product Development</vt:lpstr>
      <vt:lpstr>6. Test Marketing</vt:lpstr>
      <vt:lpstr>7.Commercialization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karim panhwar</dc:creator>
  <cp:lastModifiedBy>ADMIN</cp:lastModifiedBy>
  <cp:revision>20</cp:revision>
  <dcterms:created xsi:type="dcterms:W3CDTF">2016-12-11T15:09:42Z</dcterms:created>
  <dcterms:modified xsi:type="dcterms:W3CDTF">2019-12-04T09:04:11Z</dcterms:modified>
</cp:coreProperties>
</file>