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4"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D0363D-6E30-4A03-8D56-E5A3F8D39692}" type="datetimeFigureOut">
              <a:rPr lang="en-US" smtClean="0"/>
              <a:pPr/>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54D19-E885-4C16-AB10-CE73FA7C6CC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D0363D-6E30-4A03-8D56-E5A3F8D39692}" type="datetimeFigureOut">
              <a:rPr lang="en-US" smtClean="0"/>
              <a:pPr/>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54D19-E885-4C16-AB10-CE73FA7C6C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D0363D-6E30-4A03-8D56-E5A3F8D39692}" type="datetimeFigureOut">
              <a:rPr lang="en-US" smtClean="0"/>
              <a:pPr/>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54D19-E885-4C16-AB10-CE73FA7C6C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D0363D-6E30-4A03-8D56-E5A3F8D39692}" type="datetimeFigureOut">
              <a:rPr lang="en-US" smtClean="0"/>
              <a:pPr/>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54D19-E885-4C16-AB10-CE73FA7C6CC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D0363D-6E30-4A03-8D56-E5A3F8D39692}" type="datetimeFigureOut">
              <a:rPr lang="en-US" smtClean="0"/>
              <a:pPr/>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54D19-E885-4C16-AB10-CE73FA7C6CC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D0363D-6E30-4A03-8D56-E5A3F8D39692}" type="datetimeFigureOut">
              <a:rPr lang="en-US" smtClean="0"/>
              <a:pPr/>
              <a:t>10/11/2016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54D19-E885-4C16-AB10-CE73FA7C6CC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D0363D-6E30-4A03-8D56-E5A3F8D39692}" type="datetimeFigureOut">
              <a:rPr lang="en-US" smtClean="0"/>
              <a:pPr/>
              <a:t>10/11/2016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354D19-E885-4C16-AB10-CE73FA7C6C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D0363D-6E30-4A03-8D56-E5A3F8D39692}" type="datetimeFigureOut">
              <a:rPr lang="en-US" smtClean="0"/>
              <a:pPr/>
              <a:t>10/11/2016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354D19-E885-4C16-AB10-CE73FA7C6CC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0363D-6E30-4A03-8D56-E5A3F8D39692}" type="datetimeFigureOut">
              <a:rPr lang="en-US" smtClean="0"/>
              <a:pPr/>
              <a:t>10/11/2016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354D19-E885-4C16-AB10-CE73FA7C6C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D0363D-6E30-4A03-8D56-E5A3F8D39692}" type="datetimeFigureOut">
              <a:rPr lang="en-US" smtClean="0"/>
              <a:pPr/>
              <a:t>10/11/2016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54D19-E885-4C16-AB10-CE73FA7C6C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D0363D-6E30-4A03-8D56-E5A3F8D39692}" type="datetimeFigureOut">
              <a:rPr lang="en-US" smtClean="0"/>
              <a:pPr/>
              <a:t>10/11/2016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54D19-E885-4C16-AB10-CE73FA7C6C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D0363D-6E30-4A03-8D56-E5A3F8D39692}" type="datetimeFigureOut">
              <a:rPr lang="en-US" smtClean="0"/>
              <a:pPr/>
              <a:t>10/11/2016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354D19-E885-4C16-AB10-CE73FA7C6CC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style>
          <a:lnRef idx="3">
            <a:schemeClr val="lt1"/>
          </a:lnRef>
          <a:fillRef idx="1">
            <a:schemeClr val="accent3"/>
          </a:fillRef>
          <a:effectRef idx="1">
            <a:schemeClr val="accent3"/>
          </a:effectRef>
          <a:fontRef idx="minor">
            <a:schemeClr val="lt1"/>
          </a:fontRef>
        </p:style>
        <p:txBody>
          <a:bodyPr>
            <a:normAutofit/>
          </a:bodyPr>
          <a:lstStyle/>
          <a:p>
            <a:pPr algn="ctr">
              <a:buNone/>
            </a:pPr>
            <a:endParaRPr lang="en-US" sz="4800" b="1" dirty="0" smtClean="0"/>
          </a:p>
          <a:p>
            <a:pPr algn="ctr">
              <a:buNone/>
            </a:pPr>
            <a:endParaRPr lang="en-US" sz="4800" b="1" dirty="0"/>
          </a:p>
          <a:p>
            <a:pPr algn="ctr">
              <a:buNone/>
            </a:pPr>
            <a:r>
              <a:rPr lang="en-US" sz="4800" b="1" dirty="0" smtClean="0"/>
              <a:t>MANAGEMENT AND ITS FUNCTIONS</a:t>
            </a:r>
            <a:endParaRPr lang="en-US" sz="4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a:solidFill>
            <a:schemeClr val="accent3">
              <a:lumMod val="60000"/>
              <a:lumOff val="40000"/>
            </a:schemeClr>
          </a:solidFill>
        </p:spPr>
        <p:txBody>
          <a:bodyPr/>
          <a:lstStyle/>
          <a:p>
            <a:r>
              <a:rPr lang="en-US" dirty="0"/>
              <a:t>Organizing as a process involves: </a:t>
            </a:r>
            <a:endParaRPr lang="en-US" dirty="0" smtClean="0"/>
          </a:p>
          <a:p>
            <a:pPr>
              <a:buFont typeface="Wingdings" pitchFamily="2" charset="2"/>
              <a:buChar char="v"/>
            </a:pPr>
            <a:r>
              <a:rPr lang="en-US" dirty="0" smtClean="0"/>
              <a:t>Identification </a:t>
            </a:r>
            <a:r>
              <a:rPr lang="en-US" dirty="0"/>
              <a:t>of activities. </a:t>
            </a:r>
            <a:endParaRPr lang="en-US" dirty="0" smtClean="0"/>
          </a:p>
          <a:p>
            <a:pPr>
              <a:buFont typeface="Wingdings" pitchFamily="2" charset="2"/>
              <a:buChar char="v"/>
            </a:pPr>
            <a:r>
              <a:rPr lang="en-US" dirty="0" smtClean="0"/>
              <a:t>Classification </a:t>
            </a:r>
            <a:r>
              <a:rPr lang="en-US" dirty="0"/>
              <a:t>of grouping of </a:t>
            </a:r>
            <a:r>
              <a:rPr lang="en-US" dirty="0" smtClean="0"/>
              <a:t>activities.</a:t>
            </a:r>
          </a:p>
          <a:p>
            <a:pPr>
              <a:buFont typeface="Wingdings" pitchFamily="2" charset="2"/>
              <a:buChar char="v"/>
            </a:pPr>
            <a:r>
              <a:rPr lang="en-US" dirty="0" smtClean="0"/>
              <a:t>Assignment </a:t>
            </a:r>
            <a:r>
              <a:rPr lang="en-US" dirty="0"/>
              <a:t>of duties. </a:t>
            </a:r>
            <a:endParaRPr lang="en-US" dirty="0" smtClean="0"/>
          </a:p>
          <a:p>
            <a:pPr>
              <a:buFont typeface="Wingdings" pitchFamily="2" charset="2"/>
              <a:buChar char="v"/>
            </a:pPr>
            <a:r>
              <a:rPr lang="en-US" dirty="0" smtClean="0"/>
              <a:t>Delegation </a:t>
            </a:r>
            <a:r>
              <a:rPr lang="en-US" dirty="0"/>
              <a:t>of authority and creation of responsibility. </a:t>
            </a:r>
            <a:endParaRPr lang="en-US" dirty="0" smtClean="0"/>
          </a:p>
          <a:p>
            <a:pPr>
              <a:buFont typeface="Wingdings" pitchFamily="2" charset="2"/>
              <a:buChar char="v"/>
            </a:pPr>
            <a:r>
              <a:rPr lang="en-US" dirty="0" smtClean="0"/>
              <a:t>Coordinating </a:t>
            </a:r>
            <a:r>
              <a:rPr lang="en-US" dirty="0"/>
              <a:t>authority and responsibility relationships.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a:solidFill>
            <a:schemeClr val="accent3">
              <a:lumMod val="60000"/>
              <a:lumOff val="40000"/>
            </a:schemeClr>
          </a:solidFill>
        </p:spPr>
        <p:txBody>
          <a:bodyPr/>
          <a:lstStyle/>
          <a:p>
            <a:r>
              <a:rPr lang="en-US" dirty="0"/>
              <a:t>People within the organization are given work assignments that contribute to the company’s goals</a:t>
            </a:r>
            <a:r>
              <a:rPr lang="en-US" dirty="0" smtClean="0"/>
              <a:t>.</a:t>
            </a:r>
          </a:p>
          <a:p>
            <a:r>
              <a:rPr lang="en-US" dirty="0" smtClean="0"/>
              <a:t> </a:t>
            </a:r>
            <a:r>
              <a:rPr lang="en-US" dirty="0"/>
              <a:t>Tasks are organized so that the output of each individual contributes to the success of departments, which, in turn, contributes to the success of divisions, which ultimately contributes to the success of the organization.</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lstStyle/>
          <a:p>
            <a:r>
              <a:rPr lang="en-US" dirty="0" smtClean="0"/>
              <a:t>3. LEADING</a:t>
            </a:r>
            <a:endParaRPr lang="en-US" dirty="0"/>
          </a:p>
        </p:txBody>
      </p:sp>
      <p:sp>
        <p:nvSpPr>
          <p:cNvPr id="3" name="Content Placeholder 2"/>
          <p:cNvSpPr>
            <a:spLocks noGrp="1"/>
          </p:cNvSpPr>
          <p:nvPr>
            <p:ph idx="1"/>
          </p:nvPr>
        </p:nvSpPr>
        <p:spPr>
          <a:solidFill>
            <a:schemeClr val="accent3">
              <a:lumMod val="60000"/>
              <a:lumOff val="40000"/>
            </a:schemeClr>
          </a:solidFill>
        </p:spPr>
        <p:txBody>
          <a:bodyPr/>
          <a:lstStyle/>
          <a:p>
            <a:r>
              <a:rPr lang="en-US" dirty="0" smtClean="0"/>
              <a:t>The third function of management is leading.</a:t>
            </a:r>
          </a:p>
          <a:p>
            <a:r>
              <a:rPr lang="en-US" dirty="0"/>
              <a:t>A manager needs to do more than just plan, organize, and staff her team to achieve a </a:t>
            </a:r>
            <a:r>
              <a:rPr lang="en-US" dirty="0" smtClean="0"/>
              <a:t>goal.</a:t>
            </a:r>
          </a:p>
          <a:p>
            <a:r>
              <a:rPr lang="en-US" dirty="0" smtClean="0"/>
              <a:t>Manager must </a:t>
            </a:r>
            <a:r>
              <a:rPr lang="en-US" dirty="0"/>
              <a:t>also lead. </a:t>
            </a:r>
            <a:endParaRPr lang="en-US" dirty="0" smtClean="0"/>
          </a:p>
          <a:p>
            <a:r>
              <a:rPr lang="en-US" dirty="0" smtClean="0"/>
              <a:t>Leading </a:t>
            </a:r>
            <a:r>
              <a:rPr lang="en-US" dirty="0"/>
              <a:t>involves motivating, communicating, guiding, and encouraging. </a:t>
            </a:r>
            <a:endParaRPr lang="en-US" dirty="0" smtClean="0"/>
          </a:p>
          <a:p>
            <a:r>
              <a:rPr lang="en-US" dirty="0" smtClean="0"/>
              <a:t>It </a:t>
            </a:r>
            <a:r>
              <a:rPr lang="en-US" dirty="0"/>
              <a:t>requires the manager to coach, assist, and problem solve with employees.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a:solidFill>
            <a:schemeClr val="accent3">
              <a:lumMod val="60000"/>
              <a:lumOff val="40000"/>
            </a:schemeClr>
          </a:solidFill>
        </p:spPr>
        <p:txBody>
          <a:bodyPr>
            <a:normAutofit fontScale="92500" lnSpcReduction="10000"/>
          </a:bodyPr>
          <a:lstStyle/>
          <a:p>
            <a:r>
              <a:rPr lang="en-US" b="1" dirty="0"/>
              <a:t>Supervision-</a:t>
            </a:r>
            <a:r>
              <a:rPr lang="en-US" dirty="0"/>
              <a:t> implies overseeing the work of subordinates by their superiors. It is the act of watching &amp; directing work &amp; </a:t>
            </a:r>
            <a:r>
              <a:rPr lang="en-US" dirty="0" smtClean="0"/>
              <a:t>workers.</a:t>
            </a:r>
          </a:p>
          <a:p>
            <a:r>
              <a:rPr lang="en-US" b="1" dirty="0" smtClean="0"/>
              <a:t>Motivation-</a:t>
            </a:r>
            <a:r>
              <a:rPr lang="en-US" dirty="0" smtClean="0"/>
              <a:t> </a:t>
            </a:r>
            <a:r>
              <a:rPr lang="en-US" dirty="0"/>
              <a:t>means inspiring, stimulating or encouraging the sub-ordinates with zeal to work. Positive, negative, monetary, non-monetary incentives may be used for this </a:t>
            </a:r>
            <a:r>
              <a:rPr lang="en-US" dirty="0" smtClean="0"/>
              <a:t>purpose.</a:t>
            </a:r>
          </a:p>
          <a:p>
            <a:r>
              <a:rPr lang="en-US" b="1" dirty="0" smtClean="0"/>
              <a:t>Leadership-</a:t>
            </a:r>
            <a:r>
              <a:rPr lang="en-US" dirty="0" smtClean="0"/>
              <a:t> </a:t>
            </a:r>
            <a:r>
              <a:rPr lang="en-US" dirty="0"/>
              <a:t>may be defined as a process by which </a:t>
            </a:r>
            <a:r>
              <a:rPr lang="en-US" dirty="0" smtClean="0"/>
              <a:t>manager </a:t>
            </a:r>
            <a:r>
              <a:rPr lang="en-US" dirty="0"/>
              <a:t>guides and influences the work of subordinates in desired </a:t>
            </a:r>
            <a:r>
              <a:rPr lang="en-US" dirty="0" smtClean="0"/>
              <a:t>direction.</a:t>
            </a:r>
          </a:p>
          <a:p>
            <a:r>
              <a:rPr lang="en-US" b="1" dirty="0" smtClean="0"/>
              <a:t>Communications-</a:t>
            </a:r>
            <a:r>
              <a:rPr lang="en-US" dirty="0" smtClean="0"/>
              <a:t> </a:t>
            </a:r>
            <a:r>
              <a:rPr lang="en-US" dirty="0"/>
              <a:t>is the process of passing information, experience, opinion etc from one person to another. It is a bridge of understanding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lstStyle/>
          <a:p>
            <a:r>
              <a:rPr lang="en-US" dirty="0" smtClean="0"/>
              <a:t>4. CONTROLLING</a:t>
            </a:r>
            <a:endParaRPr lang="en-US" dirty="0"/>
          </a:p>
        </p:txBody>
      </p:sp>
      <p:sp>
        <p:nvSpPr>
          <p:cNvPr id="3" name="Content Placeholder 2"/>
          <p:cNvSpPr>
            <a:spLocks noGrp="1"/>
          </p:cNvSpPr>
          <p:nvPr>
            <p:ph idx="1"/>
          </p:nvPr>
        </p:nvSpPr>
        <p:spPr>
          <a:solidFill>
            <a:schemeClr val="accent3">
              <a:lumMod val="60000"/>
              <a:lumOff val="40000"/>
            </a:schemeClr>
          </a:solidFill>
        </p:spPr>
        <p:txBody>
          <a:bodyPr/>
          <a:lstStyle/>
          <a:p>
            <a:r>
              <a:rPr lang="en-US" dirty="0" smtClean="0"/>
              <a:t>Controlling is the final function of management.</a:t>
            </a:r>
          </a:p>
          <a:p>
            <a:r>
              <a:rPr lang="en-US" dirty="0" smtClean="0"/>
              <a:t>Matching </a:t>
            </a:r>
            <a:r>
              <a:rPr lang="en-US" dirty="0"/>
              <a:t>actual performance with the planed goal. </a:t>
            </a:r>
            <a:endParaRPr lang="en-US" dirty="0" smtClean="0"/>
          </a:p>
          <a:p>
            <a:r>
              <a:rPr lang="en-US" dirty="0" smtClean="0"/>
              <a:t>If </a:t>
            </a:r>
            <a:r>
              <a:rPr lang="en-US" dirty="0"/>
              <a:t>problem, tries to find out the reasons of deviation. </a:t>
            </a:r>
            <a:endParaRPr lang="en-US" dirty="0" smtClean="0"/>
          </a:p>
          <a:p>
            <a:r>
              <a:rPr lang="en-US" dirty="0" smtClean="0"/>
              <a:t>Suggesting </a:t>
            </a:r>
            <a:r>
              <a:rPr lang="en-US" dirty="0"/>
              <a:t>corrective measures come on the path of plan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a:solidFill>
            <a:schemeClr val="accent3">
              <a:lumMod val="60000"/>
              <a:lumOff val="40000"/>
            </a:schemeClr>
          </a:solidFill>
        </p:spPr>
        <p:txBody>
          <a:bodyPr/>
          <a:lstStyle/>
          <a:p>
            <a:r>
              <a:rPr lang="en-US" dirty="0"/>
              <a:t>Therefore controlling has following steps</a:t>
            </a:r>
            <a:r>
              <a:rPr lang="en-US" dirty="0" smtClean="0"/>
              <a:t>:</a:t>
            </a:r>
          </a:p>
          <a:p>
            <a:pPr>
              <a:buFont typeface="Wingdings" pitchFamily="2" charset="2"/>
              <a:buChar char="ü"/>
            </a:pPr>
            <a:r>
              <a:rPr lang="en-US" dirty="0" smtClean="0"/>
              <a:t> </a:t>
            </a:r>
            <a:r>
              <a:rPr lang="en-US" dirty="0"/>
              <a:t>Establishment of standard performance. </a:t>
            </a:r>
          </a:p>
          <a:p>
            <a:pPr>
              <a:buFont typeface="Wingdings" pitchFamily="2" charset="2"/>
              <a:buChar char="ü"/>
            </a:pPr>
            <a:r>
              <a:rPr lang="en-US" dirty="0" smtClean="0"/>
              <a:t>Measurement </a:t>
            </a:r>
            <a:r>
              <a:rPr lang="en-US" dirty="0"/>
              <a:t>of actual performance. </a:t>
            </a:r>
          </a:p>
          <a:p>
            <a:pPr>
              <a:buFont typeface="Wingdings" pitchFamily="2" charset="2"/>
              <a:buChar char="ü"/>
            </a:pPr>
            <a:r>
              <a:rPr lang="en-US" dirty="0" smtClean="0"/>
              <a:t>Comparison </a:t>
            </a:r>
            <a:r>
              <a:rPr lang="en-US" dirty="0"/>
              <a:t>of actual performance with the standards and finding out deviation if any. </a:t>
            </a:r>
            <a:endParaRPr lang="en-US" dirty="0" smtClean="0"/>
          </a:p>
          <a:p>
            <a:pPr>
              <a:buFont typeface="Wingdings" pitchFamily="2" charset="2"/>
              <a:buChar char="ü"/>
            </a:pPr>
            <a:r>
              <a:rPr lang="en-US" dirty="0" smtClean="0"/>
              <a:t>Corrective </a:t>
            </a:r>
            <a:r>
              <a:rPr lang="en-US" dirty="0"/>
              <a:t>action.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style>
          <a:lnRef idx="3">
            <a:schemeClr val="lt1"/>
          </a:lnRef>
          <a:fillRef idx="1">
            <a:schemeClr val="accent3"/>
          </a:fillRef>
          <a:effectRef idx="1">
            <a:schemeClr val="accent3"/>
          </a:effectRef>
          <a:fontRef idx="minor">
            <a:schemeClr val="lt1"/>
          </a:fontRef>
        </p:style>
        <p:txBody>
          <a:bodyPr>
            <a:normAutofit/>
          </a:bodyPr>
          <a:lstStyle/>
          <a:p>
            <a:pPr algn="ctr">
              <a:buNone/>
            </a:pPr>
            <a:r>
              <a:rPr lang="en-US" sz="8800" dirty="0" smtClean="0">
                <a:latin typeface="Aldhabi" pitchFamily="2" charset="-78"/>
                <a:cs typeface="Aldhabi" pitchFamily="2" charset="-78"/>
              </a:rPr>
              <a:t> </a:t>
            </a:r>
          </a:p>
          <a:p>
            <a:pPr algn="ctr">
              <a:buNone/>
            </a:pPr>
            <a:r>
              <a:rPr lang="en-US" sz="8800" dirty="0" smtClean="0">
                <a:latin typeface="Aldhabi" pitchFamily="2" charset="-78"/>
                <a:cs typeface="Aldhabi" pitchFamily="2" charset="-78"/>
              </a:rPr>
              <a:t>THANK YOU </a:t>
            </a:r>
            <a:r>
              <a:rPr lang="en-US" sz="8800" dirty="0" smtClean="0">
                <a:latin typeface="Aldhabi" pitchFamily="2" charset="-78"/>
                <a:cs typeface="Aldhabi" pitchFamily="2" charset="-78"/>
                <a:sym typeface="Wingdings" pitchFamily="2" charset="2"/>
              </a:rPr>
              <a:t> </a:t>
            </a:r>
            <a:endParaRPr lang="en-US" sz="8800" dirty="0">
              <a:latin typeface="Aldhabi" pitchFamily="2" charset="-78"/>
              <a:cs typeface="Aldhabi" pitchFamily="2" charset="-7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lstStyle/>
          <a:p>
            <a:r>
              <a:rPr lang="en-US" dirty="0" smtClean="0"/>
              <a:t>MANAGEMENT</a:t>
            </a:r>
            <a:endParaRPr lang="en-US" dirty="0"/>
          </a:p>
        </p:txBody>
      </p:sp>
      <p:sp>
        <p:nvSpPr>
          <p:cNvPr id="3" name="Content Placeholder 2"/>
          <p:cNvSpPr>
            <a:spLocks noGrp="1"/>
          </p:cNvSpPr>
          <p:nvPr>
            <p:ph idx="1"/>
          </p:nvPr>
        </p:nvSpPr>
        <p:spPr>
          <a:solidFill>
            <a:schemeClr val="accent3">
              <a:lumMod val="60000"/>
              <a:lumOff val="40000"/>
            </a:schemeClr>
          </a:solidFill>
        </p:spPr>
        <p:style>
          <a:lnRef idx="1">
            <a:schemeClr val="accent3"/>
          </a:lnRef>
          <a:fillRef idx="2">
            <a:schemeClr val="accent3"/>
          </a:fillRef>
          <a:effectRef idx="1">
            <a:schemeClr val="accent3"/>
          </a:effectRef>
          <a:fontRef idx="minor">
            <a:schemeClr val="dk1"/>
          </a:fontRef>
        </p:style>
        <p:txBody>
          <a:bodyPr>
            <a:normAutofit/>
          </a:bodyPr>
          <a:lstStyle/>
          <a:p>
            <a:r>
              <a:rPr lang="en-US" dirty="0" smtClean="0"/>
              <a:t>The organization and coordination of the activities of a business in order to achieve defined objectives.</a:t>
            </a:r>
          </a:p>
          <a:p>
            <a:r>
              <a:rPr lang="en-US" dirty="0"/>
              <a:t>Management is the process of reaching organizational goals by working with and through people and other organizational resources.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a:solidFill>
            <a:schemeClr val="accent3">
              <a:lumMod val="60000"/>
              <a:lumOff val="40000"/>
            </a:schemeClr>
          </a:solidFill>
        </p:spPr>
        <p:txBody>
          <a:bodyPr>
            <a:normAutofit/>
          </a:bodyPr>
          <a:lstStyle/>
          <a:p>
            <a:r>
              <a:rPr lang="en-US" dirty="0" smtClean="0"/>
              <a:t>Management has the following 3 characteristics:</a:t>
            </a:r>
          </a:p>
          <a:p>
            <a:pPr marL="514350" lvl="0" indent="-514350">
              <a:buFont typeface="+mj-lt"/>
              <a:buAutoNum type="arabicPeriod"/>
            </a:pPr>
            <a:r>
              <a:rPr lang="en-US" dirty="0" smtClean="0"/>
              <a:t>It is a process or series of continuing and related activities.</a:t>
            </a:r>
          </a:p>
          <a:p>
            <a:pPr marL="514350" lvl="0" indent="-514350">
              <a:buFont typeface="+mj-lt"/>
              <a:buAutoNum type="arabicPeriod"/>
            </a:pPr>
            <a:r>
              <a:rPr lang="en-US" dirty="0" smtClean="0"/>
              <a:t>It involves and concentrates on reaching organizational goals.</a:t>
            </a:r>
          </a:p>
          <a:p>
            <a:pPr marL="514350" lvl="0" indent="-514350">
              <a:buFont typeface="+mj-lt"/>
              <a:buAutoNum type="arabicPeriod"/>
            </a:pPr>
            <a:r>
              <a:rPr lang="en-US" dirty="0" smtClean="0"/>
              <a:t>It reaches these goals by working with and through people and other organizational resources.</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normAutofit/>
          </a:bodyPr>
          <a:lstStyle/>
          <a:p>
            <a:r>
              <a:rPr lang="en-US" b="1" dirty="0"/>
              <a:t>MANAGEMENT </a:t>
            </a:r>
            <a:r>
              <a:rPr lang="en-US" b="1" dirty="0" smtClean="0"/>
              <a:t>FUNCTIONS</a:t>
            </a:r>
            <a:endParaRPr lang="en-US" dirty="0"/>
          </a:p>
        </p:txBody>
      </p:sp>
      <p:sp>
        <p:nvSpPr>
          <p:cNvPr id="3" name="Content Placeholder 2"/>
          <p:cNvSpPr>
            <a:spLocks noGrp="1"/>
          </p:cNvSpPr>
          <p:nvPr>
            <p:ph idx="1"/>
          </p:nvPr>
        </p:nvSpPr>
        <p:spPr>
          <a:solidFill>
            <a:schemeClr val="accent3">
              <a:lumMod val="60000"/>
              <a:lumOff val="40000"/>
            </a:schemeClr>
          </a:solidFill>
        </p:spPr>
        <p:txBody>
          <a:bodyPr/>
          <a:lstStyle/>
          <a:p>
            <a:r>
              <a:rPr lang="en-US" dirty="0"/>
              <a:t>The 4 basic management </a:t>
            </a:r>
            <a:r>
              <a:rPr lang="en-US" dirty="0" smtClean="0"/>
              <a:t>functions are:</a:t>
            </a:r>
          </a:p>
          <a:p>
            <a:pPr marL="514350" indent="-514350">
              <a:buFont typeface="+mj-lt"/>
              <a:buAutoNum type="arabicPeriod"/>
            </a:pPr>
            <a:r>
              <a:rPr lang="en-US" dirty="0" smtClean="0"/>
              <a:t>Planning </a:t>
            </a:r>
          </a:p>
          <a:p>
            <a:pPr marL="514350" indent="-514350">
              <a:buFont typeface="+mj-lt"/>
              <a:buAutoNum type="arabicPeriod"/>
            </a:pPr>
            <a:r>
              <a:rPr lang="en-US" dirty="0" smtClean="0"/>
              <a:t>Organizing </a:t>
            </a:r>
          </a:p>
          <a:p>
            <a:pPr marL="514350" indent="-514350">
              <a:buFont typeface="+mj-lt"/>
              <a:buAutoNum type="arabicPeriod"/>
            </a:pPr>
            <a:r>
              <a:rPr lang="en-US" dirty="0" smtClean="0"/>
              <a:t>Leading </a:t>
            </a:r>
          </a:p>
          <a:p>
            <a:pPr marL="514350" indent="-514350">
              <a:buFont typeface="+mj-lt"/>
              <a:buAutoNum type="arabicPeriod"/>
            </a:pPr>
            <a:r>
              <a:rPr lang="en-US" dirty="0" smtClean="0"/>
              <a:t>Controlling</a:t>
            </a:r>
          </a:p>
          <a:p>
            <a:pPr marL="514350" indent="-51435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lstStyle/>
          <a:p>
            <a:r>
              <a:rPr lang="en-US" dirty="0" smtClean="0"/>
              <a:t>1. PLANNING</a:t>
            </a:r>
            <a:endParaRPr lang="en-US" dirty="0"/>
          </a:p>
        </p:txBody>
      </p:sp>
      <p:sp>
        <p:nvSpPr>
          <p:cNvPr id="3" name="Content Placeholder 2"/>
          <p:cNvSpPr>
            <a:spLocks noGrp="1"/>
          </p:cNvSpPr>
          <p:nvPr>
            <p:ph idx="1"/>
          </p:nvPr>
        </p:nvSpPr>
        <p:spPr>
          <a:solidFill>
            <a:schemeClr val="accent3">
              <a:lumMod val="60000"/>
              <a:lumOff val="40000"/>
            </a:schemeClr>
          </a:solidFill>
        </p:spPr>
        <p:txBody>
          <a:bodyPr/>
          <a:lstStyle/>
          <a:p>
            <a:r>
              <a:rPr lang="en-US" i="1" dirty="0" smtClean="0"/>
              <a:t>If you are planning for one year, grow rice. If you are planning for 20 years, grow trees. If you are planning for centuries, grow men!</a:t>
            </a:r>
          </a:p>
          <a:p>
            <a:pPr algn="r"/>
            <a:r>
              <a:rPr lang="en-US" dirty="0" smtClean="0"/>
              <a:t>Chinese Proverb</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a:solidFill>
            <a:schemeClr val="accent3">
              <a:lumMod val="60000"/>
              <a:lumOff val="40000"/>
            </a:schemeClr>
          </a:solidFill>
        </p:spPr>
        <p:txBody>
          <a:bodyPr/>
          <a:lstStyle/>
          <a:p>
            <a:endParaRPr lang="en-US" dirty="0" smtClean="0"/>
          </a:p>
          <a:p>
            <a:r>
              <a:rPr lang="en-US" dirty="0" smtClean="0"/>
              <a:t>The first of the managerial functions is planning.</a:t>
            </a:r>
          </a:p>
          <a:p>
            <a:r>
              <a:rPr lang="en-US" dirty="0" smtClean="0"/>
              <a:t> In this step the manager will create a detailed action plan aimed at some organizational goal.</a:t>
            </a:r>
          </a:p>
          <a:p>
            <a:r>
              <a:rPr lang="en-US" dirty="0" smtClean="0"/>
              <a:t>Bridges a gap between where we are today and where we want to reach.</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a:solidFill>
            <a:schemeClr val="accent3">
              <a:lumMod val="60000"/>
              <a:lumOff val="40000"/>
            </a:schemeClr>
          </a:solidFill>
        </p:spPr>
        <p:txBody>
          <a:bodyPr/>
          <a:lstStyle/>
          <a:p>
            <a:r>
              <a:rPr lang="en-US" dirty="0" smtClean="0"/>
              <a:t>Deciding in advance:</a:t>
            </a:r>
          </a:p>
          <a:p>
            <a:pPr>
              <a:buFont typeface="Wingdings" pitchFamily="2" charset="2"/>
              <a:buChar char="q"/>
            </a:pPr>
            <a:r>
              <a:rPr lang="en-US" dirty="0"/>
              <a:t> </a:t>
            </a:r>
            <a:r>
              <a:rPr lang="en-US" dirty="0" smtClean="0"/>
              <a:t>  What to do</a:t>
            </a:r>
          </a:p>
          <a:p>
            <a:pPr>
              <a:buFont typeface="Wingdings" pitchFamily="2" charset="2"/>
              <a:buChar char="q"/>
            </a:pPr>
            <a:r>
              <a:rPr lang="en-US" dirty="0" smtClean="0"/>
              <a:t>   How to do</a:t>
            </a:r>
          </a:p>
          <a:p>
            <a:pPr>
              <a:buFont typeface="Wingdings" pitchFamily="2" charset="2"/>
              <a:buChar char="q"/>
            </a:pPr>
            <a:r>
              <a:rPr lang="en-US" dirty="0"/>
              <a:t> </a:t>
            </a:r>
            <a:r>
              <a:rPr lang="en-US" dirty="0" smtClean="0"/>
              <a:t>  When to do</a:t>
            </a:r>
          </a:p>
          <a:p>
            <a:pPr>
              <a:buFont typeface="Wingdings" pitchFamily="2" charset="2"/>
              <a:buChar char="q"/>
            </a:pPr>
            <a:r>
              <a:rPr lang="en-US" dirty="0"/>
              <a:t> </a:t>
            </a:r>
            <a:r>
              <a:rPr lang="en-US" dirty="0" smtClean="0"/>
              <a:t>  Who is going to do it</a:t>
            </a:r>
          </a:p>
          <a:p>
            <a:r>
              <a:rPr lang="en-US" dirty="0"/>
              <a:t>It deals with chalking out a future course of action &amp; deciding in advance the most appropriate course of actions for achievement of pre-determined goals.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a:solidFill>
            <a:schemeClr val="accent3">
              <a:lumMod val="60000"/>
              <a:lumOff val="40000"/>
            </a:schemeClr>
          </a:solidFill>
        </p:spPr>
        <p:txBody>
          <a:bodyPr/>
          <a:lstStyle/>
          <a:p>
            <a:r>
              <a:rPr lang="en-US" dirty="0"/>
              <a:t>Thus, planning is a systematic thinking about ways &amp; means for accomplishment of pre-determined goals. </a:t>
            </a:r>
            <a:endParaRPr lang="en-US" dirty="0" smtClean="0"/>
          </a:p>
          <a:p>
            <a:r>
              <a:rPr lang="en-US" dirty="0" smtClean="0"/>
              <a:t>Planning </a:t>
            </a:r>
            <a:r>
              <a:rPr lang="en-US" dirty="0"/>
              <a:t>is necessary to ensure proper utilization of human &amp; non-human resources.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lstStyle/>
          <a:p>
            <a:r>
              <a:rPr lang="en-US" dirty="0" smtClean="0"/>
              <a:t>2. </a:t>
            </a:r>
            <a:r>
              <a:rPr lang="en-US" dirty="0"/>
              <a:t>ORGANISING</a:t>
            </a:r>
          </a:p>
        </p:txBody>
      </p:sp>
      <p:sp>
        <p:nvSpPr>
          <p:cNvPr id="3" name="Content Placeholder 2"/>
          <p:cNvSpPr>
            <a:spLocks noGrp="1"/>
          </p:cNvSpPr>
          <p:nvPr>
            <p:ph idx="1"/>
          </p:nvPr>
        </p:nvSpPr>
        <p:spPr>
          <a:solidFill>
            <a:schemeClr val="accent3">
              <a:lumMod val="60000"/>
              <a:lumOff val="40000"/>
            </a:schemeClr>
          </a:solidFill>
        </p:spPr>
        <p:txBody>
          <a:bodyPr/>
          <a:lstStyle/>
          <a:p>
            <a:r>
              <a:rPr lang="en-US" dirty="0" smtClean="0"/>
              <a:t>The second of the managerial functions is organizing. </a:t>
            </a:r>
          </a:p>
          <a:p>
            <a:r>
              <a:rPr lang="en-US" dirty="0"/>
              <a:t> I</a:t>
            </a:r>
            <a:r>
              <a:rPr lang="en-US" dirty="0" smtClean="0"/>
              <a:t>t is </a:t>
            </a:r>
            <a:r>
              <a:rPr lang="en-US" dirty="0"/>
              <a:t>the process of bringing together physical, financial and human resources and developing productive relationship amongst them for achievement of </a:t>
            </a:r>
            <a:r>
              <a:rPr lang="en-US" dirty="0" smtClean="0"/>
              <a:t>organizational </a:t>
            </a:r>
            <a:r>
              <a:rPr lang="en-US" dirty="0"/>
              <a:t>goals</a:t>
            </a:r>
            <a:r>
              <a:rPr lang="en-US" dirty="0" smtClean="0"/>
              <a:t>.</a:t>
            </a:r>
          </a:p>
          <a:p>
            <a:r>
              <a:rPr lang="en-US" dirty="0"/>
              <a:t> </a:t>
            </a:r>
            <a:r>
              <a:rPr lang="en-US" dirty="0" smtClean="0"/>
              <a:t>Organizing </a:t>
            </a:r>
            <a:r>
              <a:rPr lang="en-US" dirty="0"/>
              <a:t>is to create a mechanism to put plans into action.</a:t>
            </a:r>
          </a:p>
          <a:p>
            <a:endParaRPr lang="en-US"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594</Words>
  <Application>Microsoft Office PowerPoint</Application>
  <PresentationFormat>On-screen Show (4:3)</PresentationFormat>
  <Paragraphs>65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MANAGEMENT</vt:lpstr>
      <vt:lpstr>Slide 3</vt:lpstr>
      <vt:lpstr>MANAGEMENT FUNCTIONS</vt:lpstr>
      <vt:lpstr>1. PLANNING</vt:lpstr>
      <vt:lpstr>Slide 6</vt:lpstr>
      <vt:lpstr>Slide 7</vt:lpstr>
      <vt:lpstr>Slide 8</vt:lpstr>
      <vt:lpstr>2. ORGANISING</vt:lpstr>
      <vt:lpstr>Slide 10</vt:lpstr>
      <vt:lpstr>Slide 11</vt:lpstr>
      <vt:lpstr>3. LEADING</vt:lpstr>
      <vt:lpstr>Slide 13</vt:lpstr>
      <vt:lpstr>4. CONTROLLING</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karim panhwar</dc:creator>
  <cp:lastModifiedBy>karim panhwar</cp:lastModifiedBy>
  <cp:revision>3</cp:revision>
  <dcterms:created xsi:type="dcterms:W3CDTF">2016-10-10T06:24:44Z</dcterms:created>
  <dcterms:modified xsi:type="dcterms:W3CDTF">2016-10-11T14:45:32Z</dcterms:modified>
</cp:coreProperties>
</file>