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5" r:id="rId1"/>
  </p:sldMasterIdLst>
  <p:sldIdLst>
    <p:sldId id="256" r:id="rId2"/>
    <p:sldId id="269" r:id="rId3"/>
    <p:sldId id="270" r:id="rId4"/>
    <p:sldId id="271" r:id="rId5"/>
    <p:sldId id="272" r:id="rId6"/>
    <p:sldId id="273" r:id="rId7"/>
    <p:sldId id="274" r:id="rId8"/>
    <p:sldId id="275"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61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B61BEF0D-F0BB-DE4B-95CE-6DB70DBA9567}" type="datetimeFigureOut">
              <a:rPr lang="en-US" smtClean="0"/>
              <a:pPr/>
              <a:t>10/16/2021</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231325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6636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790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7748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B61BEF0D-F0BB-DE4B-95CE-6DB70DBA9567}" type="datetimeFigureOut">
              <a:rPr lang="en-US" smtClean="0"/>
              <a:pPr/>
              <a:t>10/16/2021</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861408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60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879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3412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0271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B61BEF0D-F0BB-DE4B-95CE-6DB70DBA9567}" type="datetimeFigureOut">
              <a:rPr lang="en-US" smtClean="0"/>
              <a:pPr/>
              <a:t>10/16/2021</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D57F1E4F-1CFF-5643-939E-217C01CDF565}"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7870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B61BEF0D-F0BB-DE4B-95CE-6DB70DBA9567}" type="datetimeFigureOut">
              <a:rPr lang="en-US" smtClean="0"/>
              <a:pPr/>
              <a:t>10/16/2021</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D57F1E4F-1CFF-5643-939E-217C01CDF565}" type="slidenum">
              <a:rPr lang="en-US" smtClean="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3358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61BEF0D-F0BB-DE4B-95CE-6DB70DBA9567}" type="datetimeFigureOut">
              <a:rPr lang="en-US" smtClean="0"/>
              <a:pPr/>
              <a:t>10/16/2021</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5939857"/>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Product Life Cycle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84848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882869"/>
            <a:ext cx="10058400" cy="5152171"/>
          </a:xfrm>
        </p:spPr>
        <p:txBody>
          <a:bodyPr>
            <a:normAutofit/>
          </a:bodyPr>
          <a:lstStyle/>
          <a:p>
            <a:r>
              <a:rPr lang="en-US" sz="2000" dirty="0"/>
              <a:t>Products, like people, have life cycles. </a:t>
            </a:r>
          </a:p>
          <a:p>
            <a:r>
              <a:rPr lang="en-US" sz="2000" dirty="0"/>
              <a:t>All products have certain length of life during which they pass through certain identifiable stages. </a:t>
            </a:r>
          </a:p>
          <a:p>
            <a:r>
              <a:rPr lang="en-US" sz="2000" dirty="0"/>
              <a:t>The PLC is a conceptual representation of product ageing process.</a:t>
            </a:r>
          </a:p>
          <a:p>
            <a:r>
              <a:rPr lang="en-US" sz="2000" dirty="0"/>
              <a:t>The product life cycle is broken into four stages: </a:t>
            </a:r>
          </a:p>
          <a:p>
            <a:pPr marL="342900" indent="-342900">
              <a:buFont typeface="+mj-lt"/>
              <a:buAutoNum type="arabicPeriod"/>
            </a:pPr>
            <a:r>
              <a:rPr lang="en-US" sz="2000" dirty="0"/>
              <a:t>Introduction, </a:t>
            </a:r>
          </a:p>
          <a:p>
            <a:pPr marL="342900" indent="-342900">
              <a:buFont typeface="+mj-lt"/>
              <a:buAutoNum type="arabicPeriod"/>
            </a:pPr>
            <a:r>
              <a:rPr lang="en-US" sz="2000" dirty="0"/>
              <a:t>Growth, </a:t>
            </a:r>
          </a:p>
          <a:p>
            <a:pPr marL="342900" indent="-342900">
              <a:buFont typeface="+mj-lt"/>
              <a:buAutoNum type="arabicPeriod"/>
            </a:pPr>
            <a:r>
              <a:rPr lang="en-US" sz="2000" dirty="0"/>
              <a:t>Maturity, and </a:t>
            </a:r>
          </a:p>
          <a:p>
            <a:pPr marL="342900" indent="-342900">
              <a:buFont typeface="+mj-lt"/>
              <a:buAutoNum type="arabicPeriod"/>
            </a:pPr>
            <a:r>
              <a:rPr lang="en-US" sz="2000" dirty="0"/>
              <a:t>Decline.</a:t>
            </a:r>
          </a:p>
        </p:txBody>
      </p:sp>
    </p:spTree>
    <p:extLst>
      <p:ext uri="{BB962C8B-B14F-4D97-AF65-F5344CB8AC3E}">
        <p14:creationId xmlns:p14="http://schemas.microsoft.com/office/powerpoint/2010/main" val="395035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lstStyle/>
          <a:p>
            <a:r>
              <a:rPr lang="en-US" dirty="0"/>
              <a:t>According to Philip </a:t>
            </a:r>
            <a:r>
              <a:rPr lang="en-US" dirty="0" err="1"/>
              <a:t>kotler</a:t>
            </a:r>
            <a:r>
              <a:rPr lang="en-US" dirty="0"/>
              <a:t>: </a:t>
            </a:r>
          </a:p>
          <a:p>
            <a:pPr algn="ctr">
              <a:buNone/>
            </a:pPr>
            <a:r>
              <a:rPr lang="en-US" sz="2400" dirty="0"/>
              <a:t>“The Plc is an attempt to recognize the distinct stages in the sales history of the product”</a:t>
            </a:r>
          </a:p>
          <a:p>
            <a:endParaRPr lang="en-US" sz="2400" dirty="0"/>
          </a:p>
        </p:txBody>
      </p:sp>
    </p:spTree>
    <p:extLst>
      <p:ext uri="{BB962C8B-B14F-4D97-AF65-F5344CB8AC3E}">
        <p14:creationId xmlns:p14="http://schemas.microsoft.com/office/powerpoint/2010/main" val="894386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roduct-life-cycle-4-638.jpg"/>
          <p:cNvPicPr>
            <a:picLocks noGrp="1" noChangeAspect="1"/>
          </p:cNvPicPr>
          <p:nvPr>
            <p:ph idx="1"/>
          </p:nvPr>
        </p:nvPicPr>
        <p:blipFill>
          <a:blip r:embed="rId2"/>
          <a:stretch>
            <a:fillRect/>
          </a:stretch>
        </p:blipFill>
        <p:spPr>
          <a:xfrm>
            <a:off x="2201410" y="714704"/>
            <a:ext cx="7520659" cy="5646389"/>
          </a:xfrm>
        </p:spPr>
      </p:pic>
    </p:spTree>
    <p:extLst>
      <p:ext uri="{BB962C8B-B14F-4D97-AF65-F5344CB8AC3E}">
        <p14:creationId xmlns:p14="http://schemas.microsoft.com/office/powerpoint/2010/main" val="2933666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a:t>
            </a:r>
          </a:p>
        </p:txBody>
      </p:sp>
      <p:sp>
        <p:nvSpPr>
          <p:cNvPr id="3" name="Content Placeholder 2"/>
          <p:cNvSpPr>
            <a:spLocks noGrp="1"/>
          </p:cNvSpPr>
          <p:nvPr>
            <p:ph idx="1"/>
          </p:nvPr>
        </p:nvSpPr>
        <p:spPr/>
        <p:txBody>
          <a:bodyPr/>
          <a:lstStyle/>
          <a:p>
            <a:r>
              <a:rPr lang="en-US" dirty="0"/>
              <a:t>Once a product has been developed, the first stage is its introduction stage. </a:t>
            </a:r>
          </a:p>
          <a:p>
            <a:r>
              <a:rPr lang="en-US" dirty="0"/>
              <a:t>In this stage, the product is being released into the market</a:t>
            </a:r>
            <a:br>
              <a:rPr lang="en-US" dirty="0"/>
            </a:br>
            <a:r>
              <a:rPr lang="en-US" dirty="0"/>
              <a:t>This stage of the cycle could be the most expensive for a company launching a new product.</a:t>
            </a:r>
          </a:p>
          <a:p>
            <a:r>
              <a:rPr lang="en-US" dirty="0"/>
              <a:t>The size of the market for the product is small, which means sales are low, although they will be increasing. </a:t>
            </a:r>
          </a:p>
          <a:p>
            <a:r>
              <a:rPr lang="en-US" dirty="0"/>
              <a:t>On the other hand, the cost of things like research and development, consumer testing, and the marketing needed to launch the product can be very high, especially if it’s a competitive sector.</a:t>
            </a:r>
          </a:p>
          <a:p>
            <a:endParaRPr lang="en-US" dirty="0"/>
          </a:p>
        </p:txBody>
      </p:sp>
    </p:spTree>
    <p:extLst>
      <p:ext uri="{BB962C8B-B14F-4D97-AF65-F5344CB8AC3E}">
        <p14:creationId xmlns:p14="http://schemas.microsoft.com/office/powerpoint/2010/main" val="171500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Growth</a:t>
            </a:r>
          </a:p>
        </p:txBody>
      </p:sp>
      <p:sp>
        <p:nvSpPr>
          <p:cNvPr id="3" name="Content Placeholder 2"/>
          <p:cNvSpPr>
            <a:spLocks noGrp="1"/>
          </p:cNvSpPr>
          <p:nvPr>
            <p:ph idx="1"/>
          </p:nvPr>
        </p:nvSpPr>
        <p:spPr/>
        <p:txBody>
          <a:bodyPr/>
          <a:lstStyle/>
          <a:p>
            <a:r>
              <a:rPr lang="en-US" dirty="0"/>
              <a:t>By the growth stage, consumers are already taking to the product and increasingly buying it.</a:t>
            </a:r>
          </a:p>
          <a:p>
            <a:r>
              <a:rPr lang="en-US" dirty="0"/>
              <a:t>The growth stage is typically characterized by a strong growth in sales and profits, and because the company can start to benefit from economies of scale in production, the profit margins, as well as the overall amount of profit, will increase. </a:t>
            </a:r>
          </a:p>
          <a:p>
            <a:r>
              <a:rPr lang="en-US" dirty="0"/>
              <a:t>Other companies become aware of the product and its space in the market, which is beginning to draw attention and increasingly pull in revenue. If competition for the product is especially high, the company may still heavily invest in advertising and promotion of the product to beat out competitors</a:t>
            </a:r>
          </a:p>
        </p:txBody>
      </p:sp>
    </p:spTree>
    <p:extLst>
      <p:ext uri="{BB962C8B-B14F-4D97-AF65-F5344CB8AC3E}">
        <p14:creationId xmlns:p14="http://schemas.microsoft.com/office/powerpoint/2010/main" val="912310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Maturity</a:t>
            </a:r>
          </a:p>
        </p:txBody>
      </p:sp>
      <p:sp>
        <p:nvSpPr>
          <p:cNvPr id="3" name="Content Placeholder 2"/>
          <p:cNvSpPr>
            <a:spLocks noGrp="1"/>
          </p:cNvSpPr>
          <p:nvPr>
            <p:ph idx="1"/>
          </p:nvPr>
        </p:nvSpPr>
        <p:spPr/>
        <p:txBody>
          <a:bodyPr/>
          <a:lstStyle/>
          <a:p>
            <a:r>
              <a:rPr lang="en-US" dirty="0"/>
              <a:t>During the maturity stage, the product is established and the aim for the manufacturer is now to maintain the market share they have built up. </a:t>
            </a:r>
          </a:p>
          <a:p>
            <a:r>
              <a:rPr lang="en-US" dirty="0"/>
              <a:t>This is probably the most competitive time for most products and businesses need to invest wisely in any marketing they undertake. </a:t>
            </a:r>
          </a:p>
          <a:p>
            <a:r>
              <a:rPr lang="en-US" dirty="0"/>
              <a:t>They also need to consider any product modifications or improvements to the production process which might give them a competitive advantage.</a:t>
            </a:r>
          </a:p>
        </p:txBody>
      </p:sp>
    </p:spTree>
    <p:extLst>
      <p:ext uri="{BB962C8B-B14F-4D97-AF65-F5344CB8AC3E}">
        <p14:creationId xmlns:p14="http://schemas.microsoft.com/office/powerpoint/2010/main" val="3254630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Decline</a:t>
            </a:r>
          </a:p>
        </p:txBody>
      </p:sp>
      <p:sp>
        <p:nvSpPr>
          <p:cNvPr id="3" name="Content Placeholder 2"/>
          <p:cNvSpPr>
            <a:spLocks noGrp="1"/>
          </p:cNvSpPr>
          <p:nvPr>
            <p:ph idx="1"/>
          </p:nvPr>
        </p:nvSpPr>
        <p:spPr/>
        <p:txBody>
          <a:bodyPr/>
          <a:lstStyle/>
          <a:p>
            <a:r>
              <a:rPr lang="en-US" dirty="0"/>
              <a:t>Eventually, the market for a product will start to shrink, and this is what’s known as the decline stage. </a:t>
            </a:r>
          </a:p>
          <a:p>
            <a:r>
              <a:rPr lang="en-US" dirty="0"/>
              <a:t>This shrinkage could be due to the market becoming saturated (i.e. all the customers who will buy the product have already purchased it), or because the consumers are switching to a different type of product. </a:t>
            </a:r>
          </a:p>
          <a:p>
            <a:r>
              <a:rPr lang="en-US" dirty="0"/>
              <a:t>While this decline may be inevitable, it may still be possible for companies to make some profit by switching to less-expensive production methods and cheaper markets.</a:t>
            </a:r>
          </a:p>
        </p:txBody>
      </p:sp>
    </p:spTree>
    <p:extLst>
      <p:ext uri="{BB962C8B-B14F-4D97-AF65-F5344CB8AC3E}">
        <p14:creationId xmlns:p14="http://schemas.microsoft.com/office/powerpoint/2010/main" val="2748652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561" y="2648814"/>
            <a:ext cx="10058400" cy="1371600"/>
          </a:xfrm>
        </p:spPr>
        <p:txBody>
          <a:bodyPr>
            <a:normAutofit fontScale="90000"/>
          </a:bodyPr>
          <a:lstStyle/>
          <a:p>
            <a:pPr algn="ctr"/>
            <a:r>
              <a:rPr lang="en-US" b="1" dirty="0"/>
              <a:t>THANKYOU</a:t>
            </a:r>
            <a:r>
              <a:rPr lang="en-US" b="1" dirty="0">
                <a:sym typeface="Wingdings" panose="05000000000000000000" pitchFamily="2" charset="2"/>
              </a:rPr>
              <a:t></a:t>
            </a:r>
            <a:br>
              <a:rPr lang="en-US" b="1" dirty="0"/>
            </a:br>
            <a:endParaRPr lang="en-US" dirty="0"/>
          </a:p>
        </p:txBody>
      </p:sp>
    </p:spTree>
    <p:extLst>
      <p:ext uri="{BB962C8B-B14F-4D97-AF65-F5344CB8AC3E}">
        <p14:creationId xmlns:p14="http://schemas.microsoft.com/office/powerpoint/2010/main" val="41491129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92</TotalTime>
  <Words>474</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Century Gothic</vt:lpstr>
      <vt:lpstr>Garamond</vt:lpstr>
      <vt:lpstr>Savon</vt:lpstr>
      <vt:lpstr>Product Life Cycle</vt:lpstr>
      <vt:lpstr>PowerPoint Presentation</vt:lpstr>
      <vt:lpstr>Definitions</vt:lpstr>
      <vt:lpstr>PowerPoint Presentation</vt:lpstr>
      <vt:lpstr>Introduction, </vt:lpstr>
      <vt:lpstr>Growth</vt:lpstr>
      <vt:lpstr>Maturity</vt:lpstr>
      <vt:lpstr>Decline</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dc:title>
  <dc:creator>Naila Panhwar</dc:creator>
  <cp:lastModifiedBy>SZABIST ZABTech Hyd</cp:lastModifiedBy>
  <cp:revision>45</cp:revision>
  <dcterms:created xsi:type="dcterms:W3CDTF">2019-10-11T07:50:55Z</dcterms:created>
  <dcterms:modified xsi:type="dcterms:W3CDTF">2021-10-16T12:09:19Z</dcterms:modified>
</cp:coreProperties>
</file>