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5D1BB2B-D713-4BF8-821E-50EAF7E52CC2}" type="datetimeFigureOut">
              <a:rPr lang="en-US" smtClean="0"/>
              <a:pPr/>
              <a:t>2/10/2017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C35BED0-BB2B-49EA-8BEE-56D87937B4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D1BB2B-D713-4BF8-821E-50EAF7E52CC2}" type="datetimeFigureOut">
              <a:rPr lang="en-US" smtClean="0"/>
              <a:pPr/>
              <a:t>2/10/2017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35BED0-BB2B-49EA-8BEE-56D87937B4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D1BB2B-D713-4BF8-821E-50EAF7E52CC2}" type="datetimeFigureOut">
              <a:rPr lang="en-US" smtClean="0"/>
              <a:pPr/>
              <a:t>2/10/2017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35BED0-BB2B-49EA-8BEE-56D87937B4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D1BB2B-D713-4BF8-821E-50EAF7E52CC2}" type="datetimeFigureOut">
              <a:rPr lang="en-US" smtClean="0"/>
              <a:pPr/>
              <a:t>2/10/2017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35BED0-BB2B-49EA-8BEE-56D87937B4F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D1BB2B-D713-4BF8-821E-50EAF7E52CC2}" type="datetimeFigureOut">
              <a:rPr lang="en-US" smtClean="0"/>
              <a:pPr/>
              <a:t>2/10/2017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35BED0-BB2B-49EA-8BEE-56D87937B4F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D1BB2B-D713-4BF8-821E-50EAF7E52CC2}" type="datetimeFigureOut">
              <a:rPr lang="en-US" smtClean="0"/>
              <a:pPr/>
              <a:t>2/10/2017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35BED0-BB2B-49EA-8BEE-56D87937B4F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D1BB2B-D713-4BF8-821E-50EAF7E52CC2}" type="datetimeFigureOut">
              <a:rPr lang="en-US" smtClean="0"/>
              <a:pPr/>
              <a:t>2/10/2017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C35BED0-BB2B-49EA-8BEE-56D87937B4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5D1BB2B-D713-4BF8-821E-50EAF7E52CC2}" type="datetimeFigureOut">
              <a:rPr lang="en-US" smtClean="0"/>
              <a:pPr/>
              <a:t>2/10/2017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C35BED0-BB2B-49EA-8BEE-56D87937B4F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5D1BB2B-D713-4BF8-821E-50EAF7E52CC2}" type="datetimeFigureOut">
              <a:rPr lang="en-US" smtClean="0"/>
              <a:pPr/>
              <a:t>2/10/2017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C35BED0-BB2B-49EA-8BEE-56D87937B4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5D1BB2B-D713-4BF8-821E-50EAF7E52CC2}" type="datetimeFigureOut">
              <a:rPr lang="en-US" smtClean="0"/>
              <a:pPr/>
              <a:t>2/10/2017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35BED0-BB2B-49EA-8BEE-56D87937B4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5D1BB2B-D713-4BF8-821E-50EAF7E52CC2}" type="datetimeFigureOut">
              <a:rPr lang="en-US" smtClean="0"/>
              <a:pPr/>
              <a:t>2/10/2017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C35BED0-BB2B-49EA-8BEE-56D87937B4F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5D1BB2B-D713-4BF8-821E-50EAF7E52CC2}" type="datetimeFigureOut">
              <a:rPr lang="en-US" smtClean="0"/>
              <a:pPr/>
              <a:t>2/10/2017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C35BED0-BB2B-49EA-8BEE-56D87937B4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Pricing Policies and Strategies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Pricing to achieve maximum profit does not always lead to high prices. </a:t>
            </a:r>
          </a:p>
          <a:p>
            <a:r>
              <a:rPr lang="en-US" dirty="0" smtClean="0"/>
              <a:t>Low prices can expand the size of the market and provide greater sales and profits. </a:t>
            </a:r>
          </a:p>
          <a:p>
            <a:r>
              <a:rPr lang="en-US" dirty="0" smtClean="0"/>
              <a:t>Sales-oriented objectives aim to get some level of unit sales, dollar sales, or market share - without referring to profit.</a:t>
            </a:r>
            <a:endParaRPr lang="en-US" dirty="0"/>
          </a:p>
        </p:txBody>
      </p:sp>
      <p:sp>
        <p:nvSpPr>
          <p:cNvPr id="2" name="Title 1"/>
          <p:cNvSpPr>
            <a:spLocks noGrp="1"/>
          </p:cNvSpPr>
          <p:nvPr>
            <p:ph type="title"/>
          </p:nvPr>
        </p:nvSpPr>
        <p:spPr/>
        <p:txBody>
          <a:bodyPr/>
          <a:lstStyle/>
          <a:p>
            <a:r>
              <a:rPr lang="en-US" dirty="0" smtClean="0"/>
              <a:t>sales- oriented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614672"/>
          </a:xfrm>
        </p:spPr>
        <p:txBody>
          <a:bodyPr>
            <a:normAutofit lnSpcReduction="10000"/>
          </a:bodyPr>
          <a:lstStyle/>
          <a:p>
            <a:r>
              <a:rPr lang="en-US" dirty="0" smtClean="0"/>
              <a:t>Status quo objectives aim to maintain stable prices and to meet or avoid competition. </a:t>
            </a:r>
          </a:p>
          <a:p>
            <a:r>
              <a:rPr lang="en-US" dirty="0" smtClean="0"/>
              <a:t>This objective is used when companies are satisfied with current market share or profits and do not want to rock the boat.</a:t>
            </a:r>
          </a:p>
          <a:p>
            <a:r>
              <a:rPr lang="en-US" dirty="0" smtClean="0"/>
              <a:t> Status quo pricing objectives may still be part of an aggressive marketing strategy.</a:t>
            </a:r>
          </a:p>
          <a:p>
            <a:r>
              <a:rPr lang="en-US" dirty="0" smtClean="0"/>
              <a:t> For example, McDonald’s and Burger King stabilized their prices while experiencing growth and using a very aggressive marketing strategy</a:t>
            </a:r>
          </a:p>
          <a:p>
            <a:endParaRPr lang="en-US" dirty="0"/>
          </a:p>
        </p:txBody>
      </p:sp>
      <p:sp>
        <p:nvSpPr>
          <p:cNvPr id="2" name="Title 1"/>
          <p:cNvSpPr>
            <a:spLocks noGrp="1"/>
          </p:cNvSpPr>
          <p:nvPr>
            <p:ph type="title"/>
          </p:nvPr>
        </p:nvSpPr>
        <p:spPr/>
        <p:txBody>
          <a:bodyPr/>
          <a:lstStyle/>
          <a:p>
            <a:r>
              <a:rPr lang="en-US" dirty="0" smtClean="0"/>
              <a:t>Status quo objectives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Penetration </a:t>
            </a:r>
            <a:r>
              <a:rPr lang="en-US" b="1" dirty="0" smtClean="0"/>
              <a:t>Pricing: </a:t>
            </a:r>
            <a:r>
              <a:rPr lang="en-US" dirty="0" smtClean="0"/>
              <a:t>Here </a:t>
            </a:r>
            <a:r>
              <a:rPr lang="en-US" dirty="0" smtClean="0"/>
              <a:t>the </a:t>
            </a:r>
            <a:r>
              <a:rPr lang="en-US" dirty="0" smtClean="0"/>
              <a:t>organization </a:t>
            </a:r>
            <a:r>
              <a:rPr lang="en-US" dirty="0" smtClean="0"/>
              <a:t>sets a low price to increase sales and market share. Once market share has been captured the firm may well then increase their price</a:t>
            </a:r>
            <a:r>
              <a:rPr lang="en-US" dirty="0" smtClean="0"/>
              <a:t>.</a:t>
            </a:r>
          </a:p>
          <a:p>
            <a:r>
              <a:rPr lang="en-US" dirty="0" smtClean="0"/>
              <a:t>EXAMPLE :A </a:t>
            </a:r>
            <a:r>
              <a:rPr lang="en-US" dirty="0" smtClean="0"/>
              <a:t>television </a:t>
            </a:r>
            <a:r>
              <a:rPr lang="en-US" dirty="0" smtClean="0"/>
              <a:t>company </a:t>
            </a:r>
            <a:r>
              <a:rPr lang="en-US" dirty="0" smtClean="0"/>
              <a:t>sets a low price to get subscribers then increases the price as their customer base increases.</a:t>
            </a:r>
            <a:endParaRPr lang="en-US" b="1" dirty="0"/>
          </a:p>
        </p:txBody>
      </p:sp>
      <p:sp>
        <p:nvSpPr>
          <p:cNvPr id="3" name="Title 2"/>
          <p:cNvSpPr>
            <a:spLocks noGrp="1"/>
          </p:cNvSpPr>
          <p:nvPr>
            <p:ph type="title"/>
          </p:nvPr>
        </p:nvSpPr>
        <p:spPr/>
        <p:txBody>
          <a:bodyPr/>
          <a:lstStyle/>
          <a:p>
            <a:r>
              <a:rPr lang="en-US" dirty="0" smtClean="0"/>
              <a:t>Types Of Pricing Strategies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92500" lnSpcReduction="10000"/>
          </a:bodyPr>
          <a:lstStyle/>
          <a:p>
            <a:r>
              <a:rPr lang="en-US" b="1" dirty="0" smtClean="0"/>
              <a:t>Skimming Pricing: </a:t>
            </a:r>
            <a:r>
              <a:rPr lang="en-US" dirty="0" smtClean="0"/>
              <a:t>The organization </a:t>
            </a:r>
            <a:r>
              <a:rPr lang="en-US" dirty="0" smtClean="0"/>
              <a:t>sets an initial high price and then slowly lowers the price to make the product available to a wider market. The objective is to skim profits of the market layer by layer</a:t>
            </a:r>
            <a:r>
              <a:rPr lang="en-US" dirty="0" smtClean="0"/>
              <a:t>.</a:t>
            </a:r>
          </a:p>
          <a:p>
            <a:r>
              <a:rPr lang="en-US" dirty="0" smtClean="0"/>
              <a:t> </a:t>
            </a:r>
            <a:r>
              <a:rPr lang="en-US" dirty="0" smtClean="0"/>
              <a:t>A firm </a:t>
            </a:r>
            <a:r>
              <a:rPr lang="en-US" dirty="0" smtClean="0"/>
              <a:t>introducing a new or innovative product can use skimming pricing, setting the highest initial price that customers really desiring the product are willing to pay. These customers are not very price sensitive because they weigh the new product’s price, quality, and ability to satisfy their needs against the same characteristics of substitutes. As the demand of these customers is satisfied, the firm lowers the price to attract another, more price-sensitive segment.</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r>
              <a:rPr lang="en-US" b="1" dirty="0" smtClean="0"/>
              <a:t>Penetration Price. </a:t>
            </a:r>
            <a:r>
              <a:rPr lang="en-US" dirty="0" smtClean="0"/>
              <a:t> A penetration price</a:t>
            </a:r>
            <a:r>
              <a:rPr lang="en-US" b="1" dirty="0" smtClean="0"/>
              <a:t> </a:t>
            </a:r>
            <a:r>
              <a:rPr lang="en-US" dirty="0" smtClean="0"/>
              <a:t>is a price below the prices of competing brands and is designed to penetrate a market and produce a larger unit sales volume.  When introducing a product, a marketer sometimes uses a penetration price to gain a large market share quickly</a:t>
            </a:r>
            <a:r>
              <a:rPr lang="en-US" dirty="0" smtClean="0"/>
              <a:t>. </a:t>
            </a:r>
          </a:p>
          <a:p>
            <a:r>
              <a:rPr lang="en-US" dirty="0" smtClean="0"/>
              <a:t>In reality a firm has three options and these are to price lower, price the same or price higher than competitors.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a:bodyPr>
          <a:lstStyle/>
          <a:p>
            <a:r>
              <a:rPr lang="en-US" b="1" dirty="0" smtClean="0"/>
              <a:t>Prestige Pricing. </a:t>
            </a:r>
            <a:r>
              <a:rPr lang="en-US" dirty="0" smtClean="0"/>
              <a:t> In prestige pricing</a:t>
            </a:r>
            <a:r>
              <a:rPr lang="en-US" b="1" dirty="0" smtClean="0"/>
              <a:t>, </a:t>
            </a:r>
            <a:r>
              <a:rPr lang="en-US" dirty="0" smtClean="0"/>
              <a:t>prices are set at an artificially high level to provide a prestige or quality image.  Prestige pricing is used especially when buyers associate a higher price with higher quality.  Typical product categories in which selected products are prestige priced include perfumes, cars, alcoholic beverages, </a:t>
            </a:r>
            <a:r>
              <a:rPr lang="en-US" dirty="0" err="1" smtClean="0"/>
              <a:t>jewellery</a:t>
            </a:r>
            <a:r>
              <a:rPr lang="en-US" dirty="0" smtClean="0"/>
              <a:t> and electrical appliances. If producers that use prestige pricing lowered their prices dramatically, it would be inconsistent with the perceived images of such products.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r>
              <a:rPr lang="en-US" b="1" dirty="0" smtClean="0"/>
              <a:t>Psychological Pricing</a:t>
            </a:r>
            <a:r>
              <a:rPr lang="en-US" dirty="0" smtClean="0"/>
              <a:t>  Psychological pricing</a:t>
            </a:r>
            <a:r>
              <a:rPr lang="en-US" b="1" dirty="0" smtClean="0"/>
              <a:t> </a:t>
            </a:r>
            <a:r>
              <a:rPr lang="en-US" dirty="0" smtClean="0"/>
              <a:t>encourages purchases based on emotional rather than rational responses.  It is used most often at the retail level.  Psychological pricing has limited use for industrial products</a:t>
            </a:r>
            <a:r>
              <a:rPr lang="en-US" dirty="0" smtClean="0"/>
              <a:t>.</a:t>
            </a:r>
          </a:p>
          <a:p>
            <a:r>
              <a:rPr lang="en-US" b="1" dirty="0" smtClean="0"/>
              <a:t>Bundle Pricing  </a:t>
            </a:r>
            <a:r>
              <a:rPr lang="en-US" dirty="0" smtClean="0"/>
              <a:t>A frequently used demand-oriented pricing practice is bundle pricing – the marketing of two or more products in a single “package” price.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r>
              <a:rPr lang="en-US" b="1" dirty="0" smtClean="0"/>
              <a:t>Special-Event Pricing.</a:t>
            </a:r>
            <a:r>
              <a:rPr lang="en-US" dirty="0" smtClean="0"/>
              <a:t>  To increase sales volume, many </a:t>
            </a:r>
            <a:r>
              <a:rPr lang="en-US" dirty="0" smtClean="0"/>
              <a:t>organizations </a:t>
            </a:r>
            <a:r>
              <a:rPr lang="en-US" dirty="0" smtClean="0"/>
              <a:t>coordinate price with advertising or sales promotion for seasonal or special situations (Sales).  Special event pricing involves advertised sales or price cutting that is linked to a holiday, season, or event.  If the pricing objective is survival, then special sales events may be designed to generate the necessary operating capital.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endParaRPr lang="en-US" b="1" dirty="0" smtClean="0"/>
          </a:p>
          <a:p>
            <a:pPr algn="ctr">
              <a:buNone/>
            </a:pPr>
            <a:r>
              <a:rPr lang="en-US" b="1" dirty="0" smtClean="0"/>
              <a:t>THAT’S ALL </a:t>
            </a:r>
            <a:r>
              <a:rPr lang="en-US" b="1" dirty="0" smtClean="0">
                <a:sym typeface="Wingdings" pitchFamily="2" charset="2"/>
              </a:rPr>
              <a:t> </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Pricing is one of the most important elements of the marketing mix</a:t>
            </a:r>
          </a:p>
          <a:p>
            <a:r>
              <a:rPr lang="en-US" dirty="0" smtClean="0"/>
              <a:t>Price is also the marketing variable that can be changed most quickly, perhaps in response to a competitor price change.</a:t>
            </a:r>
          </a:p>
          <a:p>
            <a:r>
              <a:rPr lang="en-US" dirty="0" smtClean="0"/>
              <a:t> Put simply, price is the amount of money or goods for which a thing is bought or sold.</a:t>
            </a:r>
          </a:p>
          <a:p>
            <a:r>
              <a:rPr lang="en-US" dirty="0" smtClean="0"/>
              <a:t>Price is the marketing variable that can be changed most quickly •</a:t>
            </a:r>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73891"/>
          </a:xfrm>
        </p:spPr>
        <p:txBody>
          <a:bodyPr/>
          <a:lstStyle/>
          <a:p>
            <a:r>
              <a:rPr lang="en-US" dirty="0" smtClean="0"/>
              <a:t>The price of a product may be seen as a financial expression of the value of that product. </a:t>
            </a:r>
          </a:p>
          <a:p>
            <a:r>
              <a:rPr lang="en-US" dirty="0" smtClean="0"/>
              <a:t>For a consumer, price is the monetary expression of the value to be enjoyed/benefits of purchasing a product, as compared with other available items. </a:t>
            </a:r>
          </a:p>
          <a:p>
            <a:r>
              <a:rPr lang="en-US" dirty="0" smtClean="0"/>
              <a:t>The concept of value can therefore be expressed as: </a:t>
            </a:r>
          </a:p>
          <a:p>
            <a:r>
              <a:rPr lang="en-US" dirty="0" smtClean="0"/>
              <a:t>(</a:t>
            </a:r>
            <a:r>
              <a:rPr lang="en-US" b="1" dirty="0" smtClean="0"/>
              <a:t>Perceived) VALUE = (perceived) BENEFITS - (perceived) COSTS</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50091"/>
          </a:xfrm>
        </p:spPr>
        <p:txBody>
          <a:bodyPr/>
          <a:lstStyle/>
          <a:p>
            <a:r>
              <a:rPr lang="en-US" dirty="0" smtClean="0"/>
              <a:t>A customer’s motivation to purchase a product comes firstly from a need and a want example; </a:t>
            </a:r>
          </a:p>
          <a:p>
            <a:r>
              <a:rPr lang="en-US" dirty="0" smtClean="0"/>
              <a:t>Need: “I need to eat.” </a:t>
            </a:r>
          </a:p>
          <a:p>
            <a:r>
              <a:rPr lang="en-US" dirty="0" smtClean="0"/>
              <a:t>want: “I would like to go out for a meal tonight.” </a:t>
            </a:r>
          </a:p>
          <a:p>
            <a:r>
              <a:rPr lang="en-US" dirty="0" smtClean="0"/>
              <a:t>The second motivation comes from a perception of the value of a product in satisfying that need/want (e.g. “I really fancy a McDonalds”).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02491"/>
          </a:xfrm>
        </p:spPr>
        <p:txBody>
          <a:bodyPr>
            <a:normAutofit/>
          </a:bodyPr>
          <a:lstStyle/>
          <a:p>
            <a:r>
              <a:rPr lang="en-US" dirty="0" smtClean="0"/>
              <a:t>The perception of the value of a product varies from customer to customer, because perceptions of benefits and costs vary. </a:t>
            </a:r>
          </a:p>
          <a:p>
            <a:r>
              <a:rPr lang="en-US" dirty="0" smtClean="0"/>
              <a:t>Perceived benefits are often largely dependent on personal taste (e.g. spicy versus sweet, or green versus blue). </a:t>
            </a:r>
          </a:p>
          <a:p>
            <a:r>
              <a:rPr lang="en-US" dirty="0" smtClean="0"/>
              <a:t>In order to obtain the maximum possible value from the available market, businesses try to ‘segment’ the market - that is to divide up the market into groups of consumers whose preferences are broadly similar - and to adapt their products to attract these customers.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50091"/>
          </a:xfrm>
        </p:spPr>
        <p:txBody>
          <a:bodyPr/>
          <a:lstStyle/>
          <a:p>
            <a:r>
              <a:rPr lang="en-US" dirty="0" smtClean="0"/>
              <a:t>In general, a product’s perceived value may be increased in one of two ways - either by:</a:t>
            </a:r>
          </a:p>
          <a:p>
            <a:pPr marL="624078" indent="-514350">
              <a:buAutoNum type="arabicParenR"/>
            </a:pPr>
            <a:r>
              <a:rPr lang="en-US" dirty="0" smtClean="0"/>
              <a:t>increasing the benefits that the product will deliver; or </a:t>
            </a:r>
          </a:p>
          <a:p>
            <a:pPr marL="624078" indent="-514350">
              <a:buAutoNum type="arabicParenR"/>
            </a:pPr>
            <a:r>
              <a:rPr lang="en-US" dirty="0" smtClean="0"/>
              <a:t>reducing the cost.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26291"/>
          </a:xfrm>
        </p:spPr>
        <p:txBody>
          <a:bodyPr>
            <a:normAutofit lnSpcReduction="10000"/>
          </a:bodyPr>
          <a:lstStyle/>
          <a:p>
            <a:r>
              <a:rPr lang="en-US" dirty="0" smtClean="0"/>
              <a:t>Price is the amount of money that is charged for “something” of value. Fees, tuition, rent, and interest are all examples of price. </a:t>
            </a:r>
          </a:p>
          <a:p>
            <a:r>
              <a:rPr lang="en-US" dirty="0" smtClean="0"/>
              <a:t>Almost every business transaction today involves the exchange of money for something. </a:t>
            </a:r>
          </a:p>
          <a:p>
            <a:r>
              <a:rPr lang="en-US" dirty="0" smtClean="0"/>
              <a:t>Companies are particularly concerned with price because it directly affects their sales and earnings.</a:t>
            </a:r>
          </a:p>
          <a:p>
            <a:r>
              <a:rPr lang="en-US" dirty="0" smtClean="0"/>
              <a:t> Price can include delivery of a product, insurance, warranties, and tax. It can be related to a physical product - such as a house - or to a service, such as an estate agent’s commission.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73891"/>
          </a:xfrm>
        </p:spPr>
        <p:txBody>
          <a:bodyPr/>
          <a:lstStyle/>
          <a:p>
            <a:r>
              <a:rPr lang="en-US" dirty="0" smtClean="0"/>
              <a:t>Pricing objectives should fit in with a company’s overall marketing strategy. </a:t>
            </a:r>
          </a:p>
          <a:p>
            <a:r>
              <a:rPr lang="en-US" dirty="0" smtClean="0"/>
              <a:t>Therefore, if a company is profit-oriented, its pricing objective should be to maximize profits. </a:t>
            </a:r>
          </a:p>
          <a:p>
            <a:r>
              <a:rPr lang="en-US" dirty="0" smtClean="0"/>
              <a:t>Types of pricing objectives include: </a:t>
            </a:r>
          </a:p>
          <a:p>
            <a:pPr>
              <a:buFont typeface="Wingdings" pitchFamily="2" charset="2"/>
              <a:buChar char="Ø"/>
            </a:pPr>
            <a:r>
              <a:rPr lang="en-US" dirty="0" smtClean="0"/>
              <a:t>profit- oriented. </a:t>
            </a:r>
          </a:p>
          <a:p>
            <a:pPr>
              <a:buFont typeface="Wingdings" pitchFamily="2" charset="2"/>
              <a:buChar char="Ø"/>
            </a:pPr>
            <a:r>
              <a:rPr lang="en-US" dirty="0" smtClean="0"/>
              <a:t>sales- oriented. </a:t>
            </a:r>
          </a:p>
          <a:p>
            <a:pPr>
              <a:buFont typeface="Wingdings" pitchFamily="2" charset="2"/>
              <a:buChar char="Ø"/>
            </a:pPr>
            <a:r>
              <a:rPr lang="en-US" dirty="0" smtClean="0"/>
              <a:t>status quo- oriented.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67072"/>
          </a:xfrm>
        </p:spPr>
        <p:txBody>
          <a:bodyPr>
            <a:normAutofit fontScale="92500" lnSpcReduction="10000"/>
          </a:bodyPr>
          <a:lstStyle/>
          <a:p>
            <a:r>
              <a:rPr lang="en-US" dirty="0" smtClean="0"/>
              <a:t>Profit-oriented objectives use a target return objective to set a specific level of profit.</a:t>
            </a:r>
          </a:p>
          <a:p>
            <a:r>
              <a:rPr lang="en-US" dirty="0" smtClean="0"/>
              <a:t> A target return objective might be stated as a percentage of sales or return on investment. </a:t>
            </a:r>
          </a:p>
          <a:p>
            <a:r>
              <a:rPr lang="en-US" dirty="0" smtClean="0"/>
              <a:t>Target return objectives tend to work well in big companies because performance can be compared against the target.</a:t>
            </a:r>
          </a:p>
          <a:p>
            <a:r>
              <a:rPr lang="en-US" dirty="0" smtClean="0"/>
              <a:t> Some companies only want “satisfactory” profits that ensure a company’s survival and meet stockholder expectations. </a:t>
            </a:r>
          </a:p>
          <a:p>
            <a:r>
              <a:rPr lang="en-US" dirty="0" smtClean="0"/>
              <a:t>Some small family-run businesses want a return that will provide a comfortable lifestyle.</a:t>
            </a:r>
            <a:endParaRPr lang="en-US" dirty="0"/>
          </a:p>
        </p:txBody>
      </p:sp>
      <p:sp>
        <p:nvSpPr>
          <p:cNvPr id="2" name="Title 1"/>
          <p:cNvSpPr>
            <a:spLocks noGrp="1"/>
          </p:cNvSpPr>
          <p:nvPr>
            <p:ph type="title"/>
          </p:nvPr>
        </p:nvSpPr>
        <p:spPr/>
        <p:txBody>
          <a:bodyPr/>
          <a:lstStyle/>
          <a:p>
            <a:r>
              <a:rPr lang="en-US" dirty="0" smtClean="0"/>
              <a:t>Profit-oriented objectives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809</Words>
  <Application>Microsoft Office PowerPoint</Application>
  <PresentationFormat>On-screen Show (4:3)</PresentationFormat>
  <Paragraphs>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Pricing Policies and Strategies </vt:lpstr>
      <vt:lpstr>INTRODUCTION</vt:lpstr>
      <vt:lpstr>Slide 3</vt:lpstr>
      <vt:lpstr>Slide 4</vt:lpstr>
      <vt:lpstr>Slide 5</vt:lpstr>
      <vt:lpstr>Slide 6</vt:lpstr>
      <vt:lpstr>Slide 7</vt:lpstr>
      <vt:lpstr>Slide 8</vt:lpstr>
      <vt:lpstr>Profit-oriented objectives</vt:lpstr>
      <vt:lpstr>sales- oriented objectives</vt:lpstr>
      <vt:lpstr>Status quo objectives</vt:lpstr>
      <vt:lpstr>Types Of Pricing Strategies</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karim panhwar</dc:creator>
  <cp:lastModifiedBy>karim panhwar</cp:lastModifiedBy>
  <cp:revision>4</cp:revision>
  <dcterms:created xsi:type="dcterms:W3CDTF">2016-12-11T15:11:56Z</dcterms:created>
  <dcterms:modified xsi:type="dcterms:W3CDTF">2017-02-10T05:53:55Z</dcterms:modified>
</cp:coreProperties>
</file>