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85" r:id="rId1"/>
  </p:sldMasterIdLst>
  <p:sldIdLst>
    <p:sldId id="256" r:id="rId2"/>
    <p:sldId id="269" r:id="rId3"/>
    <p:sldId id="285" r:id="rId4"/>
    <p:sldId id="286" r:id="rId5"/>
    <p:sldId id="287" r:id="rId6"/>
    <p:sldId id="288" r:id="rId7"/>
    <p:sldId id="289" r:id="rId8"/>
    <p:sldId id="290" r:id="rId9"/>
    <p:sldId id="268"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000" autoAdjust="0"/>
    <p:restoredTop sz="94660"/>
  </p:normalViewPr>
  <p:slideViewPr>
    <p:cSldViewPr snapToGrid="0">
      <p:cViewPr varScale="1">
        <p:scale>
          <a:sx n="91" d="100"/>
          <a:sy n="91" d="100"/>
        </p:scale>
        <p:origin x="-126" y="-114"/>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smtClean="0"/>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B61BEF0D-F0BB-DE4B-95CE-6DB70DBA9567}" type="datetimeFigureOut">
              <a:rPr lang="en-US" smtClean="0"/>
              <a:pPr/>
              <a:t>11/7/2019</a:t>
            </a:fld>
            <a:endParaRPr lang="en-US" dirty="0"/>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2822313259"/>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40166366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567907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37277485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smtClean="0"/>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B61BEF0D-F0BB-DE4B-95CE-6DB70DBA9567}" type="datetimeFigureOut">
              <a:rPr lang="en-US" smtClean="0"/>
              <a:pPr/>
              <a:t>11/7/2019</a:t>
            </a:fld>
            <a:endParaRPr lang="en-US" dirty="0"/>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8604504" y="5211060"/>
            <a:ext cx="2112264" cy="228600"/>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1128614083"/>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2923600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1338790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11/7/2019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14334125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31302715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smtClean="0"/>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8" name="Date Placeholder 7"/>
          <p:cNvSpPr>
            <a:spLocks noGrp="1"/>
          </p:cNvSpPr>
          <p:nvPr>
            <p:ph type="dt" sz="half" idx="10"/>
          </p:nvPr>
        </p:nvSpPr>
        <p:spPr/>
        <p:txBody>
          <a:bodyPr/>
          <a:lstStyle/>
          <a:p>
            <a:fld id="{B61BEF0D-F0BB-DE4B-95CE-6DB70DBA9567}" type="datetimeFigureOut">
              <a:rPr lang="en-US" smtClean="0"/>
              <a:pPr/>
              <a:t>11/7/2019</a:t>
            </a:fld>
            <a:endParaRPr lang="en-US" dirty="0"/>
          </a:p>
        </p:txBody>
      </p:sp>
      <p:sp>
        <p:nvSpPr>
          <p:cNvPr id="9" name="Footer Placeholder 8"/>
          <p:cNvSpPr>
            <a:spLocks noGrp="1"/>
          </p:cNvSpPr>
          <p:nvPr>
            <p:ph type="ftr" sz="quarter" idx="11"/>
          </p:nvPr>
        </p:nvSpPr>
        <p:spPr/>
        <p:txBody>
          <a:bodyPr/>
          <a:lstStyle>
            <a:lvl1pPr algn="r">
              <a:defRPr/>
            </a:lvl1pPr>
          </a:lstStyle>
          <a:p>
            <a:endParaRPr lang="en-US" dirty="0"/>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D57F1E4F-1CFF-5643-939E-217C01CDF565}" type="slidenum">
              <a:rPr lang="en-US" smtClean="0"/>
              <a:pPr/>
              <a:t>‹#›</a:t>
            </a:fld>
            <a:endParaRPr lang="en-US" dirty="0"/>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xmlns="" val="6478707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B61BEF0D-F0BB-DE4B-95CE-6DB70DBA9567}" type="datetimeFigureOut">
              <a:rPr lang="en-US" smtClean="0"/>
              <a:pPr/>
              <a:t>11/7/2019</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D57F1E4F-1CFF-5643-939E-217C01CDF565}" type="slidenum">
              <a:rPr lang="en-US" smtClean="0"/>
              <a:pPr/>
              <a:t>‹#›</a:t>
            </a:fld>
            <a:endParaRPr lang="en-US" dirty="0"/>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xmlns="" val="27335852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B61BEF0D-F0BB-DE4B-95CE-6DB70DBA9567}" type="datetimeFigureOut">
              <a:rPr lang="en-US" smtClean="0"/>
              <a:pPr/>
              <a:t>11/7/2019</a:t>
            </a:fld>
            <a:endParaRPr lang="en-US" dirty="0"/>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1475939857"/>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marketing91.com/difference-between-goods-and-service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Porter’s Value Chain Model</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xmlns="" val="28848488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Strategy</a:t>
            </a:r>
            <a:r>
              <a:rPr lang="en-US" dirty="0" smtClean="0"/>
              <a:t>	</a:t>
            </a:r>
            <a:endParaRPr lang="en-US" dirty="0"/>
          </a:p>
        </p:txBody>
      </p:sp>
      <p:sp>
        <p:nvSpPr>
          <p:cNvPr id="3" name="Content Placeholder 2"/>
          <p:cNvSpPr>
            <a:spLocks noGrp="1"/>
          </p:cNvSpPr>
          <p:nvPr>
            <p:ph idx="1"/>
          </p:nvPr>
        </p:nvSpPr>
        <p:spPr/>
        <p:txBody>
          <a:bodyPr>
            <a:normAutofit/>
          </a:bodyPr>
          <a:lstStyle/>
          <a:p>
            <a:r>
              <a:rPr lang="en-US" sz="2400" dirty="0" smtClean="0"/>
              <a:t>A business strategy is the means by which it sets out to achieve its desired ends (objectives). </a:t>
            </a:r>
          </a:p>
          <a:p>
            <a:r>
              <a:rPr lang="en-US" sz="2400" dirty="0" smtClean="0"/>
              <a:t>It can simply be described as a long-term business planning</a:t>
            </a:r>
          </a:p>
        </p:txBody>
      </p:sp>
    </p:spTree>
    <p:extLst>
      <p:ext uri="{BB962C8B-B14F-4D97-AF65-F5344CB8AC3E}">
        <p14:creationId xmlns:p14="http://schemas.microsoft.com/office/powerpoint/2010/main" xmlns="" val="37575115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smtClean="0"/>
              <a:t>The How-to of Business Strategy</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b="1" dirty="0" smtClean="0"/>
              <a:t>Be Critical</a:t>
            </a:r>
          </a:p>
          <a:p>
            <a:pPr marL="514350" indent="-514350">
              <a:buFont typeface="+mj-lt"/>
              <a:buAutoNum type="arabicPeriod"/>
            </a:pPr>
            <a:r>
              <a:rPr lang="en-US" b="1" dirty="0" smtClean="0"/>
              <a:t>Focus on Results</a:t>
            </a:r>
          </a:p>
          <a:p>
            <a:pPr marL="514350" indent="-514350">
              <a:buFont typeface="+mj-lt"/>
              <a:buAutoNum type="arabicPeriod"/>
            </a:pPr>
            <a:r>
              <a:rPr lang="en-US" b="1" dirty="0" smtClean="0"/>
              <a:t>Take Action</a:t>
            </a:r>
            <a:r>
              <a:rPr lang="en-US" b="1" dirty="0" smtClean="0"/>
              <a:t>!</a:t>
            </a:r>
          </a:p>
          <a:p>
            <a:pPr marL="514350" indent="-514350">
              <a:buFont typeface="+mj-lt"/>
              <a:buAutoNum type="arabicPeriod"/>
            </a:pPr>
            <a:endParaRPr lang="en-US" b="1" dirty="0" smtClean="0"/>
          </a:p>
          <a:p>
            <a:pPr marL="514350" indent="-514350">
              <a:buNone/>
            </a:pPr>
            <a:endParaRPr lang="en-US" b="1" dirty="0" smtClean="0"/>
          </a:p>
          <a:p>
            <a:pPr marL="514350" indent="-514350" algn="ctr">
              <a:buNone/>
            </a:pPr>
            <a:r>
              <a:rPr lang="en-US" sz="2400" dirty="0" smtClean="0"/>
              <a:t>Never paralyze yourself by </a:t>
            </a:r>
            <a:r>
              <a:rPr lang="en-US" sz="2400" i="1" dirty="0" smtClean="0"/>
              <a:t>over planning</a:t>
            </a:r>
            <a:r>
              <a:rPr lang="en-US" sz="2400" dirty="0" smtClean="0"/>
              <a:t>. When you are operating in a competitive environment, every second counts</a:t>
            </a:r>
            <a:r>
              <a:rPr lang="en-US" dirty="0" smtClean="0"/>
              <a:t>. </a:t>
            </a:r>
          </a:p>
          <a:p>
            <a:pPr marL="514350" indent="-514350">
              <a:buNone/>
            </a:pPr>
            <a:endParaRPr lang="en-US" b="1" dirty="0" smtClean="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smtClean="0"/>
              <a:t>Porter's Value </a:t>
            </a:r>
            <a:r>
              <a:rPr smtClean="0"/>
              <a:t>Chain</a:t>
            </a:r>
            <a:endParaRPr lang="en-US" dirty="0"/>
          </a:p>
        </p:txBody>
      </p:sp>
      <p:sp>
        <p:nvSpPr>
          <p:cNvPr id="3" name="Content Placeholder 2"/>
          <p:cNvSpPr>
            <a:spLocks noGrp="1"/>
          </p:cNvSpPr>
          <p:nvPr>
            <p:ph idx="1"/>
          </p:nvPr>
        </p:nvSpPr>
        <p:spPr/>
        <p:txBody>
          <a:bodyPr>
            <a:normAutofit/>
          </a:bodyPr>
          <a:lstStyle/>
          <a:p>
            <a:r>
              <a:rPr lang="en-US" sz="2000" dirty="0" smtClean="0"/>
              <a:t>The idea of the value chain is based on the process view of </a:t>
            </a:r>
            <a:r>
              <a:rPr lang="en-US" sz="2000" dirty="0" err="1" smtClean="0"/>
              <a:t>organisations</a:t>
            </a:r>
            <a:r>
              <a:rPr lang="en-US" sz="2000" dirty="0" smtClean="0"/>
              <a:t>, the idea of seeing a manufacturing (or service) </a:t>
            </a:r>
            <a:r>
              <a:rPr lang="en-US" sz="2000" dirty="0" err="1" smtClean="0"/>
              <a:t>organisation</a:t>
            </a:r>
            <a:r>
              <a:rPr lang="en-US" sz="2000" dirty="0" smtClean="0"/>
              <a:t> as a system, made up of subsystems each with inputs, transformation processes and outputs</a:t>
            </a:r>
            <a:r>
              <a:rPr lang="en-US" sz="2000" dirty="0" smtClean="0"/>
              <a:t>.</a:t>
            </a:r>
          </a:p>
          <a:p>
            <a:r>
              <a:rPr lang="en-US" sz="2000" dirty="0" smtClean="0"/>
              <a:t> </a:t>
            </a:r>
            <a:r>
              <a:rPr lang="en-US" sz="2000" dirty="0" smtClean="0"/>
              <a:t>Inputs, transformation processes</a:t>
            </a:r>
            <a:r>
              <a:rPr lang="en-US" sz="2000" dirty="0" smtClean="0"/>
              <a:t>, </a:t>
            </a:r>
            <a:r>
              <a:rPr lang="en-US" sz="2000" dirty="0" smtClean="0"/>
              <a:t>and outputs involve the acquisition and consumption of resources - money, </a:t>
            </a:r>
            <a:r>
              <a:rPr lang="en-US" sz="2000" dirty="0" err="1" smtClean="0"/>
              <a:t>labour</a:t>
            </a:r>
            <a:r>
              <a:rPr lang="en-US" sz="2000" dirty="0" smtClean="0"/>
              <a:t>, materials, equipment, buildings, land, administration and management. How value chain activities are carried out determines costs and affects profits</a:t>
            </a:r>
            <a:r>
              <a:rPr lang="en-US" sz="2000" dirty="0" smtClean="0"/>
              <a:t>.</a:t>
            </a:r>
          </a:p>
          <a:p>
            <a:r>
              <a:rPr lang="en-US" sz="2000" dirty="0" smtClean="0"/>
              <a:t>The Porter’s value chain concept says that there is a chain of events which occur in a company right from the procurement of raw materials to the delivery of </a:t>
            </a:r>
            <a:r>
              <a:rPr lang="en-US" sz="2000" dirty="0" smtClean="0">
                <a:hlinkClick r:id="rId2"/>
              </a:rPr>
              <a:t>goods</a:t>
            </a:r>
            <a:r>
              <a:rPr lang="en-US" sz="2000" dirty="0" smtClean="0"/>
              <a:t> as well as the post sales service.</a:t>
            </a:r>
            <a:endParaRPr lang="en-US"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6800" y="1513490"/>
            <a:ext cx="10058400" cy="4521550"/>
          </a:xfrm>
        </p:spPr>
        <p:txBody>
          <a:bodyPr>
            <a:normAutofit/>
          </a:bodyPr>
          <a:lstStyle/>
          <a:p>
            <a:r>
              <a:rPr lang="en-US" sz="2400" dirty="0" smtClean="0"/>
              <a:t>Most </a:t>
            </a:r>
            <a:r>
              <a:rPr lang="en-US" sz="2400" dirty="0" smtClean="0"/>
              <a:t>organizations </a:t>
            </a:r>
            <a:r>
              <a:rPr lang="en-US" sz="2400" dirty="0" smtClean="0"/>
              <a:t>engage in hundreds, even thousands, of activities in the process of converting inputs to outputs. These activities can be classified generally as either </a:t>
            </a:r>
            <a:r>
              <a:rPr lang="en-US" sz="2400" b="1" dirty="0" smtClean="0"/>
              <a:t>primary or support activities</a:t>
            </a:r>
            <a:r>
              <a:rPr lang="en-US" sz="2400" dirty="0" smtClean="0"/>
              <a:t> that all businesses must undertake in some form.</a:t>
            </a:r>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Porter's Value Chain Diagram"/>
          <p:cNvPicPr>
            <a:picLocks noGrp="1"/>
          </p:cNvPicPr>
          <p:nvPr>
            <p:ph idx="1"/>
          </p:nvPr>
        </p:nvPicPr>
        <p:blipFill>
          <a:blip r:embed="rId2"/>
          <a:srcRect/>
          <a:stretch>
            <a:fillRect/>
          </a:stretch>
        </p:blipFill>
        <p:spPr bwMode="auto">
          <a:xfrm>
            <a:off x="1376855" y="620110"/>
            <a:ext cx="8986345" cy="5644056"/>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smtClean="0"/>
              <a:t>According to Porter (1985), the primary activities are:</a:t>
            </a:r>
            <a:endParaRPr lang="en-US" dirty="0"/>
          </a:p>
        </p:txBody>
      </p:sp>
      <p:sp>
        <p:nvSpPr>
          <p:cNvPr id="3" name="Content Placeholder 2"/>
          <p:cNvSpPr>
            <a:spLocks noGrp="1"/>
          </p:cNvSpPr>
          <p:nvPr>
            <p:ph idx="1"/>
          </p:nvPr>
        </p:nvSpPr>
        <p:spPr/>
        <p:txBody>
          <a:bodyPr/>
          <a:lstStyle/>
          <a:p>
            <a:r>
              <a:rPr lang="en-US" b="1" dirty="0" smtClean="0"/>
              <a:t>Inbound Logistics</a:t>
            </a:r>
            <a:r>
              <a:rPr lang="en-US" dirty="0" smtClean="0"/>
              <a:t> - involve relationships with suppliers and include all the activities required to receive, store, and disseminate inputs.</a:t>
            </a:r>
          </a:p>
          <a:p>
            <a:r>
              <a:rPr lang="en-US" b="1" dirty="0" smtClean="0"/>
              <a:t>Operations</a:t>
            </a:r>
            <a:r>
              <a:rPr lang="en-US" dirty="0" smtClean="0"/>
              <a:t> - are all the activities required to transform inputs into outputs (products and services).</a:t>
            </a:r>
          </a:p>
          <a:p>
            <a:r>
              <a:rPr lang="en-US" b="1" dirty="0" smtClean="0"/>
              <a:t>Outbound Logistics</a:t>
            </a:r>
            <a:r>
              <a:rPr lang="en-US" dirty="0" smtClean="0"/>
              <a:t> - include all the activities required to collect, store, and distribute the output.</a:t>
            </a:r>
          </a:p>
          <a:p>
            <a:r>
              <a:rPr lang="en-US" b="1" dirty="0" smtClean="0"/>
              <a:t>Marketing </a:t>
            </a:r>
            <a:r>
              <a:rPr lang="en-US" b="1" dirty="0" smtClean="0"/>
              <a:t>and Sales</a:t>
            </a:r>
            <a:r>
              <a:rPr lang="en-US" dirty="0" smtClean="0"/>
              <a:t> - activities inform buyers about products and services, induce buyers to purchase them, and facilitate their purchase.</a:t>
            </a:r>
          </a:p>
          <a:p>
            <a:r>
              <a:rPr lang="en-US" b="1" dirty="0" smtClean="0"/>
              <a:t>Service</a:t>
            </a:r>
            <a:r>
              <a:rPr lang="en-US" dirty="0" smtClean="0"/>
              <a:t> - includes all the activities required to keep the product or service working effectively for the buyer after it is sold and delivered</a:t>
            </a:r>
            <a:r>
              <a:rPr lang="en-US" dirty="0" smtClean="0"/>
              <a:t>.</a:t>
            </a:r>
            <a:endParaRPr lang="en-US" dirty="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smtClean="0"/>
              <a:t>Secondary activities are</a:t>
            </a:r>
            <a:r>
              <a:rPr smtClean="0"/>
              <a:t>:</a:t>
            </a:r>
            <a:endParaRPr lang="en-US" dirty="0"/>
          </a:p>
        </p:txBody>
      </p:sp>
      <p:sp>
        <p:nvSpPr>
          <p:cNvPr id="3" name="Content Placeholder 2"/>
          <p:cNvSpPr>
            <a:spLocks noGrp="1"/>
          </p:cNvSpPr>
          <p:nvPr>
            <p:ph idx="1"/>
          </p:nvPr>
        </p:nvSpPr>
        <p:spPr/>
        <p:txBody>
          <a:bodyPr/>
          <a:lstStyle/>
          <a:p>
            <a:r>
              <a:rPr lang="en-US" b="1" dirty="0" smtClean="0"/>
              <a:t>Procurement</a:t>
            </a:r>
            <a:r>
              <a:rPr lang="en-US" dirty="0" smtClean="0"/>
              <a:t> - is the acquisition of inputs, or resources, for the firm.</a:t>
            </a:r>
          </a:p>
          <a:p>
            <a:r>
              <a:rPr lang="en-US" b="1" dirty="0" smtClean="0"/>
              <a:t>Human Resource management</a:t>
            </a:r>
            <a:r>
              <a:rPr lang="en-US" dirty="0" smtClean="0"/>
              <a:t> - consists of all activities involved in recruiting, hiring, training, developing, compensating and (if necessary) dismissing or laying off personnel.</a:t>
            </a:r>
          </a:p>
          <a:p>
            <a:r>
              <a:rPr lang="en-US" b="1" dirty="0" smtClean="0"/>
              <a:t>Technological Development</a:t>
            </a:r>
            <a:r>
              <a:rPr lang="en-US" dirty="0" smtClean="0"/>
              <a:t> - pertains to the equipment, hardware, software, procedures and technical knowledge brought to bear in the firm's transformation of inputs into outputs.</a:t>
            </a:r>
          </a:p>
          <a:p>
            <a:r>
              <a:rPr lang="en-US" b="1" dirty="0" smtClean="0"/>
              <a:t>Infrastructure</a:t>
            </a:r>
            <a:r>
              <a:rPr lang="en-US" dirty="0" smtClean="0"/>
              <a:t> - serves the company's needs and ties its various parts together, it consists of functions or departments such as accounting, legal, finance, planning, public affairs, government relations, quality assurance and general management.</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8561" y="2648814"/>
            <a:ext cx="10058400" cy="1371600"/>
          </a:xfrm>
        </p:spPr>
        <p:txBody>
          <a:bodyPr>
            <a:normAutofit fontScale="90000"/>
          </a:bodyPr>
          <a:lstStyle/>
          <a:p>
            <a:pPr algn="ctr"/>
            <a:r>
              <a:rPr lang="en-US" b="1" dirty="0"/>
              <a:t>THANKYOU</a:t>
            </a:r>
            <a:r>
              <a:rPr lang="en-US" b="1" dirty="0">
                <a:sym typeface="Wingdings" panose="05000000000000000000" pitchFamily="2" charset="2"/>
              </a:rPr>
              <a:t></a:t>
            </a:r>
            <a:r>
              <a:rPr lang="en-US" b="1" dirty="0"/>
              <a:t/>
            </a:r>
            <a:br>
              <a:rPr lang="en-US" b="1" dirty="0"/>
            </a:br>
            <a:endParaRPr lang="en-US" dirty="0"/>
          </a:p>
        </p:txBody>
      </p:sp>
    </p:spTree>
    <p:extLst>
      <p:ext uri="{BB962C8B-B14F-4D97-AF65-F5344CB8AC3E}">
        <p14:creationId xmlns:p14="http://schemas.microsoft.com/office/powerpoint/2010/main" xmlns="" val="414911292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xmlns=""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TM03457510[[fn=Savon]]</Template>
  <TotalTime>111</TotalTime>
  <Words>233</Words>
  <Application>Microsoft Office PowerPoint</Application>
  <PresentationFormat>Custom</PresentationFormat>
  <Paragraphs>28</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Savon</vt:lpstr>
      <vt:lpstr>Porter’s Value Chain Model</vt:lpstr>
      <vt:lpstr>Business Strategy </vt:lpstr>
      <vt:lpstr>The How-to of Business Strategy</vt:lpstr>
      <vt:lpstr>Porter's Value Chain</vt:lpstr>
      <vt:lpstr>Slide 5</vt:lpstr>
      <vt:lpstr>Slide 6</vt:lpstr>
      <vt:lpstr>According to Porter (1985), the primary activities are:</vt:lpstr>
      <vt:lpstr>Secondary activities are:</vt:lpstr>
      <vt:lpstr>THANKYOU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E-Commerce</dc:title>
  <dc:creator>Naila Panhwar</dc:creator>
  <cp:lastModifiedBy>ADMIN</cp:lastModifiedBy>
  <cp:revision>79</cp:revision>
  <dcterms:created xsi:type="dcterms:W3CDTF">2019-10-11T07:50:55Z</dcterms:created>
  <dcterms:modified xsi:type="dcterms:W3CDTF">2019-11-07T06:46:08Z</dcterms:modified>
</cp:coreProperties>
</file>