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Wingdings 3" panose="05040102010807070707" pitchFamily="18" charset="2"/>
      <p:regular r:id="rId12"/>
    </p:embeddedFont>
    <p:embeddedFont>
      <p:font typeface="Lora" panose="020B0604020202020204" charset="0"/>
      <p:regular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2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056" y="3017521"/>
            <a:ext cx="10698479" cy="2715337"/>
          </a:xfrm>
        </p:spPr>
        <p:txBody>
          <a:bodyPr anchor="b">
            <a:normAutofit/>
          </a:bodyPr>
          <a:lstStyle>
            <a:lvl1pPr>
              <a:defRPr sz="6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7056" y="5732855"/>
            <a:ext cx="10698479" cy="13515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5188573"/>
            <a:ext cx="2093582" cy="934307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543544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889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31520"/>
            <a:ext cx="10698479" cy="3740448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505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30014" y="4206240"/>
            <a:ext cx="9043865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6508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2926081"/>
            <a:ext cx="10698480" cy="3269814"/>
          </a:xfrm>
        </p:spPr>
        <p:txBody>
          <a:bodyPr anchor="b">
            <a:normAutofit/>
          </a:bodyPr>
          <a:lstStyle>
            <a:lvl1pPr algn="l">
              <a:defRPr sz="576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232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9530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52888"/>
            <a:ext cx="10698479" cy="3456024"/>
          </a:xfrm>
        </p:spPr>
        <p:txBody>
          <a:bodyPr anchor="ctr">
            <a:normAutofit/>
          </a:bodyPr>
          <a:lstStyle>
            <a:lvl1pPr algn="l">
              <a:defRPr sz="576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651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720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53775" y="752887"/>
            <a:ext cx="2649121" cy="634058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07054" y="752887"/>
            <a:ext cx="7772400" cy="63405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8611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167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652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93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11" y="748932"/>
            <a:ext cx="10694024" cy="1537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054" y="2560320"/>
            <a:ext cx="10698480" cy="45331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8412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858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375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02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1495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542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55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2470500"/>
            <a:ext cx="10698479" cy="1762560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4236155"/>
            <a:ext cx="10698479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24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7054" y="2560320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896" y="2551467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22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248" y="2367244"/>
            <a:ext cx="479127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7055" y="3058759"/>
            <a:ext cx="5211472" cy="402487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07956" y="2363370"/>
            <a:ext cx="479880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00348" y="3054886"/>
            <a:ext cx="5206409" cy="402487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707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992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748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535306"/>
            <a:ext cx="4206239" cy="1171574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614" y="535306"/>
            <a:ext cx="6217920" cy="6497956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5" y="1918336"/>
            <a:ext cx="4206239" cy="511492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766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5760720"/>
            <a:ext cx="1069848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7054" y="761958"/>
            <a:ext cx="10698480" cy="4625964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440806"/>
            <a:ext cx="10698480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921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74320"/>
            <a:ext cx="3421819" cy="7966354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2665" y="-943"/>
            <a:ext cx="2828009" cy="8224847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19456" cy="8229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1510" y="748932"/>
            <a:ext cx="10694024" cy="153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4" y="2560320"/>
            <a:ext cx="1069848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33935" y="7356525"/>
            <a:ext cx="1375540" cy="4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055" y="7362970"/>
            <a:ext cx="914399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38175" y="945339"/>
            <a:ext cx="935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6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738193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Analyzing Toronto's 311 Service Requests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505200"/>
            <a:ext cx="7468553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presentation analyzes the 311 Service Requests dataset from the City of Toronto's Open Data Portal. The dataset includes various non-emergency service requests, such as road maintenance, waste management, and noise complaints. This analysis aims to explore common service requests, identify seasonal trends, and assess the efficiency of responses.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6324123" y="6072545"/>
            <a:ext cx="3119421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 smtClean="0">
                <a:solidFill>
                  <a:srgbClr val="3A3630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By: </a:t>
            </a:r>
            <a:r>
              <a:rPr lang="en-US" sz="2350" dirty="0" smtClean="0">
                <a:solidFill>
                  <a:srgbClr val="3A3630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Muhammad Umer</a:t>
            </a:r>
          </a:p>
          <a:p>
            <a:pPr>
              <a:lnSpc>
                <a:spcPts val="3250"/>
              </a:lnSpc>
            </a:pPr>
            <a:r>
              <a:rPr lang="en-US" sz="2350" b="1" dirty="0" smtClean="0">
                <a:solidFill>
                  <a:srgbClr val="3A3630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To: </a:t>
            </a:r>
            <a:r>
              <a:rPr lang="en-IN" sz="2350" dirty="0">
                <a:solidFill>
                  <a:srgbClr val="3A3630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Vivian Clements Edwin</a:t>
            </a:r>
            <a:endParaRPr lang="en-US" sz="2350" dirty="0">
              <a:solidFill>
                <a:srgbClr val="3A3630"/>
              </a:solidFill>
              <a:latin typeface="Source Sans Pro Bold" pitchFamily="34" charset="0"/>
              <a:ea typeface="Source Sans Pro Bold" pitchFamily="34" charset="-122"/>
              <a:cs typeface="Source Sans Pro Bold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562394"/>
            <a:ext cx="1029081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Top 10 Most Common Service Requests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165974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Waste Management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2144228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Residential bin services, with 19,214 requests, represent the most frequently reported issue.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16641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Wildlife Encounters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2144228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Injured and deceased wildlife, with 16,102 and 13,701 requests respectively, highlight urban interactions with wildlife.</a:t>
            </a:r>
            <a:endParaRPr lang="en-US" sz="185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7" y="3421462"/>
            <a:ext cx="14342533" cy="4808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83645" y="413996"/>
            <a:ext cx="5444622" cy="1394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Service Efficiency by Division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583644" y="2110662"/>
            <a:ext cx="4330417" cy="2371694"/>
          </a:xfrm>
          <a:prstGeom prst="roundRect">
            <a:avLst>
              <a:gd name="adj" fmla="val 1243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830793" y="2401704"/>
            <a:ext cx="2790349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311 Service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830793" y="2964546"/>
            <a:ext cx="3690407" cy="15178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311 Service Division has the highest completion rate, showcasing efficient service handling.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83644" y="4752598"/>
            <a:ext cx="7483792" cy="1552416"/>
          </a:xfrm>
          <a:prstGeom prst="roundRect">
            <a:avLst>
              <a:gd name="adj" fmla="val 0"/>
            </a:avLst>
          </a:prstGeom>
          <a:solidFill>
            <a:srgbClr val="F3E7D4"/>
          </a:solidFill>
          <a:ln/>
        </p:spPr>
      </p:sp>
      <p:sp>
        <p:nvSpPr>
          <p:cNvPr id="8" name="Text 5"/>
          <p:cNvSpPr/>
          <p:nvPr/>
        </p:nvSpPr>
        <p:spPr>
          <a:xfrm>
            <a:off x="830793" y="4962599"/>
            <a:ext cx="3109079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Transportation Services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825867" y="5332375"/>
            <a:ext cx="6878544" cy="976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Transportation Services and Solid Waste Management have high completion rates, indicating well-functioning operations.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583644" y="6468131"/>
            <a:ext cx="7483792" cy="1724382"/>
          </a:xfrm>
          <a:prstGeom prst="roundRect">
            <a:avLst>
              <a:gd name="adj" fmla="val 2063"/>
            </a:avLst>
          </a:prstGeom>
          <a:solidFill>
            <a:srgbClr val="F3E7D4"/>
          </a:solidFill>
          <a:ln/>
        </p:spPr>
      </p:sp>
      <p:sp>
        <p:nvSpPr>
          <p:cNvPr id="11" name="Text 8"/>
          <p:cNvSpPr/>
          <p:nvPr/>
        </p:nvSpPr>
        <p:spPr>
          <a:xfrm>
            <a:off x="825867" y="6673928"/>
            <a:ext cx="2790349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Challenges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825867" y="7182152"/>
            <a:ext cx="7009448" cy="758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Municipal Licensing &amp; Standards and Parks have lower completion rates, indicating potential resource challenges.</a:t>
            </a:r>
            <a:endParaRPr lang="en-US" sz="1850" dirty="0"/>
          </a:p>
        </p:txBody>
      </p: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416" y="178566"/>
            <a:ext cx="8354984" cy="4990692"/>
          </a:xfrm>
          <a:prstGeom prst="rect">
            <a:avLst/>
          </a:prstGeom>
          <a:scene3d>
            <a:camera prst="orthographicFront">
              <a:rot lat="0" lon="299954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1285399"/>
            <a:ext cx="74281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Seasonal Trends in Requests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667857" y="2348389"/>
            <a:ext cx="30480" cy="4595693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5" name="Shape 2"/>
          <p:cNvSpPr/>
          <p:nvPr/>
        </p:nvSpPr>
        <p:spPr>
          <a:xfrm>
            <a:off x="6921877" y="2871549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6" name="Shape 3"/>
          <p:cNvSpPr/>
          <p:nvPr/>
        </p:nvSpPr>
        <p:spPr>
          <a:xfrm>
            <a:off x="6413837" y="261758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7" name="Text 4"/>
          <p:cNvSpPr/>
          <p:nvPr/>
        </p:nvSpPr>
        <p:spPr>
          <a:xfrm>
            <a:off x="6621482" y="2717840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999690" y="2587704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peak of service requests occurs during the summer months (June to August), with a high point in July.</a:t>
            </a:r>
            <a:endParaRPr lang="en-US" sz="1850" dirty="0"/>
          </a:p>
        </p:txBody>
      </p:sp>
      <p:sp>
        <p:nvSpPr>
          <p:cNvPr id="9" name="Shape 6"/>
          <p:cNvSpPr/>
          <p:nvPr/>
        </p:nvSpPr>
        <p:spPr>
          <a:xfrm>
            <a:off x="6921877" y="4355544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10" name="Shape 7"/>
          <p:cNvSpPr/>
          <p:nvPr/>
        </p:nvSpPr>
        <p:spPr>
          <a:xfrm>
            <a:off x="6413837" y="4101584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1" name="Text 8"/>
          <p:cNvSpPr/>
          <p:nvPr/>
        </p:nvSpPr>
        <p:spPr>
          <a:xfrm>
            <a:off x="6592312" y="4201835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7999690" y="4071699"/>
            <a:ext cx="57929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winter months (December to February) have significantly lower request volumes, likely due to reduced outdoor activity.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6921877" y="6222563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14" name="Shape 11"/>
          <p:cNvSpPr/>
          <p:nvPr/>
        </p:nvSpPr>
        <p:spPr>
          <a:xfrm>
            <a:off x="6413837" y="596860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5" name="Text 12"/>
          <p:cNvSpPr/>
          <p:nvPr/>
        </p:nvSpPr>
        <p:spPr>
          <a:xfrm>
            <a:off x="6588978" y="6068854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7999690" y="5938718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pattern highlights the importance of allocating resources effectively during peak seasons.</a:t>
            </a:r>
            <a:endParaRPr lang="en-US" sz="1850" dirty="0"/>
          </a:p>
        </p:txBody>
      </p:sp>
      <p:pic>
        <p:nvPicPr>
          <p:cNvPr id="17" name="Pictur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-1261531" y="1972732"/>
            <a:ext cx="8229600" cy="4284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6763" y="603766"/>
            <a:ext cx="9840516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Statistical Analysis: Seasonal Comparison</a:t>
            </a:r>
            <a:endParaRPr lang="en-US" sz="40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489" y="1686282"/>
            <a:ext cx="2160984" cy="194333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0975" y="2697480"/>
            <a:ext cx="99774" cy="438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5340548" y="2080617"/>
            <a:ext cx="2577465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Hypothesis Testing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5340548" y="2534245"/>
            <a:ext cx="8304014" cy="701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analysis found a statistically significant difference in the mean number of daily service requests between the summer and winter seasons.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176242" y="3641765"/>
            <a:ext cx="8632627" cy="15240"/>
          </a:xfrm>
          <a:prstGeom prst="roundRect">
            <a:avLst>
              <a:gd name="adj" fmla="val 215644"/>
            </a:avLst>
          </a:prstGeom>
          <a:solidFill>
            <a:srgbClr val="D9CDBA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997" y="3684389"/>
            <a:ext cx="4321969" cy="194333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7401" y="4436983"/>
            <a:ext cx="147161" cy="438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150" dirty="0"/>
          </a:p>
        </p:txBody>
      </p:sp>
      <p:sp>
        <p:nvSpPr>
          <p:cNvPr id="10" name="Text 6"/>
          <p:cNvSpPr/>
          <p:nvPr/>
        </p:nvSpPr>
        <p:spPr>
          <a:xfrm>
            <a:off x="6421041" y="3903464"/>
            <a:ext cx="2577465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Interpretation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6421041" y="4357092"/>
            <a:ext cx="7223522" cy="1051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suggests a systematic seasonal effect on service demands, with higher volumes during summer due to increased outdoor activity, longer daylight hours, and vegetation-related needs.</a:t>
            </a:r>
            <a:endParaRPr lang="en-US" sz="1700" dirty="0"/>
          </a:p>
        </p:txBody>
      </p:sp>
      <p:sp>
        <p:nvSpPr>
          <p:cNvPr id="12" name="Shape 8"/>
          <p:cNvSpPr/>
          <p:nvPr/>
        </p:nvSpPr>
        <p:spPr>
          <a:xfrm>
            <a:off x="6256734" y="5639872"/>
            <a:ext cx="7552134" cy="15240"/>
          </a:xfrm>
          <a:prstGeom prst="roundRect">
            <a:avLst>
              <a:gd name="adj" fmla="val 215644"/>
            </a:avLst>
          </a:prstGeom>
          <a:solidFill>
            <a:srgbClr val="D9CDBA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05" y="5682496"/>
            <a:ext cx="6482953" cy="19433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64662" y="6435090"/>
            <a:ext cx="152638" cy="438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150" dirty="0"/>
          </a:p>
        </p:txBody>
      </p:sp>
      <p:sp>
        <p:nvSpPr>
          <p:cNvPr id="15" name="Text 10"/>
          <p:cNvSpPr/>
          <p:nvPr/>
        </p:nvSpPr>
        <p:spPr>
          <a:xfrm>
            <a:off x="7501533" y="5901571"/>
            <a:ext cx="2577465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Implications</a:t>
            </a:r>
            <a:endParaRPr lang="en-US" sz="2000" dirty="0"/>
          </a:p>
        </p:txBody>
      </p:sp>
      <p:sp>
        <p:nvSpPr>
          <p:cNvPr id="16" name="Text 11"/>
          <p:cNvSpPr/>
          <p:nvPr/>
        </p:nvSpPr>
        <p:spPr>
          <a:xfrm>
            <a:off x="7501533" y="6355199"/>
            <a:ext cx="6143030" cy="1051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findings emphasize the need for resource allocation and planning to address the higher and more variable demand during the summer months.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6294" y="650200"/>
            <a:ext cx="9971603" cy="694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Statistical Analysis: Population Density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826294" y="1816775"/>
            <a:ext cx="2162889" cy="1716286"/>
          </a:xfrm>
          <a:prstGeom prst="roundRect">
            <a:avLst>
              <a:gd name="adj" fmla="val 2063"/>
            </a:avLst>
          </a:prstGeom>
          <a:solidFill>
            <a:srgbClr val="F3E7D4"/>
          </a:solidFill>
          <a:ln/>
        </p:spPr>
      </p:sp>
      <p:sp>
        <p:nvSpPr>
          <p:cNvPr id="4" name="Text 2"/>
          <p:cNvSpPr/>
          <p:nvPr/>
        </p:nvSpPr>
        <p:spPr>
          <a:xfrm>
            <a:off x="1062395" y="2438757"/>
            <a:ext cx="107394" cy="472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3225284" y="2052876"/>
            <a:ext cx="2777609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Ward Variations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3225284" y="2541627"/>
            <a:ext cx="10342721" cy="755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There is significant variation in service request volumes across wards, with several wards showing noticeably higher or lower demand than the city-wide average.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3107174" y="3517821"/>
            <a:ext cx="10578941" cy="15240"/>
          </a:xfrm>
          <a:prstGeom prst="roundRect">
            <a:avLst>
              <a:gd name="adj" fmla="val 232384"/>
            </a:avLst>
          </a:prstGeom>
          <a:solidFill>
            <a:srgbClr val="D9CDBA"/>
          </a:solidFill>
          <a:ln/>
        </p:spPr>
      </p:sp>
      <p:sp>
        <p:nvSpPr>
          <p:cNvPr id="8" name="Shape 6"/>
          <p:cNvSpPr/>
          <p:nvPr/>
        </p:nvSpPr>
        <p:spPr>
          <a:xfrm>
            <a:off x="826294" y="3651052"/>
            <a:ext cx="4325898" cy="1716286"/>
          </a:xfrm>
          <a:prstGeom prst="roundRect">
            <a:avLst>
              <a:gd name="adj" fmla="val 2063"/>
            </a:avLst>
          </a:prstGeom>
          <a:solidFill>
            <a:srgbClr val="F3E7D4"/>
          </a:solidFill>
          <a:ln/>
        </p:spPr>
      </p:sp>
      <p:sp>
        <p:nvSpPr>
          <p:cNvPr id="9" name="Text 7"/>
          <p:cNvSpPr/>
          <p:nvPr/>
        </p:nvSpPr>
        <p:spPr>
          <a:xfrm>
            <a:off x="1062395" y="4273034"/>
            <a:ext cx="158472" cy="472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5388293" y="3887153"/>
            <a:ext cx="2913817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Statistical Significance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5388293" y="4375904"/>
            <a:ext cx="8179713" cy="755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statistical analysis, however, did not find statistically significant differences in ward-level service requests compared to the city-wide average.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5270182" y="5352098"/>
            <a:ext cx="8415933" cy="15240"/>
          </a:xfrm>
          <a:prstGeom prst="roundRect">
            <a:avLst>
              <a:gd name="adj" fmla="val 232384"/>
            </a:avLst>
          </a:prstGeom>
          <a:solidFill>
            <a:srgbClr val="D9CDBA"/>
          </a:solidFill>
          <a:ln/>
        </p:spPr>
      </p:sp>
      <p:sp>
        <p:nvSpPr>
          <p:cNvPr id="13" name="Shape 11"/>
          <p:cNvSpPr/>
          <p:nvPr/>
        </p:nvSpPr>
        <p:spPr>
          <a:xfrm>
            <a:off x="826294" y="5485328"/>
            <a:ext cx="6488906" cy="2093952"/>
          </a:xfrm>
          <a:prstGeom prst="roundRect">
            <a:avLst>
              <a:gd name="adj" fmla="val 1691"/>
            </a:avLst>
          </a:prstGeom>
          <a:solidFill>
            <a:srgbClr val="F3E7D4"/>
          </a:solidFill>
          <a:ln/>
        </p:spPr>
      </p:sp>
      <p:sp>
        <p:nvSpPr>
          <p:cNvPr id="14" name="Text 12"/>
          <p:cNvSpPr/>
          <p:nvPr/>
        </p:nvSpPr>
        <p:spPr>
          <a:xfrm>
            <a:off x="1062395" y="6296144"/>
            <a:ext cx="164425" cy="472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300" dirty="0"/>
          </a:p>
        </p:txBody>
      </p:sp>
      <p:sp>
        <p:nvSpPr>
          <p:cNvPr id="15" name="Text 13"/>
          <p:cNvSpPr/>
          <p:nvPr/>
        </p:nvSpPr>
        <p:spPr>
          <a:xfrm>
            <a:off x="7551301" y="5721429"/>
            <a:ext cx="2777609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Implications</a:t>
            </a:r>
            <a:endParaRPr lang="en-US" sz="2150" dirty="0"/>
          </a:p>
        </p:txBody>
      </p:sp>
      <p:sp>
        <p:nvSpPr>
          <p:cNvPr id="16" name="Text 14"/>
          <p:cNvSpPr/>
          <p:nvPr/>
        </p:nvSpPr>
        <p:spPr>
          <a:xfrm>
            <a:off x="7551301" y="6210181"/>
            <a:ext cx="6016704" cy="1132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suggests that current resource allocation strategies may be appropriate, but deeper analysis of specific wards could reveal local needs and disparities.</a:t>
            </a:r>
            <a:endParaRPr lang="en-US" sz="18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70414" y="538520"/>
            <a:ext cx="6749296" cy="5747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Statistical Analysis: Time of Day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170414" y="1503998"/>
            <a:ext cx="7775972" cy="644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50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5050" dirty="0"/>
          </a:p>
        </p:txBody>
      </p:sp>
      <p:sp>
        <p:nvSpPr>
          <p:cNvPr id="5" name="Text 2"/>
          <p:cNvSpPr/>
          <p:nvPr/>
        </p:nvSpPr>
        <p:spPr>
          <a:xfrm>
            <a:off x="8908733" y="2393156"/>
            <a:ext cx="2299335" cy="287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Residential Bin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6170414" y="2797612"/>
            <a:ext cx="7775972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Residential bin services see peak demand in the afternoon.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6170414" y="3794284"/>
            <a:ext cx="7775972" cy="644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50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5050" dirty="0"/>
          </a:p>
        </p:txBody>
      </p:sp>
      <p:sp>
        <p:nvSpPr>
          <p:cNvPr id="8" name="Text 5"/>
          <p:cNvSpPr/>
          <p:nvPr/>
        </p:nvSpPr>
        <p:spPr>
          <a:xfrm>
            <a:off x="8908733" y="4683443"/>
            <a:ext cx="2299335" cy="287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Wildlife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6170414" y="5087898"/>
            <a:ext cx="7775972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Wildlife-related calls have distinct patterns between morning and evening.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6170414" y="6084570"/>
            <a:ext cx="7775972" cy="644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50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5050" dirty="0"/>
          </a:p>
        </p:txBody>
      </p:sp>
      <p:sp>
        <p:nvSpPr>
          <p:cNvPr id="11" name="Text 8"/>
          <p:cNvSpPr/>
          <p:nvPr/>
        </p:nvSpPr>
        <p:spPr>
          <a:xfrm>
            <a:off x="8908733" y="6973729"/>
            <a:ext cx="2299335" cy="287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Property Standards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6170414" y="7378184"/>
            <a:ext cx="7775972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Property Standards issues remain relatively stable throughout the day.</a:t>
            </a:r>
            <a:endParaRPr lang="en-US" sz="1500" dirty="0"/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365"/>
            <a:ext cx="6925733" cy="5098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3838218"/>
            <a:ext cx="1128188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Regression Analysis: Service Request Types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4901208"/>
            <a:ext cx="598408" cy="5984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7724" y="57389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Significant Impact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837724" y="6234470"/>
            <a:ext cx="629793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Regression analysis confirmed that the type of service request significantly impacts the completed request count.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627" y="4901208"/>
            <a:ext cx="598408" cy="5984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94627" y="57389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Temporal Patterns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494627" y="6234470"/>
            <a:ext cx="6298049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Different request types exhibit distinct temporal patterns, highlighting opportunities for time-based scheduling adjustments.</a:t>
            </a:r>
            <a:endParaRPr lang="en-US" sz="1850" dirty="0"/>
          </a:p>
        </p:txBody>
      </p:sp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3" y="203200"/>
            <a:ext cx="13318543" cy="349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273737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 and Recommendations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040743"/>
            <a:ext cx="746855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analysis provided valuable insights into service demands, efficiency, and areas for improvement. Key recommendations include: seasonal resource planning, time-based scheduling, ward-level customization, and operational adjustments by request type. These recommendations aim to enhance citizen satisfaction while optimizing resource utilization.</a:t>
            </a:r>
            <a:endParaRPr lang="en-US" sz="18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28</TotalTime>
  <Words>548</Words>
  <Application>Microsoft Office PowerPoint</Application>
  <PresentationFormat>Custom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Source Sans Pro</vt:lpstr>
      <vt:lpstr>Wingdings 3</vt:lpstr>
      <vt:lpstr>Lora</vt:lpstr>
      <vt:lpstr>Century Gothic</vt:lpstr>
      <vt:lpstr>Calibri</vt:lpstr>
      <vt:lpstr>Source Sans Pro Bold</vt:lpstr>
      <vt:lpstr>Arial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H-H Traders</cp:lastModifiedBy>
  <cp:revision>9</cp:revision>
  <dcterms:created xsi:type="dcterms:W3CDTF">2024-12-12T20:16:25Z</dcterms:created>
  <dcterms:modified xsi:type="dcterms:W3CDTF">2024-12-12T20:45:20Z</dcterms:modified>
</cp:coreProperties>
</file>