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loud Bold" panose="020B0604020202020204" charset="0"/>
      <p:regular r:id="rId17"/>
    </p:embeddedFont>
    <p:embeddedFont>
      <p:font typeface="Cloud" panose="020B0604020202020204" charset="0"/>
      <p:regular r:id="rId18"/>
    </p:embeddedFont>
    <p:embeddedFont>
      <p:font typeface="Cloud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343" autoAdjust="0"/>
  </p:normalViewPr>
  <p:slideViewPr>
    <p:cSldViewPr>
      <p:cViewPr varScale="1">
        <p:scale>
          <a:sx n="49" d="100"/>
          <a:sy n="49" d="100"/>
        </p:scale>
        <p:origin x="5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4.svg"/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hyperlink" Target="https://youtube.com/playlist?list=PLtL57Fdbwb_C6RS0JtBojTNOMVlgpeJkS&amp;si=9XfHphC-3i6dE41X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2.svg"/><Relationship Id="rId5" Type="http://schemas.openxmlformats.org/officeDocument/2006/relationships/hyperlink" Target="https://www.kaggle.com/datasets/shriyashjagtap/e-commerce-customer-for-behavior-analysis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6.sv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9" Type="http://schemas.openxmlformats.org/officeDocument/2006/relationships/image" Target="../media/image20.svg"/><Relationship Id="rId21" Type="http://schemas.openxmlformats.org/officeDocument/2006/relationships/image" Target="../media/image40.svg"/><Relationship Id="rId34" Type="http://schemas.openxmlformats.org/officeDocument/2006/relationships/image" Target="../media/image30.png"/><Relationship Id="rId7" Type="http://schemas.openxmlformats.org/officeDocument/2006/relationships/image" Target="../media/image28.svg"/><Relationship Id="rId2" Type="http://schemas.openxmlformats.org/officeDocument/2006/relationships/image" Target="../media/image16.png"/><Relationship Id="rId16" Type="http://schemas.openxmlformats.org/officeDocument/2006/relationships/image" Target="../media/image14.png"/><Relationship Id="rId20" Type="http://schemas.openxmlformats.org/officeDocument/2006/relationships/image" Target="../media/image23.png"/><Relationship Id="rId29" Type="http://schemas.openxmlformats.org/officeDocument/2006/relationships/image" Target="../media/image48.svg"/><Relationship Id="rId41" Type="http://schemas.openxmlformats.org/officeDocument/2006/relationships/image" Target="../media/image5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2.svg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image" Target="../media/image56.svg"/><Relationship Id="rId40" Type="http://schemas.openxmlformats.org/officeDocument/2006/relationships/image" Target="../media/image32.png"/><Relationship Id="rId5" Type="http://schemas.openxmlformats.org/officeDocument/2006/relationships/image" Target="../media/image8.svg"/><Relationship Id="rId15" Type="http://schemas.openxmlformats.org/officeDocument/2006/relationships/image" Target="../media/image36.svg"/><Relationship Id="rId23" Type="http://schemas.openxmlformats.org/officeDocument/2006/relationships/image" Target="../media/image42.svg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10" Type="http://schemas.openxmlformats.org/officeDocument/2006/relationships/image" Target="../media/image19.png"/><Relationship Id="rId19" Type="http://schemas.openxmlformats.org/officeDocument/2006/relationships/image" Target="../media/image38.svg"/><Relationship Id="rId31" Type="http://schemas.openxmlformats.org/officeDocument/2006/relationships/image" Target="../media/image50.svg"/><Relationship Id="rId4" Type="http://schemas.openxmlformats.org/officeDocument/2006/relationships/image" Target="../media/image4.png"/><Relationship Id="rId9" Type="http://schemas.openxmlformats.org/officeDocument/2006/relationships/image" Target="../media/image30.svg"/><Relationship Id="rId14" Type="http://schemas.openxmlformats.org/officeDocument/2006/relationships/image" Target="../media/image21.png"/><Relationship Id="rId22" Type="http://schemas.openxmlformats.org/officeDocument/2006/relationships/image" Target="../media/image24.png"/><Relationship Id="rId27" Type="http://schemas.openxmlformats.org/officeDocument/2006/relationships/image" Target="../media/image46.svg"/><Relationship Id="rId30" Type="http://schemas.openxmlformats.org/officeDocument/2006/relationships/image" Target="../media/image28.png"/><Relationship Id="rId35" Type="http://schemas.openxmlformats.org/officeDocument/2006/relationships/image" Target="../media/image54.svg"/><Relationship Id="rId8" Type="http://schemas.openxmlformats.org/officeDocument/2006/relationships/image" Target="../media/image18.png"/><Relationship Id="rId3" Type="http://schemas.openxmlformats.org/officeDocument/2006/relationships/image" Target="../media/image26.svg"/><Relationship Id="rId12" Type="http://schemas.openxmlformats.org/officeDocument/2006/relationships/image" Target="../media/image20.png"/><Relationship Id="rId17" Type="http://schemas.openxmlformats.org/officeDocument/2006/relationships/image" Target="../media/image22.svg"/><Relationship Id="rId25" Type="http://schemas.openxmlformats.org/officeDocument/2006/relationships/image" Target="../media/image44.svg"/><Relationship Id="rId33" Type="http://schemas.openxmlformats.org/officeDocument/2006/relationships/image" Target="../media/image52.svg"/><Relationship Id="rId38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396853" y="1828696"/>
            <a:ext cx="17540853" cy="17540853"/>
          </a:xfrm>
          <a:custGeom>
            <a:avLst/>
            <a:gdLst/>
            <a:ahLst/>
            <a:cxnLst/>
            <a:rect l="l" t="t" r="r" b="b"/>
            <a:pathLst>
              <a:path w="17540853" h="17540853">
                <a:moveTo>
                  <a:pt x="0" y="0"/>
                </a:moveTo>
                <a:lnTo>
                  <a:pt x="17540853" y="0"/>
                </a:lnTo>
                <a:lnTo>
                  <a:pt x="17540853" y="17540853"/>
                </a:lnTo>
                <a:lnTo>
                  <a:pt x="0" y="175408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52962" y="-7996086"/>
            <a:ext cx="15937397" cy="15937397"/>
          </a:xfrm>
          <a:custGeom>
            <a:avLst/>
            <a:gdLst/>
            <a:ahLst/>
            <a:cxnLst/>
            <a:rect l="l" t="t" r="r" b="b"/>
            <a:pathLst>
              <a:path w="15937397" h="15937397">
                <a:moveTo>
                  <a:pt x="0" y="0"/>
                </a:moveTo>
                <a:lnTo>
                  <a:pt x="15937397" y="0"/>
                </a:lnTo>
                <a:lnTo>
                  <a:pt x="15937397" y="15937397"/>
                </a:lnTo>
                <a:lnTo>
                  <a:pt x="0" y="159373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028700" y="8555092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2350762"/>
            <a:ext cx="11889242" cy="5590549"/>
            <a:chOff x="0" y="0"/>
            <a:chExt cx="15852322" cy="7454065"/>
          </a:xfrm>
        </p:grpSpPr>
        <p:sp>
          <p:nvSpPr>
            <p:cNvPr id="6" name="TextBox 6"/>
            <p:cNvSpPr txBox="1"/>
            <p:nvPr/>
          </p:nvSpPr>
          <p:spPr>
            <a:xfrm>
              <a:off x="0" y="66675"/>
              <a:ext cx="15852322" cy="4793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749"/>
                </a:lnSpc>
              </a:pPr>
              <a:r>
                <a:rPr lang="en-US" sz="12499" b="1">
                  <a:solidFill>
                    <a:srgbClr val="000000"/>
                  </a:solidFill>
                  <a:latin typeface="Cloud Bold"/>
                  <a:ea typeface="Cloud Bold"/>
                  <a:cs typeface="Cloud Bold"/>
                  <a:sym typeface="Cloud Bold"/>
                </a:rPr>
                <a:t>E-Commerce Customer Data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019897"/>
              <a:ext cx="15852322" cy="2434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</a:pPr>
              <a:r>
                <a:rPr lang="en-US" sz="3499" b="1">
                  <a:solidFill>
                    <a:srgbClr val="000000"/>
                  </a:solidFill>
                  <a:latin typeface="Cloud Bold"/>
                  <a:ea typeface="Cloud Bold"/>
                  <a:cs typeface="Cloud Bold"/>
                  <a:sym typeface="Cloud Bold"/>
                </a:rPr>
                <a:t>Muhammad Umer</a:t>
              </a:r>
            </a:p>
            <a:p>
              <a:pPr algn="l">
                <a:lnSpc>
                  <a:spcPts val="4899"/>
                </a:lnSpc>
              </a:pPr>
              <a:r>
                <a:rPr lang="en-US" sz="3499" b="1">
                  <a:solidFill>
                    <a:srgbClr val="000000"/>
                  </a:solidFill>
                  <a:latin typeface="Cloud Bold"/>
                  <a:ea typeface="Cloud Bold"/>
                  <a:cs typeface="Cloud Bold"/>
                  <a:sym typeface="Cloud Bold"/>
                </a:rPr>
                <a:t>Submitted to: Prof John Wilder</a:t>
              </a:r>
            </a:p>
            <a:p>
              <a:pPr algn="l">
                <a:lnSpc>
                  <a:spcPts val="4899"/>
                </a:lnSpc>
              </a:pPr>
              <a:endParaRPr lang="en-US" sz="3499" b="1">
                <a:solidFill>
                  <a:srgbClr val="000000"/>
                </a:solidFill>
                <a:latin typeface="Cloud Bold"/>
                <a:ea typeface="Cloud Bold"/>
                <a:cs typeface="Cloud Bold"/>
                <a:sym typeface="Cloud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028700"/>
            <a:ext cx="3748343" cy="584530"/>
            <a:chOff x="0" y="0"/>
            <a:chExt cx="4997791" cy="7793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2299" cy="779373"/>
            </a:xfrm>
            <a:custGeom>
              <a:avLst/>
              <a:gdLst/>
              <a:ahLst/>
              <a:cxnLst/>
              <a:rect l="l" t="t" r="r" b="b"/>
              <a:pathLst>
                <a:path w="1152299" h="779373">
                  <a:moveTo>
                    <a:pt x="0" y="0"/>
                  </a:moveTo>
                  <a:lnTo>
                    <a:pt x="1152299" y="0"/>
                  </a:lnTo>
                  <a:lnTo>
                    <a:pt x="1152299" y="779373"/>
                  </a:lnTo>
                  <a:lnTo>
                    <a:pt x="0" y="7793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1506655" y="128510"/>
              <a:ext cx="3491136" cy="484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81"/>
                </a:lnSpc>
                <a:spcBef>
                  <a:spcPct val="0"/>
                </a:spcBef>
              </a:pPr>
              <a:r>
                <a:rPr lang="en-US" sz="2201" b="1">
                  <a:solidFill>
                    <a:srgbClr val="000000"/>
                  </a:solidFill>
                  <a:latin typeface="Cloud Bold"/>
                  <a:ea typeface="Cloud Bold"/>
                  <a:cs typeface="Cloud Bold"/>
                  <a:sym typeface="Cloud Bold"/>
                </a:rPr>
                <a:t>ALY 6000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280591" y="8853006"/>
            <a:ext cx="978709" cy="534456"/>
            <a:chOff x="0" y="0"/>
            <a:chExt cx="1304945" cy="712609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1304945" cy="712609"/>
            </a:xfrm>
            <a:prstGeom prst="rect">
              <a:avLst/>
            </a:prstGeom>
            <a:solidFill>
              <a:srgbClr val="12AED0"/>
            </a:solidFill>
          </p:spPr>
        </p:sp>
        <p:sp>
          <p:nvSpPr>
            <p:cNvPr id="13" name="AutoShape 13"/>
            <p:cNvSpPr/>
            <p:nvPr/>
          </p:nvSpPr>
          <p:spPr>
            <a:xfrm>
              <a:off x="354175" y="371735"/>
              <a:ext cx="59659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hlinkClick r:id="rId2"/>
          </p:cNvPr>
          <p:cNvSpPr/>
          <p:nvPr/>
        </p:nvSpPr>
        <p:spPr>
          <a:xfrm rot="-10800000" flipH="1" flipV="1">
            <a:off x="0" y="-2179150"/>
            <a:ext cx="18288000" cy="12466150"/>
          </a:xfrm>
          <a:custGeom>
            <a:avLst/>
            <a:gdLst/>
            <a:ahLst/>
            <a:cxnLst/>
            <a:rect l="l" t="t" r="r" b="b"/>
            <a:pathLst>
              <a:path w="20923085" h="12553851">
                <a:moveTo>
                  <a:pt x="20923085" y="12553851"/>
                </a:moveTo>
                <a:lnTo>
                  <a:pt x="0" y="12553851"/>
                </a:lnTo>
                <a:lnTo>
                  <a:pt x="0" y="0"/>
                </a:lnTo>
                <a:lnTo>
                  <a:pt x="20923085" y="0"/>
                </a:lnTo>
                <a:lnTo>
                  <a:pt x="20923085" y="125538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64561" y="3557787"/>
            <a:ext cx="9318309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dirty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 </a:t>
            </a:r>
            <a:r>
              <a:rPr lang="en-US" sz="3000" i="1" dirty="0">
                <a:solidFill>
                  <a:srgbClr val="FFFFFF"/>
                </a:solidFill>
                <a:latin typeface="Cloud Italics"/>
                <a:ea typeface="Cloud Italics"/>
                <a:cs typeface="Cloud Italics"/>
                <a:sym typeface="Cloud Italics"/>
              </a:rPr>
              <a:t>E-commerce Customer Data for Behavior Analysis.</a:t>
            </a:r>
            <a:r>
              <a:rPr lang="en-US" sz="3000" dirty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 (2023, September 15). </a:t>
            </a:r>
            <a:r>
              <a:rPr lang="en-US" sz="3000" dirty="0" err="1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Kaggle</a:t>
            </a:r>
            <a:r>
              <a:rPr lang="en-US" sz="3000" dirty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. </a:t>
            </a:r>
            <a:r>
              <a:rPr lang="en-US" sz="3000" dirty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  <a:hlinkClick r:id="rId5"/>
              </a:rPr>
              <a:t>https://</a:t>
            </a:r>
            <a:r>
              <a:rPr lang="en-US" sz="3000" dirty="0" smtClean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  <a:hlinkClick r:id="rId5"/>
              </a:rPr>
              <a:t>www.kaggle.com/datasets/shriyashjagtap/e-commerce-customer-for-behavior-analysis</a:t>
            </a:r>
            <a:endParaRPr lang="en-US" sz="3000" dirty="0" smtClean="0">
              <a:solidFill>
                <a:srgbClr val="FFFFFF"/>
              </a:solidFill>
              <a:latin typeface="Cloud"/>
              <a:ea typeface="Cloud"/>
              <a:cs typeface="Cloud"/>
              <a:sym typeface="Cloud"/>
            </a:endParaRPr>
          </a:p>
          <a:p>
            <a:pPr algn="l">
              <a:lnSpc>
                <a:spcPts val="3900"/>
              </a:lnSpc>
            </a:pPr>
            <a:endParaRPr lang="en-US" sz="3000" dirty="0">
              <a:solidFill>
                <a:srgbClr val="FFFFFF"/>
              </a:solidFill>
              <a:latin typeface="Cloud"/>
              <a:ea typeface="Cloud"/>
              <a:cs typeface="Cloud"/>
              <a:sym typeface="Clou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6718964" y="3674183"/>
            <a:ext cx="492917" cy="492917"/>
          </a:xfrm>
          <a:custGeom>
            <a:avLst/>
            <a:gdLst/>
            <a:ahLst/>
            <a:cxnLst/>
            <a:rect l="l" t="t" r="r" b="b"/>
            <a:pathLst>
              <a:path w="492917" h="492917">
                <a:moveTo>
                  <a:pt x="0" y="0"/>
                </a:moveTo>
                <a:lnTo>
                  <a:pt x="492916" y="0"/>
                </a:lnTo>
                <a:lnTo>
                  <a:pt x="492916" y="492917"/>
                </a:lnTo>
                <a:lnTo>
                  <a:pt x="0" y="4929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72154" y="2100329"/>
            <a:ext cx="6929113" cy="3196985"/>
            <a:chOff x="0" y="-1902450"/>
            <a:chExt cx="9238816" cy="4262648"/>
          </a:xfrm>
        </p:grpSpPr>
        <p:sp>
          <p:nvSpPr>
            <p:cNvPr id="6" name="TextBox 6"/>
            <p:cNvSpPr txBox="1"/>
            <p:nvPr/>
          </p:nvSpPr>
          <p:spPr>
            <a:xfrm>
              <a:off x="48941" y="-1902450"/>
              <a:ext cx="9189875" cy="1663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 b="1" dirty="0" smtClean="0">
                  <a:solidFill>
                    <a:srgbClr val="FFFFFF"/>
                  </a:solidFill>
                  <a:latin typeface="Cloud Bold"/>
                  <a:ea typeface="Cloud Bold"/>
                  <a:cs typeface="Cloud Bold"/>
                  <a:sym typeface="Cloud Bold"/>
                </a:rPr>
                <a:t>REFERENCES</a:t>
              </a:r>
              <a:endParaRPr lang="en-US" sz="8000" b="1" dirty="0">
                <a:solidFill>
                  <a:srgbClr val="FFFFFF"/>
                </a:solidFill>
                <a:latin typeface="Cloud Bold"/>
                <a:ea typeface="Cloud Bold"/>
                <a:cs typeface="Cloud Bold"/>
                <a:sym typeface="Cloud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95801"/>
              <a:ext cx="9189875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2154" y="7428224"/>
            <a:ext cx="2287100" cy="2108291"/>
          </a:xfrm>
          <a:custGeom>
            <a:avLst/>
            <a:gdLst/>
            <a:ahLst/>
            <a:cxnLst/>
            <a:rect l="l" t="t" r="r" b="b"/>
            <a:pathLst>
              <a:path w="2287100" h="2108291">
                <a:moveTo>
                  <a:pt x="0" y="0"/>
                </a:moveTo>
                <a:lnTo>
                  <a:pt x="2287101" y="0"/>
                </a:lnTo>
                <a:lnTo>
                  <a:pt x="2287101" y="2108291"/>
                </a:lnTo>
                <a:lnTo>
                  <a:pt x="0" y="21082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5297315"/>
            <a:ext cx="2568329" cy="1783821"/>
          </a:xfrm>
          <a:custGeom>
            <a:avLst/>
            <a:gdLst/>
            <a:ahLst/>
            <a:cxnLst/>
            <a:rect l="l" t="t" r="r" b="b"/>
            <a:pathLst>
              <a:path w="2568329" h="1783821">
                <a:moveTo>
                  <a:pt x="0" y="0"/>
                </a:moveTo>
                <a:lnTo>
                  <a:pt x="2568329" y="0"/>
                </a:lnTo>
                <a:lnTo>
                  <a:pt x="2568329" y="1783821"/>
                </a:lnTo>
                <a:lnTo>
                  <a:pt x="0" y="17838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927810" y="622142"/>
            <a:ext cx="2956373" cy="1478187"/>
          </a:xfrm>
          <a:custGeom>
            <a:avLst/>
            <a:gdLst/>
            <a:ahLst/>
            <a:cxnLst/>
            <a:rect l="l" t="t" r="r" b="b"/>
            <a:pathLst>
              <a:path w="2956373" h="1478187">
                <a:moveTo>
                  <a:pt x="0" y="0"/>
                </a:moveTo>
                <a:lnTo>
                  <a:pt x="2956373" y="0"/>
                </a:lnTo>
                <a:lnTo>
                  <a:pt x="2956373" y="1478187"/>
                </a:lnTo>
                <a:lnTo>
                  <a:pt x="0" y="147818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4"/>
          <p:cNvSpPr/>
          <p:nvPr/>
        </p:nvSpPr>
        <p:spPr>
          <a:xfrm>
            <a:off x="6718965" y="6442084"/>
            <a:ext cx="492917" cy="492917"/>
          </a:xfrm>
          <a:custGeom>
            <a:avLst/>
            <a:gdLst/>
            <a:ahLst/>
            <a:cxnLst/>
            <a:rect l="l" t="t" r="r" b="b"/>
            <a:pathLst>
              <a:path w="492917" h="492917">
                <a:moveTo>
                  <a:pt x="0" y="0"/>
                </a:moveTo>
                <a:lnTo>
                  <a:pt x="492916" y="0"/>
                </a:lnTo>
                <a:lnTo>
                  <a:pt x="492916" y="492917"/>
                </a:lnTo>
                <a:lnTo>
                  <a:pt x="0" y="4929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3"/>
          <p:cNvSpPr txBox="1"/>
          <p:nvPr/>
        </p:nvSpPr>
        <p:spPr>
          <a:xfrm>
            <a:off x="8607140" y="5830793"/>
            <a:ext cx="9318309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dirty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 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7564560" y="5897952"/>
            <a:ext cx="9318309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dirty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  <a:hlinkClick r:id="rId2"/>
              </a:rPr>
              <a:t>https://</a:t>
            </a:r>
            <a:r>
              <a:rPr lang="en-US" sz="3000" dirty="0" smtClean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  <a:hlinkClick r:id="rId2"/>
              </a:rPr>
              <a:t>youtube.com/playlist?list=PLtL57Fdbwb_C6RS0JtBojTNOMVlgpeJkS&amp;si=9XfHphC-3i6dE41X</a:t>
            </a:r>
            <a:r>
              <a:rPr lang="en-US" sz="3000" dirty="0" smtClean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 </a:t>
            </a:r>
            <a:endParaRPr lang="en-US" sz="3000" dirty="0" smtClean="0">
              <a:solidFill>
                <a:srgbClr val="FFFFFF"/>
              </a:solidFill>
              <a:latin typeface="Cloud"/>
              <a:ea typeface="Cloud"/>
              <a:cs typeface="Cloud"/>
              <a:sym typeface="Cloud"/>
            </a:endParaRPr>
          </a:p>
          <a:p>
            <a:pPr algn="l">
              <a:lnSpc>
                <a:spcPts val="3900"/>
              </a:lnSpc>
            </a:pPr>
            <a:endParaRPr lang="en-US" sz="3000" dirty="0">
              <a:solidFill>
                <a:srgbClr val="FFFFFF"/>
              </a:solidFill>
              <a:latin typeface="Cloud"/>
              <a:ea typeface="Cloud"/>
              <a:cs typeface="Cloud"/>
              <a:sym typeface="Clou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9100" y="3388898"/>
            <a:ext cx="6905077" cy="2330631"/>
            <a:chOff x="0" y="0"/>
            <a:chExt cx="9206770" cy="3107508"/>
          </a:xfrm>
        </p:grpSpPr>
        <p:sp>
          <p:nvSpPr>
            <p:cNvPr id="3" name="TextBox 3"/>
            <p:cNvSpPr txBox="1"/>
            <p:nvPr/>
          </p:nvSpPr>
          <p:spPr>
            <a:xfrm>
              <a:off x="0" y="-47625"/>
              <a:ext cx="9206770" cy="2188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641"/>
                </a:lnSpc>
              </a:pPr>
              <a:r>
                <a:rPr lang="en-US" sz="10534" b="1">
                  <a:solidFill>
                    <a:srgbClr val="000000"/>
                  </a:solidFill>
                  <a:latin typeface="Cloud Bold"/>
                  <a:ea typeface="Cloud Bold"/>
                  <a:cs typeface="Cloud Bold"/>
                  <a:sym typeface="Cloud Bold"/>
                </a:rPr>
                <a:t>Thank You!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473940"/>
              <a:ext cx="9206770" cy="6335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66"/>
                </a:lnSpc>
              </a:pPr>
              <a:r>
                <a:rPr lang="en-US" sz="2897" b="1">
                  <a:solidFill>
                    <a:srgbClr val="000000"/>
                  </a:solidFill>
                  <a:latin typeface="Cloud Bold"/>
                  <a:ea typeface="Cloud Bold"/>
                  <a:cs typeface="Cloud Bold"/>
                  <a:sym typeface="Cloud Bold"/>
                </a:rPr>
                <a:t>Any Questions?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4854480" y="5320072"/>
            <a:ext cx="997569" cy="1406829"/>
          </a:xfrm>
          <a:custGeom>
            <a:avLst/>
            <a:gdLst/>
            <a:ahLst/>
            <a:cxnLst/>
            <a:rect l="l" t="t" r="r" b="b"/>
            <a:pathLst>
              <a:path w="997569" h="1406829">
                <a:moveTo>
                  <a:pt x="0" y="0"/>
                </a:moveTo>
                <a:lnTo>
                  <a:pt x="997569" y="0"/>
                </a:lnTo>
                <a:lnTo>
                  <a:pt x="997569" y="1406828"/>
                </a:lnTo>
                <a:lnTo>
                  <a:pt x="0" y="1406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158388" y="5320072"/>
            <a:ext cx="1130579" cy="1406829"/>
          </a:xfrm>
          <a:custGeom>
            <a:avLst/>
            <a:gdLst/>
            <a:ahLst/>
            <a:cxnLst/>
            <a:rect l="l" t="t" r="r" b="b"/>
            <a:pathLst>
              <a:path w="1130579" h="1406829">
                <a:moveTo>
                  <a:pt x="0" y="0"/>
                </a:moveTo>
                <a:lnTo>
                  <a:pt x="1130578" y="0"/>
                </a:lnTo>
                <a:lnTo>
                  <a:pt x="1130578" y="1406828"/>
                </a:lnTo>
                <a:lnTo>
                  <a:pt x="0" y="1406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805050" y="5320072"/>
            <a:ext cx="787824" cy="1406829"/>
          </a:xfrm>
          <a:custGeom>
            <a:avLst/>
            <a:gdLst/>
            <a:ahLst/>
            <a:cxnLst/>
            <a:rect l="l" t="t" r="r" b="b"/>
            <a:pathLst>
              <a:path w="787824" h="1406829">
                <a:moveTo>
                  <a:pt x="0" y="0"/>
                </a:moveTo>
                <a:lnTo>
                  <a:pt x="787824" y="0"/>
                </a:lnTo>
                <a:lnTo>
                  <a:pt x="787824" y="1406828"/>
                </a:lnTo>
                <a:lnTo>
                  <a:pt x="0" y="14068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357071" y="5320072"/>
            <a:ext cx="882465" cy="1406829"/>
          </a:xfrm>
          <a:custGeom>
            <a:avLst/>
            <a:gdLst/>
            <a:ahLst/>
            <a:cxnLst/>
            <a:rect l="l" t="t" r="r" b="b"/>
            <a:pathLst>
              <a:path w="882465" h="1406829">
                <a:moveTo>
                  <a:pt x="0" y="0"/>
                </a:moveTo>
                <a:lnTo>
                  <a:pt x="882465" y="0"/>
                </a:lnTo>
                <a:lnTo>
                  <a:pt x="882465" y="1406828"/>
                </a:lnTo>
                <a:lnTo>
                  <a:pt x="0" y="14068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993501" y="5320072"/>
            <a:ext cx="798055" cy="1406829"/>
          </a:xfrm>
          <a:custGeom>
            <a:avLst/>
            <a:gdLst/>
            <a:ahLst/>
            <a:cxnLst/>
            <a:rect l="l" t="t" r="r" b="b"/>
            <a:pathLst>
              <a:path w="798055" h="1406829">
                <a:moveTo>
                  <a:pt x="0" y="0"/>
                </a:moveTo>
                <a:lnTo>
                  <a:pt x="798056" y="0"/>
                </a:lnTo>
                <a:lnTo>
                  <a:pt x="798056" y="1406828"/>
                </a:lnTo>
                <a:lnTo>
                  <a:pt x="0" y="14068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395293" y="1981879"/>
            <a:ext cx="1317303" cy="1406829"/>
          </a:xfrm>
          <a:custGeom>
            <a:avLst/>
            <a:gdLst/>
            <a:ahLst/>
            <a:cxnLst/>
            <a:rect l="l" t="t" r="r" b="b"/>
            <a:pathLst>
              <a:path w="1317303" h="1406829">
                <a:moveTo>
                  <a:pt x="0" y="0"/>
                </a:moveTo>
                <a:lnTo>
                  <a:pt x="1317303" y="0"/>
                </a:lnTo>
                <a:lnTo>
                  <a:pt x="1317303" y="1406828"/>
                </a:lnTo>
                <a:lnTo>
                  <a:pt x="0" y="14068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060121" y="1981879"/>
            <a:ext cx="1089653" cy="1406829"/>
          </a:xfrm>
          <a:custGeom>
            <a:avLst/>
            <a:gdLst/>
            <a:ahLst/>
            <a:cxnLst/>
            <a:rect l="l" t="t" r="r" b="b"/>
            <a:pathLst>
              <a:path w="1089653" h="1406829">
                <a:moveTo>
                  <a:pt x="0" y="0"/>
                </a:moveTo>
                <a:lnTo>
                  <a:pt x="1089652" y="0"/>
                </a:lnTo>
                <a:lnTo>
                  <a:pt x="1089652" y="1406828"/>
                </a:lnTo>
                <a:lnTo>
                  <a:pt x="0" y="14068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695777" y="2411601"/>
            <a:ext cx="1406829" cy="977106"/>
          </a:xfrm>
          <a:custGeom>
            <a:avLst/>
            <a:gdLst/>
            <a:ahLst/>
            <a:cxnLst/>
            <a:rect l="l" t="t" r="r" b="b"/>
            <a:pathLst>
              <a:path w="1406829" h="977106">
                <a:moveTo>
                  <a:pt x="0" y="0"/>
                </a:moveTo>
                <a:lnTo>
                  <a:pt x="1406829" y="0"/>
                </a:lnTo>
                <a:lnTo>
                  <a:pt x="1406829" y="977106"/>
                </a:lnTo>
                <a:lnTo>
                  <a:pt x="0" y="97710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517447" y="1777612"/>
            <a:ext cx="940294" cy="1611095"/>
          </a:xfrm>
          <a:custGeom>
            <a:avLst/>
            <a:gdLst/>
            <a:ahLst/>
            <a:cxnLst/>
            <a:rect l="l" t="t" r="r" b="b"/>
            <a:pathLst>
              <a:path w="940294" h="1611095">
                <a:moveTo>
                  <a:pt x="0" y="0"/>
                </a:moveTo>
                <a:lnTo>
                  <a:pt x="940294" y="0"/>
                </a:lnTo>
                <a:lnTo>
                  <a:pt x="940294" y="1611095"/>
                </a:lnTo>
                <a:lnTo>
                  <a:pt x="0" y="161109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948852" y="1981879"/>
            <a:ext cx="1171504" cy="1406829"/>
          </a:xfrm>
          <a:custGeom>
            <a:avLst/>
            <a:gdLst/>
            <a:ahLst/>
            <a:cxnLst/>
            <a:rect l="l" t="t" r="r" b="b"/>
            <a:pathLst>
              <a:path w="1171504" h="1406829">
                <a:moveTo>
                  <a:pt x="0" y="0"/>
                </a:moveTo>
                <a:lnTo>
                  <a:pt x="1171504" y="0"/>
                </a:lnTo>
                <a:lnTo>
                  <a:pt x="1171504" y="1406828"/>
                </a:lnTo>
                <a:lnTo>
                  <a:pt x="0" y="140682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052214" y="3725968"/>
            <a:ext cx="1097559" cy="1368838"/>
          </a:xfrm>
          <a:custGeom>
            <a:avLst/>
            <a:gdLst/>
            <a:ahLst/>
            <a:cxnLst/>
            <a:rect l="l" t="t" r="r" b="b"/>
            <a:pathLst>
              <a:path w="1097559" h="1368838">
                <a:moveTo>
                  <a:pt x="0" y="0"/>
                </a:moveTo>
                <a:lnTo>
                  <a:pt x="1097559" y="0"/>
                </a:lnTo>
                <a:lnTo>
                  <a:pt x="1097559" y="1368838"/>
                </a:lnTo>
                <a:lnTo>
                  <a:pt x="0" y="136883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413682" y="3940005"/>
            <a:ext cx="1368838" cy="940765"/>
          </a:xfrm>
          <a:custGeom>
            <a:avLst/>
            <a:gdLst/>
            <a:ahLst/>
            <a:cxnLst/>
            <a:rect l="l" t="t" r="r" b="b"/>
            <a:pathLst>
              <a:path w="1368838" h="940765">
                <a:moveTo>
                  <a:pt x="0" y="0"/>
                </a:moveTo>
                <a:lnTo>
                  <a:pt x="1368838" y="0"/>
                </a:lnTo>
                <a:lnTo>
                  <a:pt x="1368838" y="940765"/>
                </a:lnTo>
                <a:lnTo>
                  <a:pt x="0" y="94076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849490" y="3725968"/>
            <a:ext cx="853657" cy="1368838"/>
          </a:xfrm>
          <a:custGeom>
            <a:avLst/>
            <a:gdLst/>
            <a:ahLst/>
            <a:cxnLst/>
            <a:rect l="l" t="t" r="r" b="b"/>
            <a:pathLst>
              <a:path w="853657" h="1368838">
                <a:moveTo>
                  <a:pt x="0" y="0"/>
                </a:moveTo>
                <a:lnTo>
                  <a:pt x="853658" y="0"/>
                </a:lnTo>
                <a:lnTo>
                  <a:pt x="853658" y="1368838"/>
                </a:lnTo>
                <a:lnTo>
                  <a:pt x="0" y="136883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695777" y="3864096"/>
            <a:ext cx="1368838" cy="1092582"/>
          </a:xfrm>
          <a:custGeom>
            <a:avLst/>
            <a:gdLst/>
            <a:ahLst/>
            <a:cxnLst/>
            <a:rect l="l" t="t" r="r" b="b"/>
            <a:pathLst>
              <a:path w="1368838" h="1092582">
                <a:moveTo>
                  <a:pt x="0" y="0"/>
                </a:moveTo>
                <a:lnTo>
                  <a:pt x="1368838" y="0"/>
                </a:lnTo>
                <a:lnTo>
                  <a:pt x="1368838" y="1092582"/>
                </a:lnTo>
                <a:lnTo>
                  <a:pt x="0" y="109258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131586" y="3836720"/>
            <a:ext cx="1368838" cy="1147335"/>
          </a:xfrm>
          <a:custGeom>
            <a:avLst/>
            <a:gdLst/>
            <a:ahLst/>
            <a:cxnLst/>
            <a:rect l="l" t="t" r="r" b="b"/>
            <a:pathLst>
              <a:path w="1368838" h="1147335">
                <a:moveTo>
                  <a:pt x="0" y="0"/>
                </a:moveTo>
                <a:lnTo>
                  <a:pt x="1368838" y="0"/>
                </a:lnTo>
                <a:lnTo>
                  <a:pt x="1368838" y="1147335"/>
                </a:lnTo>
                <a:lnTo>
                  <a:pt x="0" y="1147335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563485" y="7117649"/>
            <a:ext cx="1179178" cy="1406829"/>
          </a:xfrm>
          <a:custGeom>
            <a:avLst/>
            <a:gdLst/>
            <a:ahLst/>
            <a:cxnLst/>
            <a:rect l="l" t="t" r="r" b="b"/>
            <a:pathLst>
              <a:path w="1179178" h="1406829">
                <a:moveTo>
                  <a:pt x="0" y="0"/>
                </a:moveTo>
                <a:lnTo>
                  <a:pt x="1179178" y="0"/>
                </a:lnTo>
                <a:lnTo>
                  <a:pt x="1179178" y="1406829"/>
                </a:lnTo>
                <a:lnTo>
                  <a:pt x="0" y="1406829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xmlns="" r:embed="rId3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1915038" y="7117649"/>
            <a:ext cx="1209873" cy="1406829"/>
          </a:xfrm>
          <a:custGeom>
            <a:avLst/>
            <a:gdLst/>
            <a:ahLst/>
            <a:cxnLst/>
            <a:rect l="l" t="t" r="r" b="b"/>
            <a:pathLst>
              <a:path w="1209873" h="1406829">
                <a:moveTo>
                  <a:pt x="0" y="0"/>
                </a:moveTo>
                <a:lnTo>
                  <a:pt x="1209873" y="0"/>
                </a:lnTo>
                <a:lnTo>
                  <a:pt x="1209873" y="1406829"/>
                </a:lnTo>
                <a:lnTo>
                  <a:pt x="0" y="1406829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3507684" y="7117649"/>
            <a:ext cx="1330092" cy="1406829"/>
          </a:xfrm>
          <a:custGeom>
            <a:avLst/>
            <a:gdLst/>
            <a:ahLst/>
            <a:cxnLst/>
            <a:rect l="l" t="t" r="r" b="b"/>
            <a:pathLst>
              <a:path w="1330092" h="1406829">
                <a:moveTo>
                  <a:pt x="0" y="0"/>
                </a:moveTo>
                <a:lnTo>
                  <a:pt x="1330092" y="0"/>
                </a:lnTo>
                <a:lnTo>
                  <a:pt x="1330092" y="1406829"/>
                </a:lnTo>
                <a:lnTo>
                  <a:pt x="0" y="1406829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0125436" y="7172644"/>
            <a:ext cx="1406829" cy="1296840"/>
          </a:xfrm>
          <a:custGeom>
            <a:avLst/>
            <a:gdLst/>
            <a:ahLst/>
            <a:cxnLst/>
            <a:rect l="l" t="t" r="r" b="b"/>
            <a:pathLst>
              <a:path w="1406829" h="1296840">
                <a:moveTo>
                  <a:pt x="0" y="0"/>
                </a:moveTo>
                <a:lnTo>
                  <a:pt x="1406829" y="0"/>
                </a:lnTo>
                <a:lnTo>
                  <a:pt x="1406829" y="1296840"/>
                </a:lnTo>
                <a:lnTo>
                  <a:pt x="0" y="1296840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xmlns="" r:embed="rId39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5220549" y="7117649"/>
            <a:ext cx="1061516" cy="1406829"/>
          </a:xfrm>
          <a:custGeom>
            <a:avLst/>
            <a:gdLst/>
            <a:ahLst/>
            <a:cxnLst/>
            <a:rect l="l" t="t" r="r" b="b"/>
            <a:pathLst>
              <a:path w="1061516" h="1406829">
                <a:moveTo>
                  <a:pt x="0" y="0"/>
                </a:moveTo>
                <a:lnTo>
                  <a:pt x="1061516" y="0"/>
                </a:lnTo>
                <a:lnTo>
                  <a:pt x="1061516" y="1406829"/>
                </a:lnTo>
                <a:lnTo>
                  <a:pt x="0" y="1406829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xmlns="" r:embed="rId4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 flipV="1">
            <a:off x="0" y="-139916"/>
            <a:ext cx="18382649" cy="11029589"/>
          </a:xfrm>
          <a:custGeom>
            <a:avLst/>
            <a:gdLst/>
            <a:ahLst/>
            <a:cxnLst/>
            <a:rect l="l" t="t" r="r" b="b"/>
            <a:pathLst>
              <a:path w="18382649" h="11029589">
                <a:moveTo>
                  <a:pt x="18382649" y="11029589"/>
                </a:moveTo>
                <a:lnTo>
                  <a:pt x="0" y="11029589"/>
                </a:lnTo>
                <a:lnTo>
                  <a:pt x="0" y="0"/>
                </a:lnTo>
                <a:lnTo>
                  <a:pt x="18382649" y="0"/>
                </a:lnTo>
                <a:lnTo>
                  <a:pt x="18382649" y="110295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8263153" y="8554482"/>
            <a:ext cx="899614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8211420" y="7580887"/>
            <a:ext cx="9047882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1809">
            <a:off x="8211420" y="6609673"/>
            <a:ext cx="904788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8211420" y="5633697"/>
            <a:ext cx="9047882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1809">
            <a:off x="8211420" y="4662483"/>
            <a:ext cx="904788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1809">
            <a:off x="8211420" y="3688888"/>
            <a:ext cx="904788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1809">
            <a:off x="8211420" y="2715293"/>
            <a:ext cx="904788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8263153" y="1739316"/>
            <a:ext cx="899614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028700" y="990600"/>
            <a:ext cx="5976239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FFFFFF"/>
                </a:solidFill>
                <a:latin typeface="Cloud Bold"/>
                <a:ea typeface="Cloud Bold"/>
                <a:cs typeface="Cloud Bold"/>
                <a:sym typeface="Cloud Bold"/>
              </a:rPr>
              <a:t>Content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63153" y="952481"/>
            <a:ext cx="57033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About the Dataset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595543" y="952481"/>
            <a:ext cx="6637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Cloud Bold"/>
                <a:ea typeface="Cloud Bold"/>
                <a:cs typeface="Cloud Bold"/>
                <a:sym typeface="Cloud Bold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595543" y="1926076"/>
            <a:ext cx="6637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Cloud Bold"/>
                <a:ea typeface="Cloud Bold"/>
                <a:cs typeface="Cloud Bold"/>
                <a:sym typeface="Cloud Bold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595543" y="2899672"/>
            <a:ext cx="6637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Cloud Bold"/>
                <a:ea typeface="Cloud Bold"/>
                <a:cs typeface="Cloud Bold"/>
                <a:sym typeface="Cloud Bold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595543" y="3873267"/>
            <a:ext cx="6637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Cloud Bold"/>
                <a:ea typeface="Cloud Bold"/>
                <a:cs typeface="Cloud Bold"/>
                <a:sym typeface="Cloud Bold"/>
              </a:rPr>
              <a:t>06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595543" y="4846862"/>
            <a:ext cx="6637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Cloud Bold"/>
                <a:ea typeface="Cloud Bold"/>
                <a:cs typeface="Cloud Bold"/>
                <a:sym typeface="Cloud Bold"/>
              </a:rPr>
              <a:t>07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595543" y="5820457"/>
            <a:ext cx="6637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Cloud Bold"/>
                <a:ea typeface="Cloud Bold"/>
                <a:cs typeface="Cloud Bold"/>
                <a:sym typeface="Cloud Bold"/>
              </a:rPr>
              <a:t>08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595543" y="6794052"/>
            <a:ext cx="6637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Cloud Bold"/>
                <a:ea typeface="Cloud Bold"/>
                <a:cs typeface="Cloud Bold"/>
                <a:sym typeface="Cloud Bold"/>
              </a:rPr>
              <a:t>09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595543" y="7767647"/>
            <a:ext cx="6637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Cloud Bold"/>
                <a:ea typeface="Cloud Bold"/>
                <a:cs typeface="Cloud Bold"/>
                <a:sym typeface="Cloud Bold"/>
              </a:rPr>
              <a:t>10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263153" y="1924036"/>
            <a:ext cx="57033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Observation 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263153" y="2895591"/>
            <a:ext cx="57033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Observation 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263153" y="3867145"/>
            <a:ext cx="57033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Observation 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263153" y="4838700"/>
            <a:ext cx="57033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Observation 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263153" y="5810255"/>
            <a:ext cx="57033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Observation 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306985" y="6781809"/>
            <a:ext cx="57033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Observation 6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211420" y="7780912"/>
            <a:ext cx="570334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References </a:t>
            </a:r>
          </a:p>
        </p:txBody>
      </p:sp>
      <p:sp>
        <p:nvSpPr>
          <p:cNvPr id="28" name="Freeform 28"/>
          <p:cNvSpPr/>
          <p:nvPr/>
        </p:nvSpPr>
        <p:spPr>
          <a:xfrm>
            <a:off x="1028700" y="5652483"/>
            <a:ext cx="2692132" cy="3349938"/>
          </a:xfrm>
          <a:custGeom>
            <a:avLst/>
            <a:gdLst/>
            <a:ahLst/>
            <a:cxnLst/>
            <a:rect l="l" t="t" r="r" b="b"/>
            <a:pathLst>
              <a:path w="2692132" h="3349938">
                <a:moveTo>
                  <a:pt x="0" y="0"/>
                </a:moveTo>
                <a:lnTo>
                  <a:pt x="2692132" y="0"/>
                </a:lnTo>
                <a:lnTo>
                  <a:pt x="2692132" y="3349937"/>
                </a:lnTo>
                <a:lnTo>
                  <a:pt x="0" y="33499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22452" y="-8669447"/>
            <a:ext cx="15768684" cy="15768684"/>
          </a:xfrm>
          <a:custGeom>
            <a:avLst/>
            <a:gdLst/>
            <a:ahLst/>
            <a:cxnLst/>
            <a:rect l="l" t="t" r="r" b="b"/>
            <a:pathLst>
              <a:path w="15768684" h="15768684">
                <a:moveTo>
                  <a:pt x="0" y="0"/>
                </a:moveTo>
                <a:lnTo>
                  <a:pt x="15768684" y="0"/>
                </a:lnTo>
                <a:lnTo>
                  <a:pt x="15768684" y="15768684"/>
                </a:lnTo>
                <a:lnTo>
                  <a:pt x="0" y="15768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34816" y="4684582"/>
            <a:ext cx="12453184" cy="12453184"/>
          </a:xfrm>
          <a:custGeom>
            <a:avLst/>
            <a:gdLst/>
            <a:ahLst/>
            <a:cxnLst/>
            <a:rect l="l" t="t" r="r" b="b"/>
            <a:pathLst>
              <a:path w="12453184" h="12453184">
                <a:moveTo>
                  <a:pt x="0" y="0"/>
                </a:moveTo>
                <a:lnTo>
                  <a:pt x="12453184" y="0"/>
                </a:lnTo>
                <a:lnTo>
                  <a:pt x="12453184" y="12453185"/>
                </a:lnTo>
                <a:lnTo>
                  <a:pt x="0" y="12453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741618" y="2572016"/>
            <a:ext cx="12804764" cy="5180744"/>
            <a:chOff x="0" y="0"/>
            <a:chExt cx="17073018" cy="6907658"/>
          </a:xfrm>
        </p:grpSpPr>
        <p:sp>
          <p:nvSpPr>
            <p:cNvPr id="5" name="TextBox 5"/>
            <p:cNvSpPr txBox="1"/>
            <p:nvPr/>
          </p:nvSpPr>
          <p:spPr>
            <a:xfrm>
              <a:off x="2357512" y="2202308"/>
              <a:ext cx="12357993" cy="4705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9"/>
                </a:lnSpc>
              </a:pPr>
              <a:r>
                <a:rPr lang="en-US" sz="2599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The "E-commerce Customer Behavior and Purchase Dataset" is a synthetic dataset. It simulates a comprehensive e-commerce environment, capturing various aspects of customer behavior and purchase history within a digital marketplace. This dataset has been designed for data analysis and predictive modeling in the field of e-commerce. It is suitable for tasks such as customer churn prediction, market basket analysis, recommendation systems, and trend analysis.</a:t>
              </a:r>
            </a:p>
            <a:p>
              <a:pPr algn="ctr">
                <a:lnSpc>
                  <a:spcPts val="3119"/>
                </a:lnSpc>
              </a:pPr>
              <a:endParaRPr lang="en-US" sz="2599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073018" cy="1663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 b="1">
                  <a:solidFill>
                    <a:srgbClr val="000000"/>
                  </a:solidFill>
                  <a:latin typeface="Cloud Bold"/>
                  <a:ea typeface="Cloud Bold"/>
                  <a:cs typeface="Cloud Bold"/>
                  <a:sym typeface="Cloud Bold"/>
                </a:rPr>
                <a:t>About the Dataset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1028700" y="8555092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6280591" y="8938731"/>
            <a:ext cx="978709" cy="534456"/>
            <a:chOff x="0" y="0"/>
            <a:chExt cx="1304945" cy="71260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304945" cy="712609"/>
            </a:xfrm>
            <a:prstGeom prst="rect">
              <a:avLst/>
            </a:prstGeom>
            <a:solidFill>
              <a:srgbClr val="12AED0"/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354175" y="371735"/>
              <a:ext cx="59659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64808" y="-9364870"/>
            <a:ext cx="15768684" cy="15768684"/>
          </a:xfrm>
          <a:custGeom>
            <a:avLst/>
            <a:gdLst/>
            <a:ahLst/>
            <a:cxnLst/>
            <a:rect l="l" t="t" r="r" b="b"/>
            <a:pathLst>
              <a:path w="15768684" h="15768684">
                <a:moveTo>
                  <a:pt x="0" y="0"/>
                </a:moveTo>
                <a:lnTo>
                  <a:pt x="15768684" y="0"/>
                </a:lnTo>
                <a:lnTo>
                  <a:pt x="15768684" y="15768684"/>
                </a:lnTo>
                <a:lnTo>
                  <a:pt x="0" y="15768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82589" y="6642827"/>
            <a:ext cx="492917" cy="492917"/>
          </a:xfrm>
          <a:custGeom>
            <a:avLst/>
            <a:gdLst/>
            <a:ahLst/>
            <a:cxnLst/>
            <a:rect l="l" t="t" r="r" b="b"/>
            <a:pathLst>
              <a:path w="492917" h="492917">
                <a:moveTo>
                  <a:pt x="0" y="0"/>
                </a:moveTo>
                <a:lnTo>
                  <a:pt x="492917" y="0"/>
                </a:lnTo>
                <a:lnTo>
                  <a:pt x="492917" y="492916"/>
                </a:lnTo>
                <a:lnTo>
                  <a:pt x="0" y="492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326914" y="6604727"/>
            <a:ext cx="6932386" cy="2148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 b="1">
                <a:solidFill>
                  <a:srgbClr val="000000"/>
                </a:solidFill>
                <a:latin typeface="Cloud Bold"/>
                <a:ea typeface="Cloud Bold"/>
                <a:cs typeface="Cloud Bold"/>
                <a:sym typeface="Cloud Bold"/>
              </a:rPr>
              <a:t>Follow-up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What marketing strategies can be tailored for different age groups based on their preferred product categories?</a:t>
            </a:r>
          </a:p>
          <a:p>
            <a:pPr algn="l">
              <a:lnSpc>
                <a:spcPts val="3379"/>
              </a:lnSpc>
            </a:pPr>
            <a:endParaRPr lang="en-US" sz="2599">
              <a:solidFill>
                <a:srgbClr val="000000"/>
              </a:solidFill>
              <a:latin typeface="Cloud"/>
              <a:ea typeface="Cloud"/>
              <a:cs typeface="Cloud"/>
              <a:sym typeface="Clou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336572" y="2491606"/>
            <a:ext cx="7434964" cy="4329186"/>
            <a:chOff x="0" y="0"/>
            <a:chExt cx="9913285" cy="57722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5593" cy="615593"/>
            </a:xfrm>
            <a:custGeom>
              <a:avLst/>
              <a:gdLst/>
              <a:ahLst/>
              <a:cxnLst/>
              <a:rect l="l" t="t" r="r" b="b"/>
              <a:pathLst>
                <a:path w="615593" h="615593">
                  <a:moveTo>
                    <a:pt x="0" y="0"/>
                  </a:moveTo>
                  <a:lnTo>
                    <a:pt x="615593" y="0"/>
                  </a:lnTo>
                  <a:lnTo>
                    <a:pt x="615593" y="615593"/>
                  </a:lnTo>
                  <a:lnTo>
                    <a:pt x="0" y="6155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255584" y="63175"/>
              <a:ext cx="8657701" cy="5709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 b="1">
                  <a:solidFill>
                    <a:srgbClr val="000000"/>
                  </a:solidFill>
                  <a:latin typeface="Cloud Bold"/>
                  <a:ea typeface="Cloud Bold"/>
                  <a:cs typeface="Cloud Bold"/>
                  <a:sym typeface="Cloud Bold"/>
                </a:rPr>
                <a:t>Observation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Wide range of total purchase amounts across age groups (20-70 years old).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No strong linear relationship between age and purchase amount.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High and low purchase amounts are distributed across all ages.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Slight concentration of higher purchase amounts in the 30-50 age range.</a:t>
              </a:r>
            </a:p>
            <a:p>
              <a:pPr algn="l">
                <a:lnSpc>
                  <a:spcPts val="3380"/>
                </a:lnSpc>
              </a:pPr>
              <a:endParaRPr lang="en-US" sz="260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081757" y="9352528"/>
            <a:ext cx="978709" cy="534456"/>
            <a:chOff x="0" y="0"/>
            <a:chExt cx="1304945" cy="71260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304945" cy="712609"/>
            </a:xfrm>
            <a:prstGeom prst="rect">
              <a:avLst/>
            </a:prstGeom>
            <a:solidFill>
              <a:srgbClr val="12AED0"/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354175" y="371735"/>
              <a:ext cx="59659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</p:grpSp>
      <p:sp>
        <p:nvSpPr>
          <p:cNvPr id="11" name="Freeform 11"/>
          <p:cNvSpPr/>
          <p:nvPr/>
        </p:nvSpPr>
        <p:spPr>
          <a:xfrm>
            <a:off x="630540" y="2491606"/>
            <a:ext cx="7714600" cy="5303788"/>
          </a:xfrm>
          <a:custGeom>
            <a:avLst/>
            <a:gdLst/>
            <a:ahLst/>
            <a:cxnLst/>
            <a:rect l="l" t="t" r="r" b="b"/>
            <a:pathLst>
              <a:path w="7714600" h="5303788">
                <a:moveTo>
                  <a:pt x="0" y="0"/>
                </a:moveTo>
                <a:lnTo>
                  <a:pt x="7714600" y="0"/>
                </a:lnTo>
                <a:lnTo>
                  <a:pt x="7714600" y="5303788"/>
                </a:lnTo>
                <a:lnTo>
                  <a:pt x="0" y="53037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1028700" y="990600"/>
            <a:ext cx="7540113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000000"/>
                </a:solidFill>
                <a:latin typeface="Cloud Bold"/>
                <a:ea typeface="Cloud Bold"/>
                <a:cs typeface="Cloud Bold"/>
                <a:sym typeface="Cloud Bold"/>
              </a:rPr>
              <a:t>Observation - 1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1557" y="7976369"/>
            <a:ext cx="6612565" cy="45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1. Age vs Total Purchase Amount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64808" y="-9364870"/>
            <a:ext cx="15768684" cy="15768684"/>
          </a:xfrm>
          <a:custGeom>
            <a:avLst/>
            <a:gdLst/>
            <a:ahLst/>
            <a:cxnLst/>
            <a:rect l="l" t="t" r="r" b="b"/>
            <a:pathLst>
              <a:path w="15768684" h="15768684">
                <a:moveTo>
                  <a:pt x="0" y="0"/>
                </a:moveTo>
                <a:lnTo>
                  <a:pt x="15768684" y="0"/>
                </a:lnTo>
                <a:lnTo>
                  <a:pt x="15768684" y="15768684"/>
                </a:lnTo>
                <a:lnTo>
                  <a:pt x="0" y="15768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82589" y="6642827"/>
            <a:ext cx="492917" cy="492917"/>
          </a:xfrm>
          <a:custGeom>
            <a:avLst/>
            <a:gdLst/>
            <a:ahLst/>
            <a:cxnLst/>
            <a:rect l="l" t="t" r="r" b="b"/>
            <a:pathLst>
              <a:path w="492917" h="492917">
                <a:moveTo>
                  <a:pt x="0" y="0"/>
                </a:moveTo>
                <a:lnTo>
                  <a:pt x="492917" y="0"/>
                </a:lnTo>
                <a:lnTo>
                  <a:pt x="492917" y="492916"/>
                </a:lnTo>
                <a:lnTo>
                  <a:pt x="0" y="492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326914" y="6604727"/>
            <a:ext cx="6932386" cy="1719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 b="1">
                <a:solidFill>
                  <a:srgbClr val="000000"/>
                </a:solidFill>
                <a:latin typeface="Cloud Bold"/>
                <a:ea typeface="Cloud Bold"/>
                <a:cs typeface="Cloud Bold"/>
                <a:sym typeface="Cloud Bold"/>
              </a:rPr>
              <a:t>Follow-up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Investigate why credit card purchases tend to be higher.</a:t>
            </a:r>
          </a:p>
          <a:p>
            <a:pPr algn="l">
              <a:lnSpc>
                <a:spcPts val="3379"/>
              </a:lnSpc>
            </a:pPr>
            <a:endParaRPr lang="en-US" sz="2599">
              <a:solidFill>
                <a:srgbClr val="000000"/>
              </a:solidFill>
              <a:latin typeface="Cloud"/>
              <a:ea typeface="Cloud"/>
              <a:cs typeface="Cloud"/>
              <a:sym typeface="Clou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336572" y="2491606"/>
            <a:ext cx="7434964" cy="3900561"/>
            <a:chOff x="0" y="0"/>
            <a:chExt cx="9913285" cy="52007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5593" cy="615593"/>
            </a:xfrm>
            <a:custGeom>
              <a:avLst/>
              <a:gdLst/>
              <a:ahLst/>
              <a:cxnLst/>
              <a:rect l="l" t="t" r="r" b="b"/>
              <a:pathLst>
                <a:path w="615593" h="615593">
                  <a:moveTo>
                    <a:pt x="0" y="0"/>
                  </a:moveTo>
                  <a:lnTo>
                    <a:pt x="615593" y="0"/>
                  </a:lnTo>
                  <a:lnTo>
                    <a:pt x="615593" y="615593"/>
                  </a:lnTo>
                  <a:lnTo>
                    <a:pt x="0" y="6155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255584" y="63175"/>
              <a:ext cx="8657701" cy="5137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 b="1">
                  <a:solidFill>
                    <a:srgbClr val="000000"/>
                  </a:solidFill>
                  <a:latin typeface="Cloud Bold"/>
                  <a:ea typeface="Cloud Bold"/>
                  <a:cs typeface="Cloud Bold"/>
                  <a:sym typeface="Cloud Bold"/>
                </a:rPr>
                <a:t>Observation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Similar median purchase amounts across all payment methods.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Cash and PayPal show wider interquartile ranges, indicating more variability in purchase amounts.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Credit card purchases have a slightly higher median.</a:t>
              </a:r>
            </a:p>
            <a:p>
              <a:pPr algn="l">
                <a:lnSpc>
                  <a:spcPts val="3380"/>
                </a:lnSpc>
              </a:pPr>
              <a:endParaRPr lang="en-US" sz="260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081757" y="9352528"/>
            <a:ext cx="978709" cy="534456"/>
            <a:chOff x="0" y="0"/>
            <a:chExt cx="1304945" cy="71260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304945" cy="712609"/>
            </a:xfrm>
            <a:prstGeom prst="rect">
              <a:avLst/>
            </a:prstGeom>
            <a:solidFill>
              <a:srgbClr val="12AED0"/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354175" y="371735"/>
              <a:ext cx="59659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</p:grpSp>
      <p:sp>
        <p:nvSpPr>
          <p:cNvPr id="11" name="Freeform 11"/>
          <p:cNvSpPr/>
          <p:nvPr/>
        </p:nvSpPr>
        <p:spPr>
          <a:xfrm>
            <a:off x="630540" y="2491606"/>
            <a:ext cx="7714600" cy="5303788"/>
          </a:xfrm>
          <a:custGeom>
            <a:avLst/>
            <a:gdLst/>
            <a:ahLst/>
            <a:cxnLst/>
            <a:rect l="l" t="t" r="r" b="b"/>
            <a:pathLst>
              <a:path w="7714600" h="5303788">
                <a:moveTo>
                  <a:pt x="0" y="0"/>
                </a:moveTo>
                <a:lnTo>
                  <a:pt x="7714600" y="0"/>
                </a:lnTo>
                <a:lnTo>
                  <a:pt x="7714600" y="5303788"/>
                </a:lnTo>
                <a:lnTo>
                  <a:pt x="0" y="53037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9" r="-149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1028700" y="990600"/>
            <a:ext cx="7540113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000000"/>
                </a:solidFill>
                <a:latin typeface="Cloud Bold"/>
                <a:ea typeface="Cloud Bold"/>
                <a:cs typeface="Cloud Bold"/>
                <a:sym typeface="Cloud Bold"/>
              </a:rPr>
              <a:t>Observation - 2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0540" y="7976369"/>
            <a:ext cx="7387256" cy="45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2. Total Purchase Amount by Payment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7017" y="-8566380"/>
            <a:ext cx="15768684" cy="15768684"/>
          </a:xfrm>
          <a:custGeom>
            <a:avLst/>
            <a:gdLst/>
            <a:ahLst/>
            <a:cxnLst/>
            <a:rect l="l" t="t" r="r" b="b"/>
            <a:pathLst>
              <a:path w="15768684" h="15768684">
                <a:moveTo>
                  <a:pt x="0" y="0"/>
                </a:moveTo>
                <a:lnTo>
                  <a:pt x="15768684" y="0"/>
                </a:lnTo>
                <a:lnTo>
                  <a:pt x="15768684" y="15768684"/>
                </a:lnTo>
                <a:lnTo>
                  <a:pt x="0" y="15768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46793" y="7202304"/>
            <a:ext cx="492917" cy="492917"/>
          </a:xfrm>
          <a:custGeom>
            <a:avLst/>
            <a:gdLst/>
            <a:ahLst/>
            <a:cxnLst/>
            <a:rect l="l" t="t" r="r" b="b"/>
            <a:pathLst>
              <a:path w="492917" h="492917">
                <a:moveTo>
                  <a:pt x="0" y="0"/>
                </a:moveTo>
                <a:lnTo>
                  <a:pt x="492916" y="0"/>
                </a:lnTo>
                <a:lnTo>
                  <a:pt x="492916" y="492917"/>
                </a:lnTo>
                <a:lnTo>
                  <a:pt x="0" y="4929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638725" y="7164204"/>
            <a:ext cx="6932386" cy="2576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 b="1">
                <a:solidFill>
                  <a:srgbClr val="000000"/>
                </a:solidFill>
                <a:latin typeface="Cloud Bold"/>
                <a:ea typeface="Cloud Bold"/>
                <a:cs typeface="Cloud Bold"/>
                <a:sym typeface="Cloud Bold"/>
              </a:rPr>
              <a:t>Follow-up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Develop targeted marketing strategies for each age group based on their preferred product categories.</a:t>
            </a:r>
          </a:p>
          <a:p>
            <a:pPr algn="l">
              <a:lnSpc>
                <a:spcPts val="3379"/>
              </a:lnSpc>
            </a:pPr>
            <a:endParaRPr lang="en-US" sz="2599">
              <a:solidFill>
                <a:srgbClr val="000000"/>
              </a:solidFill>
              <a:latin typeface="Cloud"/>
              <a:ea typeface="Cloud"/>
              <a:cs typeface="Cloud"/>
              <a:sym typeface="Cloud"/>
            </a:endParaRPr>
          </a:p>
          <a:p>
            <a:pPr algn="l">
              <a:lnSpc>
                <a:spcPts val="3379"/>
              </a:lnSpc>
            </a:pPr>
            <a:endParaRPr lang="en-US" sz="2599">
              <a:solidFill>
                <a:srgbClr val="000000"/>
              </a:solidFill>
              <a:latin typeface="Cloud"/>
              <a:ea typeface="Cloud"/>
              <a:cs typeface="Cloud"/>
              <a:sym typeface="Clou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646793" y="2491606"/>
            <a:ext cx="7434964" cy="4757811"/>
            <a:chOff x="0" y="0"/>
            <a:chExt cx="9913285" cy="63437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5593" cy="615593"/>
            </a:xfrm>
            <a:custGeom>
              <a:avLst/>
              <a:gdLst/>
              <a:ahLst/>
              <a:cxnLst/>
              <a:rect l="l" t="t" r="r" b="b"/>
              <a:pathLst>
                <a:path w="615593" h="615593">
                  <a:moveTo>
                    <a:pt x="0" y="0"/>
                  </a:moveTo>
                  <a:lnTo>
                    <a:pt x="615593" y="0"/>
                  </a:lnTo>
                  <a:lnTo>
                    <a:pt x="615593" y="615593"/>
                  </a:lnTo>
                  <a:lnTo>
                    <a:pt x="0" y="6155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255584" y="63175"/>
              <a:ext cx="8657701" cy="6280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 b="1">
                  <a:solidFill>
                    <a:srgbClr val="000000"/>
                  </a:solidFill>
                  <a:latin typeface="Cloud Bold"/>
                  <a:ea typeface="Cloud Bold"/>
                  <a:cs typeface="Cloud Bold"/>
                  <a:sym typeface="Cloud Bold"/>
                </a:rPr>
                <a:t>Observation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Sales increase with age, peaking in the 46-55 and 55+ age groups.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Electronics is the top-selling category across all age groups.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Clothing is the second-highest selling category.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Book sales remain consistent across age groups.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Home goods sales increase with age.</a:t>
              </a:r>
            </a:p>
            <a:p>
              <a:pPr algn="l">
                <a:lnSpc>
                  <a:spcPts val="3380"/>
                </a:lnSpc>
              </a:pPr>
              <a:endParaRPr lang="en-US" sz="260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081757" y="9352528"/>
            <a:ext cx="978709" cy="534456"/>
            <a:chOff x="0" y="0"/>
            <a:chExt cx="1304945" cy="71260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304945" cy="712609"/>
            </a:xfrm>
            <a:prstGeom prst="rect">
              <a:avLst/>
            </a:prstGeom>
            <a:solidFill>
              <a:srgbClr val="12AED0"/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354175" y="371735"/>
              <a:ext cx="59659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</p:grpSp>
      <p:sp>
        <p:nvSpPr>
          <p:cNvPr id="11" name="Freeform 11"/>
          <p:cNvSpPr/>
          <p:nvPr/>
        </p:nvSpPr>
        <p:spPr>
          <a:xfrm>
            <a:off x="630540" y="2491606"/>
            <a:ext cx="7714600" cy="5303788"/>
          </a:xfrm>
          <a:custGeom>
            <a:avLst/>
            <a:gdLst/>
            <a:ahLst/>
            <a:cxnLst/>
            <a:rect l="l" t="t" r="r" b="b"/>
            <a:pathLst>
              <a:path w="7714600" h="5303788">
                <a:moveTo>
                  <a:pt x="0" y="0"/>
                </a:moveTo>
                <a:lnTo>
                  <a:pt x="7714600" y="0"/>
                </a:lnTo>
                <a:lnTo>
                  <a:pt x="7714600" y="5303788"/>
                </a:lnTo>
                <a:lnTo>
                  <a:pt x="0" y="53037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9" r="-149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1028700" y="990600"/>
            <a:ext cx="7540113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000000"/>
                </a:solidFill>
                <a:latin typeface="Cloud Bold"/>
                <a:ea typeface="Cloud Bold"/>
                <a:cs typeface="Cloud Bold"/>
                <a:sym typeface="Cloud Bold"/>
              </a:rPr>
              <a:t>Observation - 3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9194" y="7976369"/>
            <a:ext cx="8185946" cy="45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3. Total Sales by Age Group and Product Category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7017" y="-8566380"/>
            <a:ext cx="15768684" cy="15768684"/>
          </a:xfrm>
          <a:custGeom>
            <a:avLst/>
            <a:gdLst/>
            <a:ahLst/>
            <a:cxnLst/>
            <a:rect l="l" t="t" r="r" b="b"/>
            <a:pathLst>
              <a:path w="15768684" h="15768684">
                <a:moveTo>
                  <a:pt x="0" y="0"/>
                </a:moveTo>
                <a:lnTo>
                  <a:pt x="15768684" y="0"/>
                </a:lnTo>
                <a:lnTo>
                  <a:pt x="15768684" y="15768684"/>
                </a:lnTo>
                <a:lnTo>
                  <a:pt x="0" y="15768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46793" y="6574334"/>
            <a:ext cx="492917" cy="492917"/>
          </a:xfrm>
          <a:custGeom>
            <a:avLst/>
            <a:gdLst/>
            <a:ahLst/>
            <a:cxnLst/>
            <a:rect l="l" t="t" r="r" b="b"/>
            <a:pathLst>
              <a:path w="492917" h="492917">
                <a:moveTo>
                  <a:pt x="0" y="0"/>
                </a:moveTo>
                <a:lnTo>
                  <a:pt x="492916" y="0"/>
                </a:lnTo>
                <a:lnTo>
                  <a:pt x="492916" y="492917"/>
                </a:lnTo>
                <a:lnTo>
                  <a:pt x="0" y="4929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638725" y="6536234"/>
            <a:ext cx="6932386" cy="2148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 b="1">
                <a:solidFill>
                  <a:srgbClr val="000000"/>
                </a:solidFill>
                <a:latin typeface="Cloud Bold"/>
                <a:ea typeface="Cloud Bold"/>
                <a:cs typeface="Cloud Bold"/>
                <a:sym typeface="Cloud Bold"/>
              </a:rPr>
              <a:t>Follow-up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Investigate why cash users churn more frequently and implement retention strategies.</a:t>
            </a:r>
          </a:p>
          <a:p>
            <a:pPr algn="l">
              <a:lnSpc>
                <a:spcPts val="3379"/>
              </a:lnSpc>
            </a:pPr>
            <a:endParaRPr lang="en-US" sz="2599">
              <a:solidFill>
                <a:srgbClr val="000000"/>
              </a:solidFill>
              <a:latin typeface="Cloud"/>
              <a:ea typeface="Cloud"/>
              <a:cs typeface="Cloud"/>
              <a:sym typeface="Cloud"/>
            </a:endParaRPr>
          </a:p>
          <a:p>
            <a:pPr algn="l">
              <a:lnSpc>
                <a:spcPts val="3379"/>
              </a:lnSpc>
            </a:pPr>
            <a:endParaRPr lang="en-US" sz="2599">
              <a:solidFill>
                <a:srgbClr val="000000"/>
              </a:solidFill>
              <a:latin typeface="Cloud"/>
              <a:ea typeface="Cloud"/>
              <a:cs typeface="Cloud"/>
              <a:sym typeface="Clou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646793" y="2491606"/>
            <a:ext cx="7434964" cy="4329186"/>
            <a:chOff x="0" y="0"/>
            <a:chExt cx="9913285" cy="57722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5593" cy="615593"/>
            </a:xfrm>
            <a:custGeom>
              <a:avLst/>
              <a:gdLst/>
              <a:ahLst/>
              <a:cxnLst/>
              <a:rect l="l" t="t" r="r" b="b"/>
              <a:pathLst>
                <a:path w="615593" h="615593">
                  <a:moveTo>
                    <a:pt x="0" y="0"/>
                  </a:moveTo>
                  <a:lnTo>
                    <a:pt x="615593" y="0"/>
                  </a:lnTo>
                  <a:lnTo>
                    <a:pt x="615593" y="615593"/>
                  </a:lnTo>
                  <a:lnTo>
                    <a:pt x="0" y="6155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255584" y="63175"/>
              <a:ext cx="8657701" cy="5709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 b="1">
                  <a:solidFill>
                    <a:srgbClr val="000000"/>
                  </a:solidFill>
                  <a:latin typeface="Cloud Bold"/>
                  <a:ea typeface="Cloud Bold"/>
                  <a:cs typeface="Cloud Bold"/>
                  <a:sym typeface="Cloud Bold"/>
                </a:rPr>
                <a:t>Observation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Cash users have the highest churn rate despite low average purchase amounts.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Credit card users have a high churn rate but the highest average purchase amount.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Crypto users have the lowest churn rate and a moderate average purchase amount.</a:t>
              </a:r>
            </a:p>
            <a:p>
              <a:pPr algn="l">
                <a:lnSpc>
                  <a:spcPts val="3380"/>
                </a:lnSpc>
              </a:pPr>
              <a:endParaRPr lang="en-US" sz="260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081757" y="9352528"/>
            <a:ext cx="978709" cy="534456"/>
            <a:chOff x="0" y="0"/>
            <a:chExt cx="1304945" cy="71260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304945" cy="712609"/>
            </a:xfrm>
            <a:prstGeom prst="rect">
              <a:avLst/>
            </a:prstGeom>
            <a:solidFill>
              <a:srgbClr val="12AED0"/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354175" y="371735"/>
              <a:ext cx="59659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</p:grpSp>
      <p:sp>
        <p:nvSpPr>
          <p:cNvPr id="11" name="Freeform 11"/>
          <p:cNvSpPr/>
          <p:nvPr/>
        </p:nvSpPr>
        <p:spPr>
          <a:xfrm>
            <a:off x="630540" y="2491606"/>
            <a:ext cx="7714600" cy="5303788"/>
          </a:xfrm>
          <a:custGeom>
            <a:avLst/>
            <a:gdLst/>
            <a:ahLst/>
            <a:cxnLst/>
            <a:rect l="l" t="t" r="r" b="b"/>
            <a:pathLst>
              <a:path w="7714600" h="5303788">
                <a:moveTo>
                  <a:pt x="0" y="0"/>
                </a:moveTo>
                <a:lnTo>
                  <a:pt x="7714600" y="0"/>
                </a:lnTo>
                <a:lnTo>
                  <a:pt x="7714600" y="5303788"/>
                </a:lnTo>
                <a:lnTo>
                  <a:pt x="0" y="53037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9" r="-149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1028700" y="990600"/>
            <a:ext cx="7540113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000000"/>
                </a:solidFill>
                <a:latin typeface="Cloud Bold"/>
                <a:ea typeface="Cloud Bold"/>
                <a:cs typeface="Cloud Bold"/>
                <a:sym typeface="Cloud Bold"/>
              </a:rPr>
              <a:t>Observation - 4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9194" y="7976369"/>
            <a:ext cx="8185946" cy="915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4. Churn Rate vs Average Purchase Amount by Payment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20576" y="-8073464"/>
            <a:ext cx="15768684" cy="15768684"/>
          </a:xfrm>
          <a:custGeom>
            <a:avLst/>
            <a:gdLst/>
            <a:ahLst/>
            <a:cxnLst/>
            <a:rect l="l" t="t" r="r" b="b"/>
            <a:pathLst>
              <a:path w="15768684" h="15768684">
                <a:moveTo>
                  <a:pt x="0" y="0"/>
                </a:moveTo>
                <a:lnTo>
                  <a:pt x="15768684" y="0"/>
                </a:lnTo>
                <a:lnTo>
                  <a:pt x="15768684" y="15768685"/>
                </a:lnTo>
                <a:lnTo>
                  <a:pt x="0" y="15768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77878" y="7202304"/>
            <a:ext cx="492917" cy="492917"/>
          </a:xfrm>
          <a:custGeom>
            <a:avLst/>
            <a:gdLst/>
            <a:ahLst/>
            <a:cxnLst/>
            <a:rect l="l" t="t" r="r" b="b"/>
            <a:pathLst>
              <a:path w="492917" h="492917">
                <a:moveTo>
                  <a:pt x="0" y="0"/>
                </a:moveTo>
                <a:lnTo>
                  <a:pt x="492916" y="0"/>
                </a:lnTo>
                <a:lnTo>
                  <a:pt x="492916" y="492917"/>
                </a:lnTo>
                <a:lnTo>
                  <a:pt x="0" y="4929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638725" y="7029151"/>
            <a:ext cx="6932386" cy="2148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 b="1">
                <a:solidFill>
                  <a:srgbClr val="000000"/>
                </a:solidFill>
                <a:latin typeface="Cloud Bold"/>
                <a:ea typeface="Cloud Bold"/>
                <a:cs typeface="Cloud Bold"/>
                <a:sym typeface="Cloud Bold"/>
              </a:rPr>
              <a:t>Follow-up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Improve product descriptions and quality for home goods to reduce returns..</a:t>
            </a:r>
          </a:p>
          <a:p>
            <a:pPr algn="l">
              <a:lnSpc>
                <a:spcPts val="3379"/>
              </a:lnSpc>
            </a:pPr>
            <a:endParaRPr lang="en-US" sz="2599">
              <a:solidFill>
                <a:srgbClr val="000000"/>
              </a:solidFill>
              <a:latin typeface="Cloud"/>
              <a:ea typeface="Cloud"/>
              <a:cs typeface="Cloud"/>
              <a:sym typeface="Cloud"/>
            </a:endParaRPr>
          </a:p>
          <a:p>
            <a:pPr algn="l">
              <a:lnSpc>
                <a:spcPts val="3379"/>
              </a:lnSpc>
            </a:pPr>
            <a:endParaRPr lang="en-US" sz="2599">
              <a:solidFill>
                <a:srgbClr val="000000"/>
              </a:solidFill>
              <a:latin typeface="Cloud"/>
              <a:ea typeface="Cloud"/>
              <a:cs typeface="Cloud"/>
              <a:sym typeface="Clou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577878" y="2491606"/>
            <a:ext cx="7434964" cy="4757811"/>
            <a:chOff x="0" y="0"/>
            <a:chExt cx="9913285" cy="63437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5593" cy="615593"/>
            </a:xfrm>
            <a:custGeom>
              <a:avLst/>
              <a:gdLst/>
              <a:ahLst/>
              <a:cxnLst/>
              <a:rect l="l" t="t" r="r" b="b"/>
              <a:pathLst>
                <a:path w="615593" h="615593">
                  <a:moveTo>
                    <a:pt x="0" y="0"/>
                  </a:moveTo>
                  <a:lnTo>
                    <a:pt x="615593" y="0"/>
                  </a:lnTo>
                  <a:lnTo>
                    <a:pt x="615593" y="615593"/>
                  </a:lnTo>
                  <a:lnTo>
                    <a:pt x="0" y="6155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255584" y="63175"/>
              <a:ext cx="8657701" cy="6280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 b="1">
                  <a:solidFill>
                    <a:srgbClr val="000000"/>
                  </a:solidFill>
                  <a:latin typeface="Cloud Bold"/>
                  <a:ea typeface="Cloud Bold"/>
                  <a:cs typeface="Cloud Bold"/>
                  <a:sym typeface="Cloud Bold"/>
                </a:rPr>
                <a:t>Observation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Home products have the highest return rates, especially among younger customers.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Electronics show high return rates across all age groups.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Books have relatively low return rates, with a slight increase in the 46-55 age group.</a:t>
              </a:r>
            </a:p>
            <a:p>
              <a:pPr algn="l">
                <a:lnSpc>
                  <a:spcPts val="3380"/>
                </a:lnSpc>
              </a:pPr>
              <a:endParaRPr lang="en-US" sz="260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endParaRPr>
            </a:p>
            <a:p>
              <a:pPr algn="l">
                <a:lnSpc>
                  <a:spcPts val="3380"/>
                </a:lnSpc>
              </a:pPr>
              <a:endParaRPr lang="en-US" sz="260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081757" y="9352528"/>
            <a:ext cx="978709" cy="534456"/>
            <a:chOff x="0" y="0"/>
            <a:chExt cx="1304945" cy="71260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304945" cy="712609"/>
            </a:xfrm>
            <a:prstGeom prst="rect">
              <a:avLst/>
            </a:prstGeom>
            <a:solidFill>
              <a:srgbClr val="12AED0"/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354175" y="371735"/>
              <a:ext cx="59659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</p:grpSp>
      <p:sp>
        <p:nvSpPr>
          <p:cNvPr id="11" name="Freeform 11"/>
          <p:cNvSpPr/>
          <p:nvPr/>
        </p:nvSpPr>
        <p:spPr>
          <a:xfrm>
            <a:off x="630540" y="2491606"/>
            <a:ext cx="7714600" cy="5303788"/>
          </a:xfrm>
          <a:custGeom>
            <a:avLst/>
            <a:gdLst/>
            <a:ahLst/>
            <a:cxnLst/>
            <a:rect l="l" t="t" r="r" b="b"/>
            <a:pathLst>
              <a:path w="7714600" h="5303788">
                <a:moveTo>
                  <a:pt x="0" y="0"/>
                </a:moveTo>
                <a:lnTo>
                  <a:pt x="7714600" y="0"/>
                </a:lnTo>
                <a:lnTo>
                  <a:pt x="7714600" y="5303788"/>
                </a:lnTo>
                <a:lnTo>
                  <a:pt x="0" y="53037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9" r="-149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1028700" y="990600"/>
            <a:ext cx="7540113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000000"/>
                </a:solidFill>
                <a:latin typeface="Cloud Bold"/>
                <a:ea typeface="Cloud Bold"/>
                <a:cs typeface="Cloud Bold"/>
                <a:sym typeface="Cloud Bold"/>
              </a:rPr>
              <a:t>Observation - 5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9194" y="7976369"/>
            <a:ext cx="8185946" cy="45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5. Return Rate by Product Category and Age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20576" y="-8073464"/>
            <a:ext cx="15768684" cy="15768684"/>
          </a:xfrm>
          <a:custGeom>
            <a:avLst/>
            <a:gdLst/>
            <a:ahLst/>
            <a:cxnLst/>
            <a:rect l="l" t="t" r="r" b="b"/>
            <a:pathLst>
              <a:path w="15768684" h="15768684">
                <a:moveTo>
                  <a:pt x="0" y="0"/>
                </a:moveTo>
                <a:lnTo>
                  <a:pt x="15768684" y="0"/>
                </a:lnTo>
                <a:lnTo>
                  <a:pt x="15768684" y="15768685"/>
                </a:lnTo>
                <a:lnTo>
                  <a:pt x="0" y="15768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77878" y="6324099"/>
            <a:ext cx="492917" cy="492917"/>
          </a:xfrm>
          <a:custGeom>
            <a:avLst/>
            <a:gdLst/>
            <a:ahLst/>
            <a:cxnLst/>
            <a:rect l="l" t="t" r="r" b="b"/>
            <a:pathLst>
              <a:path w="492917" h="492917">
                <a:moveTo>
                  <a:pt x="0" y="0"/>
                </a:moveTo>
                <a:lnTo>
                  <a:pt x="492916" y="0"/>
                </a:lnTo>
                <a:lnTo>
                  <a:pt x="492916" y="492917"/>
                </a:lnTo>
                <a:lnTo>
                  <a:pt x="0" y="4929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638725" y="6285999"/>
            <a:ext cx="6932386" cy="1719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 b="1">
                <a:solidFill>
                  <a:srgbClr val="000000"/>
                </a:solidFill>
                <a:latin typeface="Cloud Bold"/>
                <a:ea typeface="Cloud Bold"/>
                <a:cs typeface="Cloud Bold"/>
                <a:sym typeface="Cloud Bold"/>
              </a:rPr>
              <a:t>Follow-up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Implement a VIP program to retain these high-value customers.</a:t>
            </a:r>
          </a:p>
          <a:p>
            <a:pPr algn="l">
              <a:lnSpc>
                <a:spcPts val="3379"/>
              </a:lnSpc>
            </a:pPr>
            <a:endParaRPr lang="en-US" sz="2599">
              <a:solidFill>
                <a:srgbClr val="000000"/>
              </a:solidFill>
              <a:latin typeface="Cloud"/>
              <a:ea typeface="Cloud"/>
              <a:cs typeface="Cloud"/>
              <a:sym typeface="Clou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577878" y="2491606"/>
            <a:ext cx="7434964" cy="4329186"/>
            <a:chOff x="0" y="0"/>
            <a:chExt cx="9913285" cy="57722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5593" cy="615593"/>
            </a:xfrm>
            <a:custGeom>
              <a:avLst/>
              <a:gdLst/>
              <a:ahLst/>
              <a:cxnLst/>
              <a:rect l="l" t="t" r="r" b="b"/>
              <a:pathLst>
                <a:path w="615593" h="615593">
                  <a:moveTo>
                    <a:pt x="0" y="0"/>
                  </a:moveTo>
                  <a:lnTo>
                    <a:pt x="615593" y="0"/>
                  </a:lnTo>
                  <a:lnTo>
                    <a:pt x="615593" y="615593"/>
                  </a:lnTo>
                  <a:lnTo>
                    <a:pt x="0" y="6155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255584" y="63175"/>
              <a:ext cx="8657701" cy="5709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 b="1">
                  <a:solidFill>
                    <a:srgbClr val="000000"/>
                  </a:solidFill>
                  <a:latin typeface="Cloud Bold"/>
                  <a:ea typeface="Cloud Bold"/>
                  <a:cs typeface="Cloud Bold"/>
                  <a:sym typeface="Cloud Bold"/>
                </a:rPr>
                <a:t>Observation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Significant gap between top spender (Felicia Escobar) and the rest.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Top 10 customers have similar spending levels with a gradual decrease.</a:t>
              </a:r>
            </a:p>
            <a:p>
              <a:pPr marL="561341" lvl="1" indent="-280670" algn="l">
                <a:lnSpc>
                  <a:spcPts val="338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Cloud"/>
                  <a:ea typeface="Cloud"/>
                  <a:cs typeface="Cloud"/>
                  <a:sym typeface="Cloud"/>
                </a:rPr>
                <a:t>Three customers named Patricia are in the top 10.</a:t>
              </a:r>
            </a:p>
            <a:p>
              <a:pPr algn="l">
                <a:lnSpc>
                  <a:spcPts val="3380"/>
                </a:lnSpc>
              </a:pPr>
              <a:endParaRPr lang="en-US" sz="260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endParaRPr>
            </a:p>
            <a:p>
              <a:pPr algn="l">
                <a:lnSpc>
                  <a:spcPts val="3380"/>
                </a:lnSpc>
              </a:pPr>
              <a:endParaRPr lang="en-US" sz="260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081757" y="9352528"/>
            <a:ext cx="978709" cy="534456"/>
            <a:chOff x="0" y="0"/>
            <a:chExt cx="1304945" cy="71260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304945" cy="712609"/>
            </a:xfrm>
            <a:prstGeom prst="rect">
              <a:avLst/>
            </a:prstGeom>
            <a:solidFill>
              <a:srgbClr val="12AED0"/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354175" y="371735"/>
              <a:ext cx="596595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</p:grpSp>
      <p:sp>
        <p:nvSpPr>
          <p:cNvPr id="11" name="Freeform 11"/>
          <p:cNvSpPr/>
          <p:nvPr/>
        </p:nvSpPr>
        <p:spPr>
          <a:xfrm>
            <a:off x="630540" y="2491606"/>
            <a:ext cx="7714600" cy="5303788"/>
          </a:xfrm>
          <a:custGeom>
            <a:avLst/>
            <a:gdLst/>
            <a:ahLst/>
            <a:cxnLst/>
            <a:rect l="l" t="t" r="r" b="b"/>
            <a:pathLst>
              <a:path w="7714600" h="5303788">
                <a:moveTo>
                  <a:pt x="0" y="0"/>
                </a:moveTo>
                <a:lnTo>
                  <a:pt x="7714600" y="0"/>
                </a:lnTo>
                <a:lnTo>
                  <a:pt x="7714600" y="5303788"/>
                </a:lnTo>
                <a:lnTo>
                  <a:pt x="0" y="53037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9" r="-149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1028700" y="990600"/>
            <a:ext cx="7540113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000000"/>
                </a:solidFill>
                <a:latin typeface="Cloud Bold"/>
                <a:ea typeface="Cloud Bold"/>
                <a:cs typeface="Cloud Bold"/>
                <a:sym typeface="Cloud Bold"/>
              </a:rPr>
              <a:t>Observation - 6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9194" y="7976369"/>
            <a:ext cx="8185946" cy="45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6. Top 10 Customers by Total Spend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550</Words>
  <Application>Microsoft Office PowerPoint</Application>
  <PresentationFormat>Custom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Cloud Bold</vt:lpstr>
      <vt:lpstr>Cloud</vt:lpstr>
      <vt:lpstr>Arial</vt:lpstr>
      <vt:lpstr>Cloud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Professional Gradients Team Meeting Agenda Business Presentation</dc:title>
  <cp:lastModifiedBy>H-H Traders</cp:lastModifiedBy>
  <cp:revision>7</cp:revision>
  <dcterms:created xsi:type="dcterms:W3CDTF">2006-08-16T00:00:00Z</dcterms:created>
  <dcterms:modified xsi:type="dcterms:W3CDTF">2024-10-12T21:52:29Z</dcterms:modified>
  <dc:identifier>DAGTYzzTkkk</dc:identifier>
</cp:coreProperties>
</file>