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>
        <p:scale>
          <a:sx n="96" d="100"/>
          <a:sy n="96" d="100"/>
        </p:scale>
        <p:origin x="-1066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3563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Hypothesis Testing Exercise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28815"/>
            <a:ext cx="8610600" cy="619340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050" dirty="0" smtClean="0"/>
              <a:t>     </a:t>
            </a:r>
            <a:r>
              <a:rPr lang="en-US" sz="105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1050" dirty="0" smtClean="0"/>
              <a:t>.</a:t>
            </a:r>
          </a:p>
          <a:p>
            <a:pPr>
              <a:buNone/>
            </a:pPr>
            <a:r>
              <a:rPr lang="en-US" sz="1050" b="1" u="sng" dirty="0" err="1" smtClean="0">
                <a:solidFill>
                  <a:srgbClr val="0070C0"/>
                </a:solidFill>
              </a:rPr>
              <a:t>Ans</a:t>
            </a:r>
            <a:r>
              <a:rPr lang="en-US" sz="1050" b="1" u="sng" dirty="0" smtClean="0">
                <a:solidFill>
                  <a:srgbClr val="0070C0"/>
                </a:solidFill>
              </a:rPr>
              <a:t> : </a:t>
            </a:r>
          </a:p>
          <a:p>
            <a:pPr>
              <a:buNone/>
            </a:pPr>
            <a:r>
              <a:rPr lang="en-US" sz="1050" u="sng" dirty="0" smtClean="0">
                <a:solidFill>
                  <a:srgbClr val="0070C0"/>
                </a:solidFill>
              </a:rPr>
              <a:t>Business Problem :</a:t>
            </a:r>
          </a:p>
          <a:p>
            <a:pPr>
              <a:buNone/>
            </a:pPr>
            <a:r>
              <a:rPr lang="en-US" sz="1050" dirty="0" smtClean="0"/>
              <a:t>	To check if there is difference in diameter of cutlet produced from two different units</a:t>
            </a:r>
          </a:p>
          <a:p>
            <a:pPr>
              <a:buNone/>
            </a:pPr>
            <a:r>
              <a:rPr lang="en-US" sz="1050" u="sng" dirty="0" smtClean="0">
                <a:solidFill>
                  <a:srgbClr val="0070C0"/>
                </a:solidFill>
              </a:rPr>
              <a:t>Solution :</a:t>
            </a:r>
          </a:p>
          <a:p>
            <a:pPr>
              <a:buNone/>
            </a:pPr>
            <a:r>
              <a:rPr lang="en-US" sz="1050" u="sng" dirty="0" smtClean="0">
                <a:solidFill>
                  <a:srgbClr val="0070C0"/>
                </a:solidFill>
              </a:rPr>
              <a:t>Step 1 : Define Hypothesis –</a:t>
            </a:r>
          </a:p>
          <a:p>
            <a:pPr>
              <a:buNone/>
            </a:pPr>
            <a:r>
              <a:rPr lang="en-US" sz="1050" dirty="0" smtClean="0"/>
              <a:t>Ho : There is no difference in cutlet diameters produced from two different units</a:t>
            </a:r>
          </a:p>
          <a:p>
            <a:pPr>
              <a:buNone/>
            </a:pPr>
            <a:r>
              <a:rPr lang="en-US" sz="1050" dirty="0" smtClean="0"/>
              <a:t>Ha : There is a difference in cutlet diameters produced from two different units</a:t>
            </a:r>
          </a:p>
          <a:p>
            <a:pPr>
              <a:buNone/>
            </a:pPr>
            <a:r>
              <a:rPr lang="en-US" sz="1050" u="sng" dirty="0" smtClean="0">
                <a:solidFill>
                  <a:srgbClr val="0070C0"/>
                </a:solidFill>
              </a:rPr>
              <a:t>Step 2 :</a:t>
            </a:r>
            <a:r>
              <a:rPr lang="en-US" sz="1050" u="sng" dirty="0">
                <a:solidFill>
                  <a:srgbClr val="0070C0"/>
                </a:solidFill>
              </a:rPr>
              <a:t> </a:t>
            </a:r>
            <a:r>
              <a:rPr lang="en-US" sz="1050" u="sng" dirty="0" smtClean="0">
                <a:solidFill>
                  <a:srgbClr val="0070C0"/>
                </a:solidFill>
              </a:rPr>
              <a:t>Data</a:t>
            </a:r>
            <a:r>
              <a:rPr lang="en-US" sz="1050" dirty="0" smtClean="0">
                <a:solidFill>
                  <a:srgbClr val="0070C0"/>
                </a:solidFill>
              </a:rPr>
              <a:t> -Cutlets.csv is attached. The variable is continuous and there are 2 populations</a:t>
            </a:r>
          </a:p>
          <a:p>
            <a:pPr>
              <a:buNone/>
            </a:pPr>
            <a:r>
              <a:rPr lang="en-US" sz="1050" u="sng" dirty="0" smtClean="0">
                <a:solidFill>
                  <a:srgbClr val="0070C0"/>
                </a:solidFill>
              </a:rPr>
              <a:t>Step 3 : Normality test for two populations-</a:t>
            </a:r>
          </a:p>
          <a:p>
            <a:pPr>
              <a:buNone/>
            </a:pPr>
            <a:r>
              <a:rPr lang="en-US" sz="1050" dirty="0" smtClean="0"/>
              <a:t>Ho : Cutlet </a:t>
            </a:r>
            <a:r>
              <a:rPr lang="en-US" sz="1050" dirty="0" err="1" smtClean="0"/>
              <a:t>dia</a:t>
            </a:r>
            <a:r>
              <a:rPr lang="en-US" sz="1050" dirty="0" smtClean="0"/>
              <a:t> of the unit A follows normal distribution</a:t>
            </a:r>
          </a:p>
          <a:p>
            <a:pPr>
              <a:buNone/>
            </a:pPr>
            <a:r>
              <a:rPr lang="en-US" sz="1050" dirty="0" smtClean="0"/>
              <a:t>Ha : Cutlet </a:t>
            </a:r>
            <a:r>
              <a:rPr lang="en-US" sz="1050" dirty="0" err="1" smtClean="0"/>
              <a:t>dia</a:t>
            </a:r>
            <a:r>
              <a:rPr lang="en-US" sz="1050" dirty="0" smtClean="0"/>
              <a:t> of the unit A does not follow normal distribution</a:t>
            </a:r>
          </a:p>
          <a:p>
            <a:pPr>
              <a:buNone/>
            </a:pPr>
            <a:r>
              <a:rPr lang="en-US" sz="1050" dirty="0" smtClean="0"/>
              <a:t>Shapiro test indicates p &gt;0.05 indicates that ,it fails to reject Ho.</a:t>
            </a:r>
          </a:p>
          <a:p>
            <a:pPr>
              <a:buNone/>
            </a:pPr>
            <a:r>
              <a:rPr lang="en-US" sz="1050" dirty="0" smtClean="0"/>
              <a:t>Therefore cutlet </a:t>
            </a:r>
            <a:r>
              <a:rPr lang="en-US" sz="1050" dirty="0" err="1" smtClean="0"/>
              <a:t>dia</a:t>
            </a:r>
            <a:r>
              <a:rPr lang="en-US" sz="1050" dirty="0" smtClean="0"/>
              <a:t> of the unit A follow normal distribution.</a:t>
            </a:r>
          </a:p>
          <a:p>
            <a:pPr>
              <a:buNone/>
            </a:pPr>
            <a:r>
              <a:rPr lang="en-US" sz="1050" dirty="0"/>
              <a:t>Ho : Cutlet </a:t>
            </a:r>
            <a:r>
              <a:rPr lang="en-US" sz="1050" dirty="0" err="1"/>
              <a:t>dia</a:t>
            </a:r>
            <a:r>
              <a:rPr lang="en-US" sz="1050" dirty="0"/>
              <a:t> of the unit </a:t>
            </a:r>
            <a:r>
              <a:rPr lang="en-US" sz="1050" dirty="0" smtClean="0"/>
              <a:t>B follows </a:t>
            </a:r>
            <a:r>
              <a:rPr lang="en-US" sz="1050" dirty="0"/>
              <a:t>normal distribution</a:t>
            </a:r>
          </a:p>
          <a:p>
            <a:pPr>
              <a:buNone/>
            </a:pPr>
            <a:r>
              <a:rPr lang="en-US" sz="1050" dirty="0"/>
              <a:t>Ha : Cutlet </a:t>
            </a:r>
            <a:r>
              <a:rPr lang="en-US" sz="1050" dirty="0" err="1"/>
              <a:t>dia</a:t>
            </a:r>
            <a:r>
              <a:rPr lang="en-US" sz="1050" dirty="0"/>
              <a:t> of the unit B</a:t>
            </a:r>
            <a:r>
              <a:rPr lang="en-US" sz="1050" dirty="0" smtClean="0"/>
              <a:t> </a:t>
            </a:r>
            <a:r>
              <a:rPr lang="en-US" sz="1050" dirty="0"/>
              <a:t>does not follow normal distribution</a:t>
            </a:r>
          </a:p>
          <a:p>
            <a:pPr>
              <a:buNone/>
            </a:pPr>
            <a:r>
              <a:rPr lang="en-US" sz="1050" dirty="0"/>
              <a:t>Shapiro test indicates p &gt;0.05 indicates that , </a:t>
            </a:r>
            <a:r>
              <a:rPr lang="en-US" sz="1050" dirty="0" smtClean="0"/>
              <a:t>it fails </a:t>
            </a:r>
            <a:r>
              <a:rPr lang="en-US" sz="1050" dirty="0"/>
              <a:t>to reject Ho.</a:t>
            </a:r>
          </a:p>
          <a:p>
            <a:pPr>
              <a:buNone/>
            </a:pPr>
            <a:r>
              <a:rPr lang="en-US" sz="1050" dirty="0"/>
              <a:t>Therefore cutlet </a:t>
            </a:r>
            <a:r>
              <a:rPr lang="en-US" sz="1050" dirty="0" err="1"/>
              <a:t>dia</a:t>
            </a:r>
            <a:r>
              <a:rPr lang="en-US" sz="1050" dirty="0"/>
              <a:t> of the unit </a:t>
            </a:r>
            <a:r>
              <a:rPr lang="en-US" sz="1050" dirty="0" smtClean="0"/>
              <a:t>B </a:t>
            </a:r>
            <a:r>
              <a:rPr lang="en-US" sz="1050" dirty="0"/>
              <a:t>follow normal distribution.</a:t>
            </a:r>
          </a:p>
          <a:p>
            <a:pPr>
              <a:buNone/>
            </a:pPr>
            <a:r>
              <a:rPr lang="en-US" sz="1050" dirty="0" smtClean="0"/>
              <a:t>Both unit A and Unit B follow normal distribution in maintaining  cutlet diameter.</a:t>
            </a:r>
          </a:p>
          <a:p>
            <a:pPr>
              <a:buNone/>
            </a:pPr>
            <a:r>
              <a:rPr lang="en-US" sz="1050" u="sng" dirty="0" smtClean="0">
                <a:solidFill>
                  <a:srgbClr val="0070C0"/>
                </a:solidFill>
              </a:rPr>
              <a:t>Step 4 -  Equal Variance Test</a:t>
            </a:r>
          </a:p>
          <a:p>
            <a:pPr>
              <a:buNone/>
            </a:pPr>
            <a:r>
              <a:rPr lang="en-US" sz="1050" dirty="0" smtClean="0"/>
              <a:t>Ho : Both the units have equal variance</a:t>
            </a:r>
          </a:p>
          <a:p>
            <a:pPr>
              <a:buNone/>
            </a:pPr>
            <a:r>
              <a:rPr lang="en-US" sz="1050" dirty="0" smtClean="0"/>
              <a:t>Ha : Both the units have unequal variance</a:t>
            </a:r>
          </a:p>
          <a:p>
            <a:pPr>
              <a:buNone/>
            </a:pPr>
            <a:r>
              <a:rPr lang="en-US" sz="1050" dirty="0" smtClean="0"/>
              <a:t>P&gt; 0.05, fails to reject Ho; Therefore, both the units have equal variances.</a:t>
            </a:r>
          </a:p>
          <a:p>
            <a:pPr>
              <a:buNone/>
            </a:pPr>
            <a:r>
              <a:rPr lang="en-US" sz="1050" u="sng" dirty="0" smtClean="0">
                <a:solidFill>
                  <a:srgbClr val="0070C0"/>
                </a:solidFill>
              </a:rPr>
              <a:t>Step 5 :  Two sample t-test for equal variances</a:t>
            </a:r>
          </a:p>
          <a:p>
            <a:pPr>
              <a:buNone/>
            </a:pPr>
            <a:r>
              <a:rPr lang="en-US" sz="1050" dirty="0">
                <a:solidFill>
                  <a:srgbClr val="0070C0"/>
                </a:solidFill>
              </a:rPr>
              <a:t># t-test for equal variance</a:t>
            </a:r>
          </a:p>
          <a:p>
            <a:pPr>
              <a:buNone/>
            </a:pPr>
            <a:r>
              <a:rPr lang="en-US" sz="1050" dirty="0" err="1">
                <a:solidFill>
                  <a:srgbClr val="0070C0"/>
                </a:solidFill>
              </a:rPr>
              <a:t>t.test</a:t>
            </a:r>
            <a:r>
              <a:rPr lang="en-US" sz="1050" dirty="0">
                <a:solidFill>
                  <a:srgbClr val="0070C0"/>
                </a:solidFill>
              </a:rPr>
              <a:t>(</a:t>
            </a:r>
            <a:r>
              <a:rPr lang="en-US" sz="1050" dirty="0" err="1">
                <a:solidFill>
                  <a:srgbClr val="0070C0"/>
                </a:solidFill>
              </a:rPr>
              <a:t>x,y</a:t>
            </a:r>
            <a:r>
              <a:rPr lang="en-US" sz="1050" dirty="0">
                <a:solidFill>
                  <a:srgbClr val="0070C0"/>
                </a:solidFill>
              </a:rPr>
              <a:t>, </a:t>
            </a:r>
            <a:r>
              <a:rPr lang="en-US" sz="1050" dirty="0" err="1">
                <a:solidFill>
                  <a:srgbClr val="0070C0"/>
                </a:solidFill>
              </a:rPr>
              <a:t>var.equal</a:t>
            </a:r>
            <a:r>
              <a:rPr lang="en-US" sz="1050" dirty="0">
                <a:solidFill>
                  <a:srgbClr val="0070C0"/>
                </a:solidFill>
              </a:rPr>
              <a:t> = TRUE</a:t>
            </a:r>
            <a:r>
              <a:rPr lang="en-US" sz="105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1050" dirty="0" smtClean="0"/>
              <a:t>P-value &gt;0.05 indicates that it fails to reject Ho</a:t>
            </a:r>
          </a:p>
          <a:p>
            <a:pPr>
              <a:buNone/>
            </a:pPr>
            <a:r>
              <a:rPr lang="en-US" sz="1050" u="sng" dirty="0" smtClean="0">
                <a:solidFill>
                  <a:srgbClr val="0070C0"/>
                </a:solidFill>
              </a:rPr>
              <a:t>Conclusion  : </a:t>
            </a:r>
          </a:p>
          <a:p>
            <a:pPr>
              <a:buNone/>
            </a:pPr>
            <a:r>
              <a:rPr lang="en-US" sz="1050" dirty="0">
                <a:solidFill>
                  <a:srgbClr val="0070C0"/>
                </a:solidFill>
              </a:rPr>
              <a:t> </a:t>
            </a:r>
            <a:r>
              <a:rPr lang="en-US" sz="1050" dirty="0" smtClean="0">
                <a:solidFill>
                  <a:srgbClr val="0070C0"/>
                </a:solidFill>
              </a:rPr>
              <a:t> There is no difference in diameter of cutlet  between unit A and unit B</a:t>
            </a:r>
          </a:p>
          <a:p>
            <a:pPr>
              <a:buNone/>
            </a:pPr>
            <a:endParaRPr lang="en-US" sz="105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05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Hypothesis Testing Exercise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4644"/>
            <a:ext cx="8610600" cy="5510253"/>
          </a:xfrm>
        </p:spPr>
        <p:txBody>
          <a:bodyPr>
            <a:normAutofit fontScale="40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 </a:t>
            </a:r>
            <a:r>
              <a:rPr lang="en-US" u="sng" dirty="0" smtClean="0">
                <a:solidFill>
                  <a:srgbClr val="0070C0"/>
                </a:solidFill>
              </a:rPr>
              <a:t>Business Problem :</a:t>
            </a:r>
          </a:p>
          <a:p>
            <a:pPr algn="just">
              <a:buNone/>
            </a:pPr>
            <a:r>
              <a:rPr lang="en-US" dirty="0" smtClean="0"/>
              <a:t>To find out if there is any difference in the average Turn Around Time among laboratories.</a:t>
            </a:r>
          </a:p>
          <a:p>
            <a:pPr algn="just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Solution :</a:t>
            </a:r>
          </a:p>
          <a:p>
            <a:pPr algn="just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Step 1 : Define Hypothesis</a:t>
            </a:r>
            <a:endParaRPr lang="en-US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Ho : There is no difference in Turn Around Time among 4 laboratories</a:t>
            </a:r>
          </a:p>
          <a:p>
            <a:pPr>
              <a:buNone/>
            </a:pPr>
            <a:r>
              <a:rPr lang="en-US" dirty="0" smtClean="0"/>
              <a:t>H1 : There is difference in Turn Around Time among 4 laboratories</a:t>
            </a:r>
          </a:p>
          <a:p>
            <a:pPr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Step 2: Data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LabTAT.csv, 4 populations with output continuous type data</a:t>
            </a:r>
          </a:p>
          <a:p>
            <a:pPr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Step 3 : Check for Normality</a:t>
            </a:r>
          </a:p>
          <a:p>
            <a:pPr>
              <a:buNone/>
            </a:pPr>
            <a:r>
              <a:rPr lang="en-US" dirty="0" smtClean="0"/>
              <a:t>Ho : Data for all 4 labs follow normal distribution</a:t>
            </a:r>
          </a:p>
          <a:p>
            <a:pPr>
              <a:buNone/>
            </a:pPr>
            <a:r>
              <a:rPr lang="en-US" dirty="0" smtClean="0"/>
              <a:t>H1 : They do not follow normal distribution</a:t>
            </a:r>
          </a:p>
          <a:p>
            <a:pPr>
              <a:buNone/>
            </a:pPr>
            <a:r>
              <a:rPr lang="en-US" dirty="0" smtClean="0"/>
              <a:t>P&gt;0.05 indicates we fail to reject Ho</a:t>
            </a:r>
          </a:p>
          <a:p>
            <a:pPr>
              <a:buNone/>
            </a:pPr>
            <a:r>
              <a:rPr lang="en-US" dirty="0" smtClean="0"/>
              <a:t>Therefore all 4 labs data follows normal distribution</a:t>
            </a:r>
          </a:p>
          <a:p>
            <a:pPr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Step 4 :Equal Variance Test</a:t>
            </a:r>
          </a:p>
          <a:p>
            <a:pPr>
              <a:buNone/>
            </a:pPr>
            <a:r>
              <a:rPr lang="en-US" dirty="0" smtClean="0"/>
              <a:t>Ho : Variances are equal</a:t>
            </a:r>
          </a:p>
          <a:p>
            <a:pPr>
              <a:buNone/>
            </a:pPr>
            <a:r>
              <a:rPr lang="en-US" dirty="0" smtClean="0"/>
              <a:t>H1 : They are not equal</a:t>
            </a:r>
          </a:p>
          <a:p>
            <a:pPr>
              <a:buNone/>
            </a:pPr>
            <a:r>
              <a:rPr lang="en-US" dirty="0" smtClean="0"/>
              <a:t>P&gt;0.05 indicates   that we fail to reject Ho.</a:t>
            </a:r>
          </a:p>
          <a:p>
            <a:pPr>
              <a:buNone/>
            </a:pPr>
            <a:r>
              <a:rPr lang="en-US" dirty="0" smtClean="0"/>
              <a:t>Therefore the variances are equal</a:t>
            </a:r>
          </a:p>
          <a:p>
            <a:pPr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Step 5 : One way ANOVA test</a:t>
            </a:r>
            <a:endParaRPr lang="en-US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p &lt; 0.05, we reject Ho;</a:t>
            </a:r>
          </a:p>
          <a:p>
            <a:pPr>
              <a:buNone/>
            </a:pPr>
            <a:r>
              <a:rPr lang="en-US" dirty="0" smtClean="0"/>
              <a:t>Therefore, there is difference between labs</a:t>
            </a:r>
          </a:p>
          <a:p>
            <a:pPr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Conclusion :</a:t>
            </a:r>
          </a:p>
          <a:p>
            <a:pPr>
              <a:buNone/>
            </a:pPr>
            <a:r>
              <a:rPr lang="en-US" dirty="0" smtClean="0"/>
              <a:t>There is a difference in the average Turn Around Time among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15823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31211"/>
              </p:ext>
            </p:extLst>
          </p:nvPr>
        </p:nvGraphicFramePr>
        <p:xfrm>
          <a:off x="1284136" y="1647246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" y="30861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40767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76600" y="30099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76600" y="40767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27813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457200" y="52197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31211"/>
              </p:ext>
            </p:extLst>
          </p:nvPr>
        </p:nvGraphicFramePr>
        <p:xfrm>
          <a:off x="1284136" y="1624718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0466" y="93905"/>
            <a:ext cx="8229600" cy="36146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4210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Business Problem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To check whether proportion of male and female are equal across all the zones 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Solution</a:t>
            </a:r>
            <a:r>
              <a:rPr lang="en-US" u="sng" dirty="0" smtClean="0"/>
              <a:t> :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Step1</a:t>
            </a:r>
            <a:r>
              <a:rPr lang="en-US" dirty="0" smtClean="0"/>
              <a:t>: Define Hypothesis</a:t>
            </a:r>
          </a:p>
          <a:p>
            <a:pPr marL="0" indent="0">
              <a:buNone/>
            </a:pPr>
            <a:r>
              <a:rPr lang="en-US" dirty="0" smtClean="0"/>
              <a:t>Ho: All proportions are equal</a:t>
            </a:r>
          </a:p>
          <a:p>
            <a:pPr marL="0" indent="0">
              <a:buNone/>
            </a:pPr>
            <a:r>
              <a:rPr lang="en-US" dirty="0" smtClean="0"/>
              <a:t>H1: Not all proportions are equal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Step2</a:t>
            </a:r>
            <a:r>
              <a:rPr lang="en-US" dirty="0" smtClean="0"/>
              <a:t>: Data – It is discrete data with 4 populations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Step 3</a:t>
            </a:r>
            <a:r>
              <a:rPr lang="en-US" u="sng" dirty="0" smtClean="0"/>
              <a:t> </a:t>
            </a:r>
            <a:r>
              <a:rPr lang="en-US" dirty="0" smtClean="0"/>
              <a:t>: Type of Test – Chi-Square Test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Step 4</a:t>
            </a:r>
            <a:r>
              <a:rPr lang="en-US" dirty="0" smtClean="0"/>
              <a:t>: p &gt; 0.05, We fail to reject Ho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Conclusion :</a:t>
            </a:r>
            <a:r>
              <a:rPr lang="en-US" dirty="0" smtClean="0"/>
              <a:t> All proportions are equal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90359"/>
              </p:ext>
            </p:extLst>
          </p:nvPr>
        </p:nvGraphicFramePr>
        <p:xfrm>
          <a:off x="966084" y="63743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50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Business Problem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Fantaloons.mtw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893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455</Words>
  <Application>Microsoft Office PowerPoint</Application>
  <PresentationFormat>On-screen Show (4:3)</PresentationFormat>
  <Paragraphs>129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  <vt:lpstr>Hypothesis Testing Exercise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Anoop Lenka</cp:lastModifiedBy>
  <cp:revision>20</cp:revision>
  <dcterms:created xsi:type="dcterms:W3CDTF">2015-11-14T12:07:48Z</dcterms:created>
  <dcterms:modified xsi:type="dcterms:W3CDTF">2020-09-12T06:36:11Z</dcterms:modified>
</cp:coreProperties>
</file>