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2" r:id="rId1"/>
    <p:sldMasterId id="2147483669" r:id="rId2"/>
    <p:sldMasterId id="2147483728" r:id="rId3"/>
  </p:sldMasterIdLst>
  <p:notesMasterIdLst>
    <p:notesMasterId r:id="rId36"/>
  </p:notesMasterIdLst>
  <p:sldIdLst>
    <p:sldId id="351" r:id="rId4"/>
    <p:sldId id="352" r:id="rId5"/>
    <p:sldId id="391" r:id="rId6"/>
    <p:sldId id="353" r:id="rId7"/>
    <p:sldId id="354" r:id="rId8"/>
    <p:sldId id="392" r:id="rId9"/>
    <p:sldId id="393" r:id="rId10"/>
    <p:sldId id="394" r:id="rId11"/>
    <p:sldId id="356" r:id="rId12"/>
    <p:sldId id="388" r:id="rId13"/>
    <p:sldId id="390" r:id="rId14"/>
    <p:sldId id="389" r:id="rId15"/>
    <p:sldId id="359" r:id="rId16"/>
    <p:sldId id="360" r:id="rId17"/>
    <p:sldId id="361" r:id="rId18"/>
    <p:sldId id="362" r:id="rId19"/>
    <p:sldId id="363" r:id="rId20"/>
    <p:sldId id="370" r:id="rId21"/>
    <p:sldId id="364" r:id="rId22"/>
    <p:sldId id="366" r:id="rId23"/>
    <p:sldId id="395" r:id="rId24"/>
    <p:sldId id="396" r:id="rId25"/>
    <p:sldId id="397" r:id="rId26"/>
    <p:sldId id="398" r:id="rId27"/>
    <p:sldId id="403" r:id="rId28"/>
    <p:sldId id="404" r:id="rId29"/>
    <p:sldId id="405" r:id="rId30"/>
    <p:sldId id="406" r:id="rId31"/>
    <p:sldId id="399" r:id="rId32"/>
    <p:sldId id="400" r:id="rId33"/>
    <p:sldId id="401" r:id="rId34"/>
    <p:sldId id="40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6196" autoAdjust="0"/>
  </p:normalViewPr>
  <p:slideViewPr>
    <p:cSldViewPr snapToGrid="0" showGuides="1">
      <p:cViewPr varScale="1">
        <p:scale>
          <a:sx n="47" d="100"/>
          <a:sy n="47" d="100"/>
        </p:scale>
        <p:origin x="72" y="9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2/11/2025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2" name="Group 1"/>
          <p:cNvGrpSpPr/>
          <p:nvPr userDrawn="1"/>
        </p:nvGrpSpPr>
        <p:grpSpPr>
          <a:xfrm>
            <a:off x="3095065" y="1780189"/>
            <a:ext cx="6001870" cy="3297621"/>
            <a:chOff x="-548507" y="477868"/>
            <a:chExt cx="11570449" cy="6357177"/>
          </a:xfrm>
        </p:grpSpPr>
        <p:sp>
          <p:nvSpPr>
            <p:cNvPr id="3" name="Freeform: Shape 2"/>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p:cNvGrpSpPr/>
            <p:nvPr/>
          </p:nvGrpSpPr>
          <p:grpSpPr>
            <a:xfrm>
              <a:off x="1606" y="6382978"/>
              <a:ext cx="413937" cy="115242"/>
              <a:chOff x="5955" y="6353672"/>
              <a:chExt cx="413937" cy="115242"/>
            </a:xfrm>
          </p:grpSpPr>
          <p:sp>
            <p:nvSpPr>
              <p:cNvPr id="13" name="Rectangle: Rounded Corners 12"/>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9855291" y="6381600"/>
              <a:ext cx="885989" cy="115242"/>
              <a:chOff x="5955" y="6353672"/>
              <a:chExt cx="413937" cy="115242"/>
            </a:xfrm>
          </p:grpSpPr>
          <p:sp>
            <p:nvSpPr>
              <p:cNvPr id="11" name="Rectangle: Rounded Corners 10"/>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1" fmla="*/ 2536444 w 3976489"/>
                <a:gd name="connsiteY0-2" fmla="*/ 0 h 4238316"/>
                <a:gd name="connsiteX1-3" fmla="*/ 3976489 w 3976489"/>
                <a:gd name="connsiteY1-4" fmla="*/ 241371 h 4238316"/>
                <a:gd name="connsiteX2-5" fmla="*/ 3968307 w 3976489"/>
                <a:gd name="connsiteY2-6" fmla="*/ 4238316 h 4238316"/>
                <a:gd name="connsiteX3-7" fmla="*/ 0 w 3976489"/>
                <a:gd name="connsiteY3-8" fmla="*/ 4238316 h 4238316"/>
                <a:gd name="connsiteX0-9" fmla="*/ 2536444 w 3976489"/>
                <a:gd name="connsiteY0-10" fmla="*/ 0 h 4238316"/>
                <a:gd name="connsiteX1-11" fmla="*/ 3976489 w 3976489"/>
                <a:gd name="connsiteY1-12" fmla="*/ 213683 h 4238316"/>
                <a:gd name="connsiteX2-13" fmla="*/ 3968307 w 3976489"/>
                <a:gd name="connsiteY2-14" fmla="*/ 4238316 h 4238316"/>
                <a:gd name="connsiteX3-15" fmla="*/ 0 w 3976489"/>
                <a:gd name="connsiteY3-16" fmla="*/ 4238316 h 4238316"/>
                <a:gd name="connsiteX0-17" fmla="*/ 2473335 w 3976489"/>
                <a:gd name="connsiteY0-18" fmla="*/ 0 h 4035268"/>
                <a:gd name="connsiteX1-19" fmla="*/ 3976489 w 3976489"/>
                <a:gd name="connsiteY1-20" fmla="*/ 10635 h 4035268"/>
                <a:gd name="connsiteX2-21" fmla="*/ 3968307 w 3976489"/>
                <a:gd name="connsiteY2-22" fmla="*/ 4035268 h 4035268"/>
                <a:gd name="connsiteX3-23" fmla="*/ 0 w 3976489"/>
                <a:gd name="connsiteY3-24" fmla="*/ 4035268 h 4035268"/>
              </a:gdLst>
              <a:ahLst/>
              <a:cxnLst>
                <a:cxn ang="0">
                  <a:pos x="connsiteX0-1" y="connsiteY0-2"/>
                </a:cxn>
                <a:cxn ang="0">
                  <a:pos x="connsiteX1-3" y="connsiteY1-4"/>
                </a:cxn>
                <a:cxn ang="0">
                  <a:pos x="connsiteX2-5" y="connsiteY2-6"/>
                </a:cxn>
                <a:cxn ang="0">
                  <a:pos x="connsiteX3-7" y="connsiteY3-8"/>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Picture Placeholder 2"/>
          <p:cNvSpPr>
            <a:spLocks noGrp="1"/>
          </p:cNvSpPr>
          <p:nvPr>
            <p:ph type="pic" idx="12" hasCustomPrompt="1"/>
          </p:nvPr>
        </p:nvSpPr>
        <p:spPr>
          <a:xfrm>
            <a:off x="3909754" y="1947860"/>
            <a:ext cx="4372493" cy="2669432"/>
          </a:xfrm>
          <a:prstGeom prst="rect">
            <a:avLst/>
          </a:prstGeom>
          <a:solidFill>
            <a:schemeClr val="bg1">
              <a:lumMod val="95000"/>
            </a:schemeClr>
          </a:solidFill>
          <a:ln w="12700">
            <a:noFill/>
          </a:ln>
        </p:spPr>
        <p:txBody>
          <a:bodyPr anchor="ctr"/>
          <a:lstStyle>
            <a:lvl1pPr marL="0" indent="0" algn="ctr">
              <a:buNone/>
              <a:defRPr sz="16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6"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PNG &amp; Shapes Layout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anose="020B0604020202020204" pitchFamily="34" charset="0"/>
                <a:cs typeface="Arial" panose="020B0604020202020204" pitchFamily="34" charset="0"/>
              </a:rPr>
              <a:t>www.allppt.com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p>
          <a:p>
            <a:r>
              <a:rPr lang="en-US" altLang="ko-KR" sz="2800" b="1" dirty="0">
                <a:solidFill>
                  <a:schemeClr val="bg1"/>
                </a:solidFill>
                <a:latin typeface="+mn-lt"/>
                <a:ea typeface="+mn-ea"/>
                <a:cs typeface="Arial" panose="020B0604020202020204" pitchFamily="34" charset="0"/>
              </a:rPr>
              <a:t>PPT TEMPLATES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29EB6-B318-4A1D-B7CC-D5611AD205F4}" type="slidenum">
              <a:rPr lang="en-US" smtClean="0"/>
              <a:t>‹#›</a:t>
            </a:fld>
            <a:endParaRPr lang="en-US"/>
          </a:p>
        </p:txBody>
      </p:sp>
    </p:spTree>
    <p:extLst>
      <p:ext uri="{BB962C8B-B14F-4D97-AF65-F5344CB8AC3E}">
        <p14:creationId xmlns:p14="http://schemas.microsoft.com/office/powerpoint/2010/main" val="9174279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86042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41074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454342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512501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014841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766280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805295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697471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547830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402756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06813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748449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661573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82068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087690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968830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6638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Our Team LAYOUT</a:t>
            </a:r>
          </a:p>
        </p:txBody>
      </p:sp>
      <p:sp>
        <p:nvSpPr>
          <p:cNvPr id="4" name="그림 개체 틀 2"/>
          <p:cNvSpPr>
            <a:spLocks noGrp="1"/>
          </p:cNvSpPr>
          <p:nvPr>
            <p:ph type="pic" sz="quarter" idx="14" hasCustomPrompt="1"/>
          </p:nvPr>
        </p:nvSpPr>
        <p:spPr>
          <a:xfrm>
            <a:off x="905524" y="1837041"/>
            <a:ext cx="2268000" cy="1986288"/>
          </a:xfrm>
          <a:prstGeom prst="rect">
            <a:avLst/>
          </a:prstGeom>
          <a:solidFill>
            <a:schemeClr val="bg1">
              <a:lumMod val="95000"/>
            </a:schemeClr>
          </a:solidFill>
          <a:ln w="25400">
            <a:solidFill>
              <a:schemeClr val="accent1"/>
            </a:solid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9" name="그림 개체 틀 2"/>
          <p:cNvSpPr>
            <a:spLocks noGrp="1"/>
          </p:cNvSpPr>
          <p:nvPr>
            <p:ph type="pic" sz="quarter" idx="33" hasCustomPrompt="1"/>
          </p:nvPr>
        </p:nvSpPr>
        <p:spPr>
          <a:xfrm>
            <a:off x="3603313" y="1837041"/>
            <a:ext cx="2268000" cy="1986288"/>
          </a:xfrm>
          <a:prstGeom prst="rect">
            <a:avLst/>
          </a:prstGeom>
          <a:solidFill>
            <a:schemeClr val="bg1">
              <a:lumMod val="95000"/>
            </a:schemeClr>
          </a:solidFill>
          <a:ln w="25400">
            <a:solidFill>
              <a:schemeClr val="accent2"/>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4" name="그림 개체 틀 2"/>
          <p:cNvSpPr>
            <a:spLocks noGrp="1"/>
          </p:cNvSpPr>
          <p:nvPr>
            <p:ph type="pic" sz="quarter" idx="38" hasCustomPrompt="1"/>
          </p:nvPr>
        </p:nvSpPr>
        <p:spPr>
          <a:xfrm>
            <a:off x="6301102" y="1837041"/>
            <a:ext cx="2268000" cy="1986288"/>
          </a:xfrm>
          <a:prstGeom prst="rect">
            <a:avLst/>
          </a:prstGeom>
          <a:solidFill>
            <a:schemeClr val="bg1">
              <a:lumMod val="95000"/>
            </a:schemeClr>
          </a:solidFill>
          <a:ln w="25400">
            <a:solidFill>
              <a:schemeClr val="accent3"/>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5" name="그림 개체 틀 2"/>
          <p:cNvSpPr>
            <a:spLocks noGrp="1"/>
          </p:cNvSpPr>
          <p:nvPr>
            <p:ph type="pic" sz="quarter" idx="43" hasCustomPrompt="1"/>
          </p:nvPr>
        </p:nvSpPr>
        <p:spPr>
          <a:xfrm>
            <a:off x="9016308" y="1837041"/>
            <a:ext cx="2268000" cy="1986288"/>
          </a:xfrm>
          <a:prstGeom prst="rect">
            <a:avLst/>
          </a:prstGeom>
          <a:solidFill>
            <a:schemeClr val="bg1">
              <a:lumMod val="95000"/>
            </a:schemeClr>
          </a:solidFill>
          <a:ln w="25400">
            <a:solidFill>
              <a:schemeClr val="accent4"/>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p:cNvSpPr/>
          <p:nvPr userDrawn="1"/>
        </p:nvSpPr>
        <p:spPr>
          <a:xfrm>
            <a:off x="3397776" y="2717708"/>
            <a:ext cx="8794226" cy="240487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3"/>
          <p:cNvGrpSpPr/>
          <p:nvPr userDrawn="1"/>
        </p:nvGrpSpPr>
        <p:grpSpPr>
          <a:xfrm>
            <a:off x="733478" y="1571013"/>
            <a:ext cx="2664296" cy="4683693"/>
            <a:chOff x="445712" y="1449040"/>
            <a:chExt cx="2113018" cy="3924176"/>
          </a:xfrm>
        </p:grpSpPr>
        <p:sp>
          <p:nvSpPr>
            <p:cNvPr id="4" name="Rounded Rectangle 4"/>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5"/>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6"/>
            <p:cNvGrpSpPr/>
            <p:nvPr userDrawn="1"/>
          </p:nvGrpSpPr>
          <p:grpSpPr>
            <a:xfrm>
              <a:off x="1407705" y="5045834"/>
              <a:ext cx="211967" cy="211967"/>
              <a:chOff x="1549420" y="5712364"/>
              <a:chExt cx="312583" cy="312583"/>
            </a:xfrm>
          </p:grpSpPr>
          <p:sp>
            <p:nvSpPr>
              <p:cNvPr id="7" name="Oval 7"/>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8"/>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Picture Placeholder 2"/>
          <p:cNvSpPr>
            <a:spLocks noGrp="1"/>
          </p:cNvSpPr>
          <p:nvPr>
            <p:ph type="pic" idx="12" hasCustomPrompt="1"/>
          </p:nvPr>
        </p:nvSpPr>
        <p:spPr>
          <a:xfrm>
            <a:off x="921396" y="1982583"/>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0"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theme" Target="../theme/theme3.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image" Target="../media/image15.png"/><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image" Target="../media/image14.png"/><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image" Target="../media/image13.png"/><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1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0"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138879584"/>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649" r:id="rId19"/>
    <p:sldLayoutId id="2147483650" r:id="rId20"/>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66397" y="219741"/>
            <a:ext cx="7859203" cy="707886"/>
          </a:xfrm>
          <a:prstGeom prst="rect">
            <a:avLst/>
          </a:prstGeom>
          <a:noFill/>
        </p:spPr>
        <p:txBody>
          <a:bodyPr wrap="square" rtlCol="0">
            <a:spAutoFit/>
          </a:bodyPr>
          <a:lstStyle/>
          <a:p>
            <a:pPr algn="ctr"/>
            <a:r>
              <a:rPr lang="en-US" sz="4000" b="1" dirty="0">
                <a:latin typeface="Cambria" panose="02040503050406030204" pitchFamily="18" charset="0"/>
                <a:ea typeface="Cambria" panose="02040503050406030204" pitchFamily="18" charset="0"/>
              </a:rPr>
              <a:t>Hostel Hunt</a:t>
            </a:r>
          </a:p>
        </p:txBody>
      </p:sp>
      <p:sp>
        <p:nvSpPr>
          <p:cNvPr id="7" name="Rectangle 6"/>
          <p:cNvSpPr/>
          <p:nvPr/>
        </p:nvSpPr>
        <p:spPr>
          <a:xfrm>
            <a:off x="8709" y="5680792"/>
            <a:ext cx="12192000" cy="1177208"/>
          </a:xfrm>
          <a:prstGeom prst="rect">
            <a:avLst/>
          </a:prstGeom>
          <a:solidFill>
            <a:schemeClr val="accent4"/>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chemeClr val="tx1"/>
                </a:solidFill>
                <a:latin typeface="Cambria" panose="02040503050406030204" pitchFamily="18" charset="0"/>
                <a:ea typeface="Cambria" panose="02040503050406030204" pitchFamily="18" charset="0"/>
              </a:rPr>
              <a:t>          Presented By</a:t>
            </a:r>
          </a:p>
          <a:p>
            <a:r>
              <a:rPr lang="en-US" sz="2400" dirty="0">
                <a:solidFill>
                  <a:schemeClr val="tx1"/>
                </a:solidFill>
                <a:latin typeface="Cambria" panose="02040503050406030204" pitchFamily="18" charset="0"/>
                <a:ea typeface="Cambria" panose="02040503050406030204" pitchFamily="18" charset="0"/>
              </a:rPr>
              <a:t>   Kaushal Sharma  248039</a:t>
            </a:r>
          </a:p>
          <a:p>
            <a:r>
              <a:rPr lang="en-US" sz="2400" dirty="0">
                <a:solidFill>
                  <a:schemeClr val="tx1"/>
                </a:solidFill>
                <a:latin typeface="Cambria" panose="02040503050406030204" pitchFamily="18" charset="0"/>
                <a:ea typeface="Cambria" panose="02040503050406030204" pitchFamily="18" charset="0"/>
              </a:rPr>
              <a:t>   Umesh Patil          248104</a:t>
            </a:r>
          </a:p>
        </p:txBody>
      </p:sp>
      <p:sp>
        <p:nvSpPr>
          <p:cNvPr id="2" name="Rectangle 1">
            <a:extLst>
              <a:ext uri="{FF2B5EF4-FFF2-40B4-BE49-F238E27FC236}">
                <a16:creationId xmlns:a16="http://schemas.microsoft.com/office/drawing/2014/main" id="{7CABDCCF-3B27-4341-A6E6-2EB80D6B6D4F}"/>
              </a:ext>
            </a:extLst>
          </p:cNvPr>
          <p:cNvSpPr/>
          <p:nvPr/>
        </p:nvSpPr>
        <p:spPr>
          <a:xfrm>
            <a:off x="9125465" y="5900064"/>
            <a:ext cx="2370970" cy="646331"/>
          </a:xfrm>
          <a:prstGeom prst="rect">
            <a:avLst/>
          </a:prstGeom>
        </p:spPr>
        <p:txBody>
          <a:bodyPr wrap="none">
            <a:spAutoFit/>
          </a:bodyPr>
          <a:lstStyle/>
          <a:p>
            <a:pPr algn="ctr"/>
            <a:r>
              <a:rPr lang="en-US" b="1" dirty="0">
                <a:latin typeface="Cambria" panose="02040503050406030204" pitchFamily="18" charset="0"/>
                <a:ea typeface="Cambria" panose="02040503050406030204" pitchFamily="18" charset="0"/>
              </a:rPr>
              <a:t>Guided By:-</a:t>
            </a:r>
          </a:p>
          <a:p>
            <a:pPr algn="ctr"/>
            <a:r>
              <a:rPr lang="en-US" b="1" dirty="0">
                <a:latin typeface="Cambria" panose="02040503050406030204" pitchFamily="18" charset="0"/>
                <a:ea typeface="Cambria" panose="02040503050406030204" pitchFamily="18" charset="0"/>
              </a:rPr>
              <a:t>Mr. Prithviraj Shinde</a:t>
            </a:r>
          </a:p>
        </p:txBody>
      </p:sp>
      <p:pic>
        <p:nvPicPr>
          <p:cNvPr id="1028" name="Picture 4" descr="Hostel Background Photos and Images | Shutterstock">
            <a:extLst>
              <a:ext uri="{FF2B5EF4-FFF2-40B4-BE49-F238E27FC236}">
                <a16:creationId xmlns:a16="http://schemas.microsoft.com/office/drawing/2014/main" id="{BCA98649-4CD8-4BDD-B1AC-281A89F4E7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143"/>
          <a:stretch/>
        </p:blipFill>
        <p:spPr bwMode="auto">
          <a:xfrm>
            <a:off x="1966912" y="1271451"/>
            <a:ext cx="8258175" cy="360534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4FCC2B1F-D8CE-4C77-873A-861F03A897BD}"/>
              </a:ext>
            </a:extLst>
          </p:cNvPr>
          <p:cNvSpPr>
            <a:spLocks noGrp="1"/>
          </p:cNvSpPr>
          <p:nvPr>
            <p:ph type="sldNum" sz="quarter" idx="12"/>
          </p:nvPr>
        </p:nvSpPr>
        <p:spPr/>
        <p:txBody>
          <a:bodyPr/>
          <a:lstStyle/>
          <a:p>
            <a:fld id="{C0D29EB6-B318-4A1D-B7CC-D5611AD205F4}" type="slidenum">
              <a:rPr lang="en-US" smtClean="0"/>
              <a:t>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A05A03D-4259-405A-94FA-DE1FEC67FB52}"/>
              </a:ext>
            </a:extLst>
          </p:cNvPr>
          <p:cNvSpPr/>
          <p:nvPr/>
        </p:nvSpPr>
        <p:spPr>
          <a:xfrm>
            <a:off x="1429294" y="2405744"/>
            <a:ext cx="8997044" cy="2792111"/>
          </a:xfrm>
          <a:prstGeom prst="rect">
            <a:avLst/>
          </a:prstGeom>
        </p:spPr>
        <p:txBody>
          <a:bodyPr wrap="square">
            <a:spAutoFit/>
          </a:bodyPr>
          <a:lstStyle/>
          <a:p>
            <a:pPr>
              <a:lnSpc>
                <a:spcPct val="150000"/>
              </a:lnSpc>
            </a:pPr>
            <a:r>
              <a:rPr lang="en-US" sz="2400" b="1" dirty="0"/>
              <a:t>6.4 Payment System</a:t>
            </a:r>
          </a:p>
          <a:p>
            <a:pPr marL="457200" indent="-457200">
              <a:lnSpc>
                <a:spcPct val="150000"/>
              </a:lnSpc>
              <a:buFont typeface="Arial" panose="020B0604020202020204" pitchFamily="34" charset="0"/>
              <a:buChar char="•"/>
            </a:pPr>
            <a:r>
              <a:rPr lang="en-US" sz="2400" dirty="0"/>
              <a:t>Secure payment gateway integration.</a:t>
            </a:r>
          </a:p>
          <a:p>
            <a:pPr marL="457200" indent="-457200">
              <a:lnSpc>
                <a:spcPct val="150000"/>
              </a:lnSpc>
              <a:buFont typeface="Arial" panose="020B0604020202020204" pitchFamily="34" charset="0"/>
              <a:buChar char="•"/>
            </a:pPr>
            <a:r>
              <a:rPr lang="en-US" sz="2400" dirty="0"/>
              <a:t>Support for multiple payment methods (credit/debit card, UPI, net banking).</a:t>
            </a:r>
          </a:p>
          <a:p>
            <a:pPr marL="457200" indent="-457200">
              <a:lnSpc>
                <a:spcPct val="150000"/>
              </a:lnSpc>
              <a:buFont typeface="Arial" panose="020B0604020202020204" pitchFamily="34" charset="0"/>
              <a:buChar char="•"/>
            </a:pPr>
            <a:r>
              <a:rPr lang="en-US" sz="2400" dirty="0"/>
              <a:t>Automated payment status updates</a:t>
            </a:r>
          </a:p>
        </p:txBody>
      </p:sp>
      <p:grpSp>
        <p:nvGrpSpPr>
          <p:cNvPr id="8" name="Group 7">
            <a:extLst>
              <a:ext uri="{FF2B5EF4-FFF2-40B4-BE49-F238E27FC236}">
                <a16:creationId xmlns:a16="http://schemas.microsoft.com/office/drawing/2014/main" id="{9887AA2A-6E8F-4FE5-8CE2-C978E8B973E4}"/>
              </a:ext>
            </a:extLst>
          </p:cNvPr>
          <p:cNvGrpSpPr/>
          <p:nvPr/>
        </p:nvGrpSpPr>
        <p:grpSpPr>
          <a:xfrm>
            <a:off x="0" y="307858"/>
            <a:ext cx="7601830" cy="1005840"/>
            <a:chOff x="0" y="545888"/>
            <a:chExt cx="7601830" cy="1005840"/>
          </a:xfrm>
          <a:solidFill>
            <a:schemeClr val="accent4"/>
          </a:solidFill>
        </p:grpSpPr>
        <p:sp>
          <p:nvSpPr>
            <p:cNvPr id="9" name="Arrow: Chevron 17">
              <a:extLst>
                <a:ext uri="{FF2B5EF4-FFF2-40B4-BE49-F238E27FC236}">
                  <a16:creationId xmlns:a16="http://schemas.microsoft.com/office/drawing/2014/main" id="{FCC06048-3B72-411D-843B-931591675E4E}"/>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10" name="Arrow: Pentagon 1">
              <a:extLst>
                <a:ext uri="{FF2B5EF4-FFF2-40B4-BE49-F238E27FC236}">
                  <a16:creationId xmlns:a16="http://schemas.microsoft.com/office/drawing/2014/main" id="{977A5905-2A71-411F-8F49-881EE1BB41B2}"/>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4400" dirty="0">
                  <a:latin typeface="Cambria" panose="02040503050406030204" pitchFamily="18" charset="0"/>
                  <a:ea typeface="Cambria" panose="02040503050406030204" pitchFamily="18" charset="0"/>
                </a:rPr>
                <a:t>6. System Features</a:t>
              </a:r>
            </a:p>
          </p:txBody>
        </p:sp>
        <p:sp>
          <p:nvSpPr>
            <p:cNvPr id="11" name="Arrow: Chevron 18">
              <a:extLst>
                <a:ext uri="{FF2B5EF4-FFF2-40B4-BE49-F238E27FC236}">
                  <a16:creationId xmlns:a16="http://schemas.microsoft.com/office/drawing/2014/main" id="{6488102B-0F86-49C2-AAD9-69007D781F90}"/>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12" name="Arrow: Chevron 19">
              <a:extLst>
                <a:ext uri="{FF2B5EF4-FFF2-40B4-BE49-F238E27FC236}">
                  <a16:creationId xmlns:a16="http://schemas.microsoft.com/office/drawing/2014/main" id="{421BBB14-AB8B-4209-99CB-5809D6C4E22A}"/>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grpSp>
      <p:sp>
        <p:nvSpPr>
          <p:cNvPr id="13" name="Slide Number Placeholder 1">
            <a:extLst>
              <a:ext uri="{FF2B5EF4-FFF2-40B4-BE49-F238E27FC236}">
                <a16:creationId xmlns:a16="http://schemas.microsoft.com/office/drawing/2014/main" id="{258727F4-2BAE-41AA-8546-0DF1FD8AB932}"/>
              </a:ext>
            </a:extLst>
          </p:cNvPr>
          <p:cNvSpPr txBox="1">
            <a:spLocks/>
          </p:cNvSpPr>
          <p:nvPr/>
        </p:nvSpPr>
        <p:spPr>
          <a:xfrm>
            <a:off x="10491877" y="426934"/>
            <a:ext cx="838199" cy="76768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D29EB6-B318-4A1D-B7CC-D5611AD205F4}" type="slidenum">
              <a:rPr lang="en-US" sz="2800" smtClean="0"/>
              <a:pPr/>
              <a:t>10</a:t>
            </a:fld>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1B64ABD-AC80-4CE9-A0E7-FCA015051CF0}"/>
              </a:ext>
            </a:extLst>
          </p:cNvPr>
          <p:cNvSpPr/>
          <p:nvPr/>
        </p:nvSpPr>
        <p:spPr>
          <a:xfrm>
            <a:off x="1678675" y="2014921"/>
            <a:ext cx="9323613" cy="3346109"/>
          </a:xfrm>
          <a:prstGeom prst="rect">
            <a:avLst/>
          </a:prstGeom>
        </p:spPr>
        <p:txBody>
          <a:bodyPr wrap="square">
            <a:spAutoFit/>
          </a:bodyPr>
          <a:lstStyle/>
          <a:p>
            <a:pPr>
              <a:lnSpc>
                <a:spcPct val="150000"/>
              </a:lnSpc>
              <a:buFont typeface="+mj-lt"/>
              <a:buAutoNum type="arabicPeriod"/>
            </a:pPr>
            <a:r>
              <a:rPr lang="en-US" sz="2400" dirty="0"/>
              <a:t> User signs up and logs in.</a:t>
            </a:r>
          </a:p>
          <a:p>
            <a:pPr>
              <a:lnSpc>
                <a:spcPct val="150000"/>
              </a:lnSpc>
              <a:buFont typeface="+mj-lt"/>
              <a:buAutoNum type="arabicPeriod"/>
            </a:pPr>
            <a:r>
              <a:rPr lang="en-US" sz="2400" dirty="0"/>
              <a:t> Searches for hostels in a specific city.</a:t>
            </a:r>
          </a:p>
          <a:p>
            <a:pPr>
              <a:lnSpc>
                <a:spcPct val="150000"/>
              </a:lnSpc>
              <a:buFont typeface="+mj-lt"/>
              <a:buAutoNum type="arabicPeriod"/>
            </a:pPr>
            <a:r>
              <a:rPr lang="en-US" sz="2400" dirty="0"/>
              <a:t> Views the list of results with filters applied.</a:t>
            </a:r>
          </a:p>
          <a:p>
            <a:pPr>
              <a:lnSpc>
                <a:spcPct val="150000"/>
              </a:lnSpc>
              <a:buFont typeface="+mj-lt"/>
              <a:buAutoNum type="arabicPeriod"/>
            </a:pPr>
            <a:r>
              <a:rPr lang="en-US" sz="2400" dirty="0"/>
              <a:t> Selects a hostel and views details.</a:t>
            </a:r>
          </a:p>
          <a:p>
            <a:pPr>
              <a:lnSpc>
                <a:spcPct val="150000"/>
              </a:lnSpc>
              <a:buFont typeface="+mj-lt"/>
              <a:buAutoNum type="arabicPeriod"/>
            </a:pPr>
            <a:r>
              <a:rPr lang="en-US" sz="2400" dirty="0"/>
              <a:t> Books the hostel or adds it to favorites.</a:t>
            </a:r>
          </a:p>
          <a:p>
            <a:pPr>
              <a:lnSpc>
                <a:spcPct val="150000"/>
              </a:lnSpc>
              <a:buFont typeface="+mj-lt"/>
              <a:buAutoNum type="arabicPeriod"/>
            </a:pPr>
            <a:r>
              <a:rPr lang="en-US" sz="2400" dirty="0"/>
              <a:t> Leaves a review after the stay.</a:t>
            </a:r>
          </a:p>
        </p:txBody>
      </p:sp>
      <p:grpSp>
        <p:nvGrpSpPr>
          <p:cNvPr id="10" name="Group 9">
            <a:extLst>
              <a:ext uri="{FF2B5EF4-FFF2-40B4-BE49-F238E27FC236}">
                <a16:creationId xmlns:a16="http://schemas.microsoft.com/office/drawing/2014/main" id="{F9D5F79A-4F9F-43BA-B1D9-4F9BD364EAF3}"/>
              </a:ext>
            </a:extLst>
          </p:cNvPr>
          <p:cNvGrpSpPr/>
          <p:nvPr/>
        </p:nvGrpSpPr>
        <p:grpSpPr>
          <a:xfrm>
            <a:off x="0" y="290441"/>
            <a:ext cx="7601830" cy="1005840"/>
            <a:chOff x="0" y="545888"/>
            <a:chExt cx="7601830" cy="1005840"/>
          </a:xfrm>
          <a:solidFill>
            <a:schemeClr val="accent4"/>
          </a:solidFill>
        </p:grpSpPr>
        <p:sp>
          <p:nvSpPr>
            <p:cNvPr id="11" name="Arrow: Chevron 17">
              <a:extLst>
                <a:ext uri="{FF2B5EF4-FFF2-40B4-BE49-F238E27FC236}">
                  <a16:creationId xmlns:a16="http://schemas.microsoft.com/office/drawing/2014/main" id="{0F7DA0A9-5549-4C05-B905-30895E858DB9}"/>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12" name="Arrow: Pentagon 1">
              <a:extLst>
                <a:ext uri="{FF2B5EF4-FFF2-40B4-BE49-F238E27FC236}">
                  <a16:creationId xmlns:a16="http://schemas.microsoft.com/office/drawing/2014/main" id="{E2A1CA1C-221C-4F90-BDE3-DB7F7F5A71CF}"/>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4400" dirty="0">
                  <a:latin typeface="Cambria" panose="02040503050406030204" pitchFamily="18" charset="0"/>
                  <a:ea typeface="Cambria" panose="02040503050406030204" pitchFamily="18" charset="0"/>
                </a:rPr>
                <a:t>7. Sample Workflow</a:t>
              </a:r>
            </a:p>
          </p:txBody>
        </p:sp>
        <p:sp>
          <p:nvSpPr>
            <p:cNvPr id="13" name="Arrow: Chevron 18">
              <a:extLst>
                <a:ext uri="{FF2B5EF4-FFF2-40B4-BE49-F238E27FC236}">
                  <a16:creationId xmlns:a16="http://schemas.microsoft.com/office/drawing/2014/main" id="{D36A80C4-78AB-402C-995A-D6E091C57767}"/>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14" name="Arrow: Chevron 19">
              <a:extLst>
                <a:ext uri="{FF2B5EF4-FFF2-40B4-BE49-F238E27FC236}">
                  <a16:creationId xmlns:a16="http://schemas.microsoft.com/office/drawing/2014/main" id="{39531163-D8A7-4B3E-9B74-0FAF074B56DD}"/>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grpSp>
      <p:sp>
        <p:nvSpPr>
          <p:cNvPr id="15" name="Slide Number Placeholder 1">
            <a:extLst>
              <a:ext uri="{FF2B5EF4-FFF2-40B4-BE49-F238E27FC236}">
                <a16:creationId xmlns:a16="http://schemas.microsoft.com/office/drawing/2014/main" id="{72F68010-6E31-458A-B2C0-78BF247EA756}"/>
              </a:ext>
            </a:extLst>
          </p:cNvPr>
          <p:cNvSpPr txBox="1">
            <a:spLocks/>
          </p:cNvSpPr>
          <p:nvPr/>
        </p:nvSpPr>
        <p:spPr>
          <a:xfrm>
            <a:off x="10491877" y="528594"/>
            <a:ext cx="838199" cy="76768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D29EB6-B318-4A1D-B7CC-D5611AD205F4}" type="slidenum">
              <a:rPr lang="en-US" sz="2800"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8D6EDEE-B4F2-43A1-A547-2D47FF6E2489}"/>
              </a:ext>
            </a:extLst>
          </p:cNvPr>
          <p:cNvSpPr txBox="1"/>
          <p:nvPr/>
        </p:nvSpPr>
        <p:spPr>
          <a:xfrm>
            <a:off x="848541" y="1606619"/>
            <a:ext cx="10825843" cy="4454104"/>
          </a:xfrm>
          <a:prstGeom prst="rect">
            <a:avLst/>
          </a:prstGeom>
          <a:noFill/>
        </p:spPr>
        <p:txBody>
          <a:bodyPr wrap="square">
            <a:spAutoFit/>
          </a:bodyPr>
          <a:lstStyle/>
          <a:p>
            <a:pPr>
              <a:lnSpc>
                <a:spcPct val="150000"/>
              </a:lnSpc>
            </a:pPr>
            <a:r>
              <a:rPr lang="en-US" sz="2400" b="1" dirty="0"/>
              <a:t>8.1 Functional Requirements</a:t>
            </a:r>
          </a:p>
          <a:p>
            <a:pPr marL="457200" indent="-457200">
              <a:lnSpc>
                <a:spcPct val="150000"/>
              </a:lnSpc>
              <a:buFont typeface="Arial" panose="020B0604020202020204" pitchFamily="34" charset="0"/>
              <a:buChar char="•"/>
            </a:pPr>
            <a:r>
              <a:rPr lang="en-US" sz="2400" dirty="0"/>
              <a:t>User registration and authentication system.</a:t>
            </a:r>
          </a:p>
          <a:p>
            <a:pPr marL="457200" indent="-457200">
              <a:lnSpc>
                <a:spcPct val="150000"/>
              </a:lnSpc>
              <a:buFont typeface="Arial" panose="020B0604020202020204" pitchFamily="34" charset="0"/>
              <a:buChar char="•"/>
            </a:pPr>
            <a:r>
              <a:rPr lang="en-US" sz="2400" dirty="0"/>
              <a:t>Search and filter hostels based on various parameters.</a:t>
            </a:r>
          </a:p>
          <a:p>
            <a:pPr marL="457200" indent="-457200">
              <a:lnSpc>
                <a:spcPct val="150000"/>
              </a:lnSpc>
              <a:buFont typeface="Arial" panose="020B0604020202020204" pitchFamily="34" charset="0"/>
              <a:buChar char="•"/>
            </a:pPr>
            <a:r>
              <a:rPr lang="en-US" sz="2400" dirty="0"/>
              <a:t>Booking functionality with real-time availability updates.</a:t>
            </a:r>
          </a:p>
          <a:p>
            <a:pPr marL="457200" indent="-457200">
              <a:lnSpc>
                <a:spcPct val="150000"/>
              </a:lnSpc>
              <a:buFont typeface="Arial" panose="020B0604020202020204" pitchFamily="34" charset="0"/>
              <a:buChar char="•"/>
            </a:pPr>
            <a:r>
              <a:rPr lang="en-US" sz="2400" dirty="0"/>
              <a:t>Secure payment processing via payment gateway.</a:t>
            </a:r>
          </a:p>
          <a:p>
            <a:pPr marL="457200" indent="-457200">
              <a:lnSpc>
                <a:spcPct val="150000"/>
              </a:lnSpc>
              <a:buFont typeface="Arial" panose="020B0604020202020204" pitchFamily="34" charset="0"/>
              <a:buChar char="•"/>
            </a:pPr>
            <a:r>
              <a:rPr lang="en-US" sz="2400" dirty="0"/>
              <a:t>Review and rating system for users.</a:t>
            </a:r>
          </a:p>
          <a:p>
            <a:pPr marL="457200" indent="-457200">
              <a:lnSpc>
                <a:spcPct val="150000"/>
              </a:lnSpc>
              <a:buFont typeface="Arial" panose="020B0604020202020204" pitchFamily="34" charset="0"/>
              <a:buChar char="•"/>
            </a:pPr>
            <a:r>
              <a:rPr lang="en-US" sz="2400" dirty="0"/>
              <a:t>Hostel listing management for owners.</a:t>
            </a:r>
          </a:p>
          <a:p>
            <a:pPr marL="457200" indent="-457200">
              <a:lnSpc>
                <a:spcPct val="150000"/>
              </a:lnSpc>
              <a:buFont typeface="Arial" panose="020B0604020202020204" pitchFamily="34" charset="0"/>
              <a:buChar char="•"/>
            </a:pPr>
            <a:r>
              <a:rPr lang="en-US" sz="2400" dirty="0"/>
              <a:t>Admin dashboard for managing users, bookings, and approvals.</a:t>
            </a:r>
          </a:p>
        </p:txBody>
      </p:sp>
      <p:grpSp>
        <p:nvGrpSpPr>
          <p:cNvPr id="14" name="Group 13">
            <a:extLst>
              <a:ext uri="{FF2B5EF4-FFF2-40B4-BE49-F238E27FC236}">
                <a16:creationId xmlns:a16="http://schemas.microsoft.com/office/drawing/2014/main" id="{C7BA087E-F261-42D8-9DA2-A80977E801A5}"/>
              </a:ext>
            </a:extLst>
          </p:cNvPr>
          <p:cNvGrpSpPr/>
          <p:nvPr/>
        </p:nvGrpSpPr>
        <p:grpSpPr>
          <a:xfrm>
            <a:off x="-17419" y="303363"/>
            <a:ext cx="7602584" cy="1005840"/>
            <a:chOff x="0" y="545888"/>
            <a:chExt cx="7601830" cy="1005840"/>
          </a:xfrm>
          <a:solidFill>
            <a:schemeClr val="accent4"/>
          </a:solidFill>
        </p:grpSpPr>
        <p:sp>
          <p:nvSpPr>
            <p:cNvPr id="15" name="Arrow: Chevron 17">
              <a:extLst>
                <a:ext uri="{FF2B5EF4-FFF2-40B4-BE49-F238E27FC236}">
                  <a16:creationId xmlns:a16="http://schemas.microsoft.com/office/drawing/2014/main" id="{9F21E525-507E-48FA-8425-415588218AD8}"/>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16" name="Arrow: Pentagon 1">
              <a:extLst>
                <a:ext uri="{FF2B5EF4-FFF2-40B4-BE49-F238E27FC236}">
                  <a16:creationId xmlns:a16="http://schemas.microsoft.com/office/drawing/2014/main" id="{614754A4-DF01-4F10-BBFE-0213CA2F2748}"/>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sz="2000" b="1" dirty="0"/>
                <a:t>Software Requirement</a:t>
              </a:r>
            </a:p>
          </p:txBody>
        </p:sp>
        <p:sp>
          <p:nvSpPr>
            <p:cNvPr id="17" name="Arrow: Chevron 18">
              <a:extLst>
                <a:ext uri="{FF2B5EF4-FFF2-40B4-BE49-F238E27FC236}">
                  <a16:creationId xmlns:a16="http://schemas.microsoft.com/office/drawing/2014/main" id="{E413FD02-A98F-4764-BDCB-6AC4FDC84413}"/>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18" name="Arrow: Chevron 19">
              <a:extLst>
                <a:ext uri="{FF2B5EF4-FFF2-40B4-BE49-F238E27FC236}">
                  <a16:creationId xmlns:a16="http://schemas.microsoft.com/office/drawing/2014/main" id="{D0E340A0-FD62-4DA0-A64D-B36BB90FADDD}"/>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grpSp>
      <p:grpSp>
        <p:nvGrpSpPr>
          <p:cNvPr id="19" name="Group 18">
            <a:extLst>
              <a:ext uri="{FF2B5EF4-FFF2-40B4-BE49-F238E27FC236}">
                <a16:creationId xmlns:a16="http://schemas.microsoft.com/office/drawing/2014/main" id="{8C10CC05-E16E-45C3-9A48-F5874DE3108A}"/>
              </a:ext>
            </a:extLst>
          </p:cNvPr>
          <p:cNvGrpSpPr/>
          <p:nvPr/>
        </p:nvGrpSpPr>
        <p:grpSpPr>
          <a:xfrm>
            <a:off x="0" y="290441"/>
            <a:ext cx="7601830" cy="1005840"/>
            <a:chOff x="0" y="545888"/>
            <a:chExt cx="7601830" cy="1005840"/>
          </a:xfrm>
          <a:solidFill>
            <a:schemeClr val="accent4"/>
          </a:solidFill>
        </p:grpSpPr>
        <p:sp>
          <p:nvSpPr>
            <p:cNvPr id="20" name="Arrow: Chevron 17">
              <a:extLst>
                <a:ext uri="{FF2B5EF4-FFF2-40B4-BE49-F238E27FC236}">
                  <a16:creationId xmlns:a16="http://schemas.microsoft.com/office/drawing/2014/main" id="{1B802950-88AA-4E4B-BC4E-A39DEA4993BA}"/>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21" name="Arrow: Pentagon 1">
              <a:extLst>
                <a:ext uri="{FF2B5EF4-FFF2-40B4-BE49-F238E27FC236}">
                  <a16:creationId xmlns:a16="http://schemas.microsoft.com/office/drawing/2014/main" id="{A866B77B-4916-4811-A225-93708B4D7050}"/>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4400" dirty="0">
                  <a:latin typeface="Cambria" panose="02040503050406030204" pitchFamily="18" charset="0"/>
                  <a:ea typeface="Cambria" panose="02040503050406030204" pitchFamily="18" charset="0"/>
                </a:rPr>
                <a:t>8. Software Requirement</a:t>
              </a:r>
            </a:p>
          </p:txBody>
        </p:sp>
        <p:sp>
          <p:nvSpPr>
            <p:cNvPr id="22" name="Arrow: Chevron 18">
              <a:extLst>
                <a:ext uri="{FF2B5EF4-FFF2-40B4-BE49-F238E27FC236}">
                  <a16:creationId xmlns:a16="http://schemas.microsoft.com/office/drawing/2014/main" id="{47E2BF47-F37F-4E1D-94BE-A7916E8C1D9E}"/>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23" name="Arrow: Chevron 19">
              <a:extLst>
                <a:ext uri="{FF2B5EF4-FFF2-40B4-BE49-F238E27FC236}">
                  <a16:creationId xmlns:a16="http://schemas.microsoft.com/office/drawing/2014/main" id="{BC275634-AE49-42D9-8BCB-2E7F01412958}"/>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grpSp>
      <p:sp>
        <p:nvSpPr>
          <p:cNvPr id="24" name="Slide Number Placeholder 1">
            <a:extLst>
              <a:ext uri="{FF2B5EF4-FFF2-40B4-BE49-F238E27FC236}">
                <a16:creationId xmlns:a16="http://schemas.microsoft.com/office/drawing/2014/main" id="{793AF466-5678-4EF3-944A-A955BE69D36C}"/>
              </a:ext>
            </a:extLst>
          </p:cNvPr>
          <p:cNvSpPr txBox="1">
            <a:spLocks/>
          </p:cNvSpPr>
          <p:nvPr/>
        </p:nvSpPr>
        <p:spPr>
          <a:xfrm>
            <a:off x="10491877" y="528594"/>
            <a:ext cx="838199" cy="76768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D29EB6-B318-4A1D-B7CC-D5611AD205F4}" type="slidenum">
              <a:rPr lang="en-US" sz="2800"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A11CC9E-32BD-45B8-8250-B45CC3490E98}"/>
              </a:ext>
            </a:extLst>
          </p:cNvPr>
          <p:cNvSpPr txBox="1"/>
          <p:nvPr/>
        </p:nvSpPr>
        <p:spPr>
          <a:xfrm>
            <a:off x="598715" y="1620702"/>
            <a:ext cx="11593285" cy="4453848"/>
          </a:xfrm>
          <a:prstGeom prst="rect">
            <a:avLst/>
          </a:prstGeom>
          <a:noFill/>
        </p:spPr>
        <p:txBody>
          <a:bodyPr wrap="square">
            <a:spAutoFit/>
          </a:bodyPr>
          <a:lstStyle/>
          <a:p>
            <a:pPr>
              <a:lnSpc>
                <a:spcPct val="150000"/>
              </a:lnSpc>
            </a:pPr>
            <a:r>
              <a:rPr lang="en-US" sz="2400" b="1" dirty="0"/>
              <a:t>8.2 Non-Functional Requirements</a:t>
            </a:r>
          </a:p>
          <a:p>
            <a:pPr marL="457200" indent="-457200">
              <a:lnSpc>
                <a:spcPct val="150000"/>
              </a:lnSpc>
              <a:buFont typeface="Arial" panose="020B0604020202020204" pitchFamily="34" charset="0"/>
              <a:buChar char="•"/>
            </a:pPr>
            <a:r>
              <a:rPr lang="en-US" sz="2400" b="1" dirty="0"/>
              <a:t>Scalability</a:t>
            </a:r>
            <a:r>
              <a:rPr lang="en-US" sz="2400" dirty="0"/>
              <a:t>: The system should handle multiple concurrent users without performance degradation.</a:t>
            </a:r>
          </a:p>
          <a:p>
            <a:pPr marL="457200" indent="-457200">
              <a:lnSpc>
                <a:spcPct val="150000"/>
              </a:lnSpc>
              <a:buFont typeface="Arial" panose="020B0604020202020204" pitchFamily="34" charset="0"/>
              <a:buChar char="•"/>
            </a:pPr>
            <a:r>
              <a:rPr lang="en-US" sz="2400" b="1" dirty="0"/>
              <a:t>Security</a:t>
            </a:r>
            <a:r>
              <a:rPr lang="en-US" sz="2400" dirty="0"/>
              <a:t>: Secure authentication and payment transactions with encryption protocols.</a:t>
            </a:r>
          </a:p>
          <a:p>
            <a:pPr marL="457200" indent="-457200">
              <a:lnSpc>
                <a:spcPct val="150000"/>
              </a:lnSpc>
              <a:buFont typeface="Arial" panose="020B0604020202020204" pitchFamily="34" charset="0"/>
              <a:buChar char="•"/>
            </a:pPr>
            <a:r>
              <a:rPr lang="en-US" sz="2400" b="1" dirty="0"/>
              <a:t>Performance</a:t>
            </a:r>
            <a:r>
              <a:rPr lang="en-US" sz="2400" dirty="0"/>
              <a:t>: Fast and responsive UI with optimized backend processing.</a:t>
            </a:r>
          </a:p>
          <a:p>
            <a:pPr marL="457200" indent="-457200">
              <a:lnSpc>
                <a:spcPct val="150000"/>
              </a:lnSpc>
              <a:buFont typeface="Arial" panose="020B0604020202020204" pitchFamily="34" charset="0"/>
              <a:buChar char="•"/>
            </a:pPr>
            <a:r>
              <a:rPr lang="en-US" sz="2400" b="1" dirty="0"/>
              <a:t>Reliability</a:t>
            </a:r>
            <a:r>
              <a:rPr lang="en-US" sz="2400" dirty="0"/>
              <a:t>: High availability to ensure minimal downtime.</a:t>
            </a:r>
          </a:p>
          <a:p>
            <a:pPr marL="457200" indent="-457200">
              <a:lnSpc>
                <a:spcPct val="150000"/>
              </a:lnSpc>
              <a:buFont typeface="Arial" panose="020B0604020202020204" pitchFamily="34" charset="0"/>
              <a:buChar char="•"/>
            </a:pPr>
            <a:r>
              <a:rPr lang="en-US" sz="2400" b="1" dirty="0"/>
              <a:t>Usability</a:t>
            </a:r>
            <a:r>
              <a:rPr lang="en-US" sz="2400" dirty="0"/>
              <a:t>: Intuitive UI/UX for easy navigation and interaction.</a:t>
            </a:r>
          </a:p>
        </p:txBody>
      </p:sp>
      <p:grpSp>
        <p:nvGrpSpPr>
          <p:cNvPr id="10" name="Group 9">
            <a:extLst>
              <a:ext uri="{FF2B5EF4-FFF2-40B4-BE49-F238E27FC236}">
                <a16:creationId xmlns:a16="http://schemas.microsoft.com/office/drawing/2014/main" id="{1F589248-6EFE-4898-9326-0678E48C1005}"/>
              </a:ext>
            </a:extLst>
          </p:cNvPr>
          <p:cNvGrpSpPr/>
          <p:nvPr/>
        </p:nvGrpSpPr>
        <p:grpSpPr>
          <a:xfrm>
            <a:off x="0" y="290441"/>
            <a:ext cx="7601830" cy="1005840"/>
            <a:chOff x="0" y="545888"/>
            <a:chExt cx="7601830" cy="1005840"/>
          </a:xfrm>
          <a:solidFill>
            <a:schemeClr val="accent4"/>
          </a:solidFill>
        </p:grpSpPr>
        <p:sp>
          <p:nvSpPr>
            <p:cNvPr id="11" name="Arrow: Chevron 17">
              <a:extLst>
                <a:ext uri="{FF2B5EF4-FFF2-40B4-BE49-F238E27FC236}">
                  <a16:creationId xmlns:a16="http://schemas.microsoft.com/office/drawing/2014/main" id="{C4EABC9E-58AD-45EE-A869-455950EDD268}"/>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12" name="Arrow: Pentagon 1">
              <a:extLst>
                <a:ext uri="{FF2B5EF4-FFF2-40B4-BE49-F238E27FC236}">
                  <a16:creationId xmlns:a16="http://schemas.microsoft.com/office/drawing/2014/main" id="{10A8EBD1-19E0-4051-9719-D738276DA082}"/>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4400" dirty="0">
                  <a:latin typeface="Cambria" panose="02040503050406030204" pitchFamily="18" charset="0"/>
                  <a:ea typeface="Cambria" panose="02040503050406030204" pitchFamily="18" charset="0"/>
                </a:rPr>
                <a:t>8. Software Requirement</a:t>
              </a:r>
            </a:p>
          </p:txBody>
        </p:sp>
        <p:sp>
          <p:nvSpPr>
            <p:cNvPr id="13" name="Arrow: Chevron 18">
              <a:extLst>
                <a:ext uri="{FF2B5EF4-FFF2-40B4-BE49-F238E27FC236}">
                  <a16:creationId xmlns:a16="http://schemas.microsoft.com/office/drawing/2014/main" id="{1FCD5F35-B279-4FA7-9B04-E6DA241A157E}"/>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14" name="Arrow: Chevron 19">
              <a:extLst>
                <a:ext uri="{FF2B5EF4-FFF2-40B4-BE49-F238E27FC236}">
                  <a16:creationId xmlns:a16="http://schemas.microsoft.com/office/drawing/2014/main" id="{100175F8-2F0E-4F2D-BB4E-BA25BD53C38A}"/>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grpSp>
      <p:sp>
        <p:nvSpPr>
          <p:cNvPr id="15" name="Slide Number Placeholder 1">
            <a:extLst>
              <a:ext uri="{FF2B5EF4-FFF2-40B4-BE49-F238E27FC236}">
                <a16:creationId xmlns:a16="http://schemas.microsoft.com/office/drawing/2014/main" id="{68656CF5-D225-474B-8585-3EA978853FEA}"/>
              </a:ext>
            </a:extLst>
          </p:cNvPr>
          <p:cNvSpPr txBox="1">
            <a:spLocks/>
          </p:cNvSpPr>
          <p:nvPr/>
        </p:nvSpPr>
        <p:spPr>
          <a:xfrm>
            <a:off x="10500586" y="528594"/>
            <a:ext cx="838199" cy="76768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D29EB6-B318-4A1D-B7CC-D5611AD205F4}" type="slidenum">
              <a:rPr lang="en-US" sz="2800"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D0DB46A-9DDC-485F-BDE6-FC9A50BE2899}"/>
              </a:ext>
            </a:extLst>
          </p:cNvPr>
          <p:cNvSpPr txBox="1"/>
          <p:nvPr/>
        </p:nvSpPr>
        <p:spPr>
          <a:xfrm>
            <a:off x="1221920" y="1993062"/>
            <a:ext cx="10825843" cy="3346109"/>
          </a:xfrm>
          <a:prstGeom prst="rect">
            <a:avLst/>
          </a:prstGeom>
          <a:noFill/>
        </p:spPr>
        <p:txBody>
          <a:bodyPr wrap="square">
            <a:spAutoFit/>
          </a:bodyPr>
          <a:lstStyle/>
          <a:p>
            <a:pPr>
              <a:lnSpc>
                <a:spcPct val="150000"/>
              </a:lnSpc>
            </a:pPr>
            <a:r>
              <a:rPr lang="en-IN" sz="2400" b="1" dirty="0"/>
              <a:t>8.3 Software Interfaces</a:t>
            </a:r>
          </a:p>
          <a:p>
            <a:pPr>
              <a:lnSpc>
                <a:spcPct val="150000"/>
              </a:lnSpc>
            </a:pPr>
            <a:r>
              <a:rPr lang="en-US" sz="2400" b="1" dirty="0"/>
              <a:t>Software Configuration for Back-end Services:</a:t>
            </a:r>
          </a:p>
          <a:p>
            <a:pPr marL="457200" indent="-457200">
              <a:lnSpc>
                <a:spcPct val="150000"/>
              </a:lnSpc>
              <a:buFont typeface="Arial" panose="020B0604020202020204" pitchFamily="34" charset="0"/>
              <a:buChar char="•"/>
            </a:pPr>
            <a:r>
              <a:rPr lang="en-US" sz="2400" dirty="0"/>
              <a:t>Java EE</a:t>
            </a:r>
          </a:p>
          <a:p>
            <a:pPr marL="457200" indent="-457200">
              <a:lnSpc>
                <a:spcPct val="150000"/>
              </a:lnSpc>
              <a:buFont typeface="Arial" panose="020B0604020202020204" pitchFamily="34" charset="0"/>
              <a:buChar char="•"/>
            </a:pPr>
            <a:r>
              <a:rPr lang="en-US" sz="2400" dirty="0"/>
              <a:t>Spring Boot, JPA, Razor Pay, Spring Authentication</a:t>
            </a:r>
          </a:p>
          <a:p>
            <a:pPr marL="457200" indent="-457200">
              <a:lnSpc>
                <a:spcPct val="150000"/>
              </a:lnSpc>
              <a:buFont typeface="Arial" panose="020B0604020202020204" pitchFamily="34" charset="0"/>
              <a:buChar char="•"/>
            </a:pPr>
            <a:r>
              <a:rPr lang="en-US" sz="2400" dirty="0"/>
              <a:t>MySQL</a:t>
            </a:r>
          </a:p>
          <a:p>
            <a:pPr marL="457200" indent="-457200">
              <a:lnSpc>
                <a:spcPct val="150000"/>
              </a:lnSpc>
              <a:buFont typeface="Arial" panose="020B0604020202020204" pitchFamily="34" charset="0"/>
              <a:buChar char="•"/>
            </a:pPr>
            <a:r>
              <a:rPr lang="en-US" sz="2400" dirty="0"/>
              <a:t>STS 4</a:t>
            </a:r>
          </a:p>
        </p:txBody>
      </p:sp>
      <p:grpSp>
        <p:nvGrpSpPr>
          <p:cNvPr id="15" name="Group 14">
            <a:extLst>
              <a:ext uri="{FF2B5EF4-FFF2-40B4-BE49-F238E27FC236}">
                <a16:creationId xmlns:a16="http://schemas.microsoft.com/office/drawing/2014/main" id="{4B726432-D940-44FE-958C-CF30A0F32018}"/>
              </a:ext>
            </a:extLst>
          </p:cNvPr>
          <p:cNvGrpSpPr/>
          <p:nvPr/>
        </p:nvGrpSpPr>
        <p:grpSpPr>
          <a:xfrm>
            <a:off x="0" y="290441"/>
            <a:ext cx="7601830" cy="1005840"/>
            <a:chOff x="0" y="545888"/>
            <a:chExt cx="7601830" cy="1005840"/>
          </a:xfrm>
          <a:solidFill>
            <a:schemeClr val="accent4"/>
          </a:solidFill>
        </p:grpSpPr>
        <p:sp>
          <p:nvSpPr>
            <p:cNvPr id="16" name="Arrow: Chevron 17">
              <a:extLst>
                <a:ext uri="{FF2B5EF4-FFF2-40B4-BE49-F238E27FC236}">
                  <a16:creationId xmlns:a16="http://schemas.microsoft.com/office/drawing/2014/main" id="{362AE5DA-1C5F-49FF-8FE7-1318243E2911}"/>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17" name="Arrow: Pentagon 1">
              <a:extLst>
                <a:ext uri="{FF2B5EF4-FFF2-40B4-BE49-F238E27FC236}">
                  <a16:creationId xmlns:a16="http://schemas.microsoft.com/office/drawing/2014/main" id="{A03BB468-0EA9-4558-8371-5ECCF64825D1}"/>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4400" dirty="0">
                  <a:latin typeface="Cambria" panose="02040503050406030204" pitchFamily="18" charset="0"/>
                  <a:ea typeface="Cambria" panose="02040503050406030204" pitchFamily="18" charset="0"/>
                </a:rPr>
                <a:t>8. Software Requirement</a:t>
              </a:r>
            </a:p>
          </p:txBody>
        </p:sp>
        <p:sp>
          <p:nvSpPr>
            <p:cNvPr id="18" name="Arrow: Chevron 18">
              <a:extLst>
                <a:ext uri="{FF2B5EF4-FFF2-40B4-BE49-F238E27FC236}">
                  <a16:creationId xmlns:a16="http://schemas.microsoft.com/office/drawing/2014/main" id="{474B999E-F192-4E00-941A-371A2728CDBA}"/>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19" name="Arrow: Chevron 19">
              <a:extLst>
                <a:ext uri="{FF2B5EF4-FFF2-40B4-BE49-F238E27FC236}">
                  <a16:creationId xmlns:a16="http://schemas.microsoft.com/office/drawing/2014/main" id="{8D1BC790-CD76-4F33-AFD3-0FC73C601860}"/>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grpSp>
      <p:sp>
        <p:nvSpPr>
          <p:cNvPr id="20" name="Slide Number Placeholder 1">
            <a:extLst>
              <a:ext uri="{FF2B5EF4-FFF2-40B4-BE49-F238E27FC236}">
                <a16:creationId xmlns:a16="http://schemas.microsoft.com/office/drawing/2014/main" id="{533162D1-C363-4EB5-BEC7-D390AEB2DCD8}"/>
              </a:ext>
            </a:extLst>
          </p:cNvPr>
          <p:cNvSpPr txBox="1">
            <a:spLocks/>
          </p:cNvSpPr>
          <p:nvPr/>
        </p:nvSpPr>
        <p:spPr>
          <a:xfrm>
            <a:off x="10491877" y="528594"/>
            <a:ext cx="838199" cy="76768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D29EB6-B318-4A1D-B7CC-D5611AD205F4}" type="slidenum">
              <a:rPr lang="en-US" sz="2800"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A16C53D-F265-4D2C-BB5F-A6272C273122}"/>
              </a:ext>
            </a:extLst>
          </p:cNvPr>
          <p:cNvSpPr txBox="1"/>
          <p:nvPr/>
        </p:nvSpPr>
        <p:spPr>
          <a:xfrm>
            <a:off x="1127652" y="2428490"/>
            <a:ext cx="9183298" cy="2792111"/>
          </a:xfrm>
          <a:prstGeom prst="rect">
            <a:avLst/>
          </a:prstGeom>
          <a:noFill/>
        </p:spPr>
        <p:txBody>
          <a:bodyPr wrap="square">
            <a:spAutoFit/>
          </a:bodyPr>
          <a:lstStyle/>
          <a:p>
            <a:pPr>
              <a:lnSpc>
                <a:spcPct val="150000"/>
              </a:lnSpc>
            </a:pPr>
            <a:r>
              <a:rPr lang="en-IN" sz="2400" b="1" dirty="0"/>
              <a:t>8.3 Software Interfaces</a:t>
            </a:r>
          </a:p>
          <a:p>
            <a:pPr>
              <a:lnSpc>
                <a:spcPct val="150000"/>
              </a:lnSpc>
            </a:pPr>
            <a:r>
              <a:rPr lang="en-IN" sz="2400" b="1" dirty="0"/>
              <a:t>Software Configuration for Front-end Services:</a:t>
            </a:r>
          </a:p>
          <a:p>
            <a:pPr marL="457200" indent="-457200">
              <a:lnSpc>
                <a:spcPct val="150000"/>
              </a:lnSpc>
              <a:buFont typeface="Arial" panose="020B0604020202020204" pitchFamily="34" charset="0"/>
              <a:buChar char="•"/>
            </a:pPr>
            <a:r>
              <a:rPr lang="en-IN" sz="2400" dirty="0"/>
              <a:t>ReactJS, Swagger</a:t>
            </a:r>
          </a:p>
          <a:p>
            <a:pPr marL="457200" indent="-457200">
              <a:lnSpc>
                <a:spcPct val="150000"/>
              </a:lnSpc>
              <a:buFont typeface="Arial" panose="020B0604020202020204" pitchFamily="34" charset="0"/>
              <a:buChar char="•"/>
            </a:pPr>
            <a:r>
              <a:rPr lang="en-IN" sz="2400" dirty="0"/>
              <a:t>HTML, CSS, JS</a:t>
            </a:r>
          </a:p>
          <a:p>
            <a:pPr marL="457200" indent="-457200">
              <a:lnSpc>
                <a:spcPct val="150000"/>
              </a:lnSpc>
              <a:buFont typeface="Arial" panose="020B0604020202020204" pitchFamily="34" charset="0"/>
              <a:buChar char="•"/>
            </a:pPr>
            <a:r>
              <a:rPr lang="en-IN" sz="2400" dirty="0"/>
              <a:t>Bootstrap</a:t>
            </a:r>
          </a:p>
        </p:txBody>
      </p:sp>
      <p:grpSp>
        <p:nvGrpSpPr>
          <p:cNvPr id="10" name="Group 9">
            <a:extLst>
              <a:ext uri="{FF2B5EF4-FFF2-40B4-BE49-F238E27FC236}">
                <a16:creationId xmlns:a16="http://schemas.microsoft.com/office/drawing/2014/main" id="{FCDA2E4B-1AED-4A0C-8DF8-2C1987D917C2}"/>
              </a:ext>
            </a:extLst>
          </p:cNvPr>
          <p:cNvGrpSpPr/>
          <p:nvPr/>
        </p:nvGrpSpPr>
        <p:grpSpPr>
          <a:xfrm>
            <a:off x="0" y="290441"/>
            <a:ext cx="7601830" cy="1005840"/>
            <a:chOff x="0" y="545888"/>
            <a:chExt cx="7601830" cy="1005840"/>
          </a:xfrm>
          <a:solidFill>
            <a:schemeClr val="accent4"/>
          </a:solidFill>
        </p:grpSpPr>
        <p:sp>
          <p:nvSpPr>
            <p:cNvPr id="11" name="Arrow: Chevron 17">
              <a:extLst>
                <a:ext uri="{FF2B5EF4-FFF2-40B4-BE49-F238E27FC236}">
                  <a16:creationId xmlns:a16="http://schemas.microsoft.com/office/drawing/2014/main" id="{56877433-73A9-4AD2-9464-02261D91E15C}"/>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Pentagon 1">
              <a:extLst>
                <a:ext uri="{FF2B5EF4-FFF2-40B4-BE49-F238E27FC236}">
                  <a16:creationId xmlns:a16="http://schemas.microsoft.com/office/drawing/2014/main" id="{FB85BF28-62F5-4438-9987-63886E90B592}"/>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8. Software Requirement</a:t>
              </a:r>
            </a:p>
          </p:txBody>
        </p:sp>
        <p:sp>
          <p:nvSpPr>
            <p:cNvPr id="13" name="Arrow: Chevron 18">
              <a:extLst>
                <a:ext uri="{FF2B5EF4-FFF2-40B4-BE49-F238E27FC236}">
                  <a16:creationId xmlns:a16="http://schemas.microsoft.com/office/drawing/2014/main" id="{6C4BDB7C-6C45-4C90-9F24-BD83D3D61C3D}"/>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hevron 19">
              <a:extLst>
                <a:ext uri="{FF2B5EF4-FFF2-40B4-BE49-F238E27FC236}">
                  <a16:creationId xmlns:a16="http://schemas.microsoft.com/office/drawing/2014/main" id="{BD0F84E4-361D-4584-A3C5-6AECD240727A}"/>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5" name="Slide Number Placeholder 1">
            <a:extLst>
              <a:ext uri="{FF2B5EF4-FFF2-40B4-BE49-F238E27FC236}">
                <a16:creationId xmlns:a16="http://schemas.microsoft.com/office/drawing/2014/main" id="{453FE469-B1E1-4A87-974E-FD6F9E87D801}"/>
              </a:ext>
            </a:extLst>
          </p:cNvPr>
          <p:cNvSpPr txBox="1">
            <a:spLocks/>
          </p:cNvSpPr>
          <p:nvPr/>
        </p:nvSpPr>
        <p:spPr>
          <a:xfrm>
            <a:off x="10491877" y="528594"/>
            <a:ext cx="838199" cy="76768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D29EB6-B318-4A1D-B7CC-D5611AD205F4}" type="slidenum">
              <a:rPr lang="en-US" sz="2800"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EEDD1B1-36BE-4EE3-8F9C-676390AB7396}"/>
              </a:ext>
            </a:extLst>
          </p:cNvPr>
          <p:cNvSpPr txBox="1"/>
          <p:nvPr/>
        </p:nvSpPr>
        <p:spPr>
          <a:xfrm>
            <a:off x="470806" y="1358885"/>
            <a:ext cx="2631623" cy="461665"/>
          </a:xfrm>
          <a:prstGeom prst="rect">
            <a:avLst/>
          </a:prstGeom>
          <a:noFill/>
        </p:spPr>
        <p:txBody>
          <a:bodyPr wrap="square">
            <a:spAutoFit/>
          </a:bodyPr>
          <a:lstStyle/>
          <a:p>
            <a:r>
              <a:rPr lang="en-IN" sz="2400" dirty="0"/>
              <a:t>9.1 ER Diagram</a:t>
            </a:r>
          </a:p>
        </p:txBody>
      </p:sp>
      <p:pic>
        <p:nvPicPr>
          <p:cNvPr id="17" name="Picture 16">
            <a:extLst>
              <a:ext uri="{FF2B5EF4-FFF2-40B4-BE49-F238E27FC236}">
                <a16:creationId xmlns:a16="http://schemas.microsoft.com/office/drawing/2014/main" id="{DF0F5441-B39D-401D-A4BC-0150CFD773D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53543" y="1358885"/>
            <a:ext cx="4274198" cy="4911286"/>
          </a:xfrm>
          <a:prstGeom prst="rect">
            <a:avLst/>
          </a:prstGeom>
          <a:noFill/>
          <a:ln>
            <a:noFill/>
          </a:ln>
        </p:spPr>
      </p:pic>
      <p:grpSp>
        <p:nvGrpSpPr>
          <p:cNvPr id="10" name="Group 9">
            <a:extLst>
              <a:ext uri="{FF2B5EF4-FFF2-40B4-BE49-F238E27FC236}">
                <a16:creationId xmlns:a16="http://schemas.microsoft.com/office/drawing/2014/main" id="{9B6EB117-A115-4830-861B-272D6653AD80}"/>
              </a:ext>
            </a:extLst>
          </p:cNvPr>
          <p:cNvGrpSpPr/>
          <p:nvPr/>
        </p:nvGrpSpPr>
        <p:grpSpPr>
          <a:xfrm>
            <a:off x="0" y="273024"/>
            <a:ext cx="7601830" cy="1005840"/>
            <a:chOff x="0" y="545888"/>
            <a:chExt cx="7601830" cy="1005840"/>
          </a:xfrm>
          <a:solidFill>
            <a:schemeClr val="accent4"/>
          </a:solidFill>
        </p:grpSpPr>
        <p:sp>
          <p:nvSpPr>
            <p:cNvPr id="11" name="Arrow: Chevron 17">
              <a:extLst>
                <a:ext uri="{FF2B5EF4-FFF2-40B4-BE49-F238E27FC236}">
                  <a16:creationId xmlns:a16="http://schemas.microsoft.com/office/drawing/2014/main" id="{A0A4115D-2E7B-426D-AA6F-FB35EC33B8BF}"/>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Pentagon 1">
              <a:extLst>
                <a:ext uri="{FF2B5EF4-FFF2-40B4-BE49-F238E27FC236}">
                  <a16:creationId xmlns:a16="http://schemas.microsoft.com/office/drawing/2014/main" id="{38C96132-189B-4D3D-8CC4-F0C41561E23B}"/>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9. Diagram</a:t>
              </a:r>
            </a:p>
          </p:txBody>
        </p:sp>
        <p:sp>
          <p:nvSpPr>
            <p:cNvPr id="13" name="Arrow: Chevron 18">
              <a:extLst>
                <a:ext uri="{FF2B5EF4-FFF2-40B4-BE49-F238E27FC236}">
                  <a16:creationId xmlns:a16="http://schemas.microsoft.com/office/drawing/2014/main" id="{D08040D2-07F5-4344-8D9B-E04E0FB9CBCF}"/>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hevron 19">
              <a:extLst>
                <a:ext uri="{FF2B5EF4-FFF2-40B4-BE49-F238E27FC236}">
                  <a16:creationId xmlns:a16="http://schemas.microsoft.com/office/drawing/2014/main" id="{1CF6AD3D-9D87-44EF-A2F8-FDB5619F3D57}"/>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5" name="Slide Number Placeholder 1">
            <a:extLst>
              <a:ext uri="{FF2B5EF4-FFF2-40B4-BE49-F238E27FC236}">
                <a16:creationId xmlns:a16="http://schemas.microsoft.com/office/drawing/2014/main" id="{1B97CA71-37C6-4012-89EB-8BD98505D965}"/>
              </a:ext>
            </a:extLst>
          </p:cNvPr>
          <p:cNvSpPr txBox="1">
            <a:spLocks/>
          </p:cNvSpPr>
          <p:nvPr/>
        </p:nvSpPr>
        <p:spPr>
          <a:xfrm>
            <a:off x="10491877" y="528594"/>
            <a:ext cx="838199" cy="76768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D29EB6-B318-4A1D-B7CC-D5611AD205F4}" type="slidenum">
              <a:rPr lang="en-US" sz="2800"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63E57CF-077F-4E39-A0C8-DF33BC71E0F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83264" y="1358885"/>
            <a:ext cx="4474936" cy="5384816"/>
          </a:xfrm>
          <a:prstGeom prst="rect">
            <a:avLst/>
          </a:prstGeom>
          <a:noFill/>
          <a:ln>
            <a:noFill/>
          </a:ln>
        </p:spPr>
      </p:pic>
      <p:grpSp>
        <p:nvGrpSpPr>
          <p:cNvPr id="10" name="Group 9">
            <a:extLst>
              <a:ext uri="{FF2B5EF4-FFF2-40B4-BE49-F238E27FC236}">
                <a16:creationId xmlns:a16="http://schemas.microsoft.com/office/drawing/2014/main" id="{E3146A38-EAF2-4B59-9D38-333F6D45B939}"/>
              </a:ext>
            </a:extLst>
          </p:cNvPr>
          <p:cNvGrpSpPr/>
          <p:nvPr/>
        </p:nvGrpSpPr>
        <p:grpSpPr>
          <a:xfrm>
            <a:off x="0" y="273024"/>
            <a:ext cx="7601830" cy="1005840"/>
            <a:chOff x="0" y="545888"/>
            <a:chExt cx="7601830" cy="1005840"/>
          </a:xfrm>
          <a:solidFill>
            <a:schemeClr val="accent4"/>
          </a:solidFill>
        </p:grpSpPr>
        <p:sp>
          <p:nvSpPr>
            <p:cNvPr id="12" name="Arrow: Chevron 17">
              <a:extLst>
                <a:ext uri="{FF2B5EF4-FFF2-40B4-BE49-F238E27FC236}">
                  <a16:creationId xmlns:a16="http://schemas.microsoft.com/office/drawing/2014/main" id="{22F30FF1-8C48-47C3-9475-2F8150077DD7}"/>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Pentagon 1">
              <a:extLst>
                <a:ext uri="{FF2B5EF4-FFF2-40B4-BE49-F238E27FC236}">
                  <a16:creationId xmlns:a16="http://schemas.microsoft.com/office/drawing/2014/main" id="{48ECA979-2F15-40D7-ACAB-44EE98ECAE70}"/>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9. Diagram</a:t>
              </a:r>
            </a:p>
          </p:txBody>
        </p:sp>
        <p:sp>
          <p:nvSpPr>
            <p:cNvPr id="14" name="Arrow: Chevron 18">
              <a:extLst>
                <a:ext uri="{FF2B5EF4-FFF2-40B4-BE49-F238E27FC236}">
                  <a16:creationId xmlns:a16="http://schemas.microsoft.com/office/drawing/2014/main" id="{F7109FAB-EFA9-4479-98F7-37E3EDFECE1C}"/>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hevron 19">
              <a:extLst>
                <a:ext uri="{FF2B5EF4-FFF2-40B4-BE49-F238E27FC236}">
                  <a16:creationId xmlns:a16="http://schemas.microsoft.com/office/drawing/2014/main" id="{4F8264D5-A505-42C3-9A3B-60603EBAB85F}"/>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6" name="Slide Number Placeholder 1">
            <a:extLst>
              <a:ext uri="{FF2B5EF4-FFF2-40B4-BE49-F238E27FC236}">
                <a16:creationId xmlns:a16="http://schemas.microsoft.com/office/drawing/2014/main" id="{E9A4E615-89B6-41E1-BE6A-B6961B078EAF}"/>
              </a:ext>
            </a:extLst>
          </p:cNvPr>
          <p:cNvSpPr txBox="1">
            <a:spLocks/>
          </p:cNvSpPr>
          <p:nvPr/>
        </p:nvSpPr>
        <p:spPr>
          <a:xfrm>
            <a:off x="10491877" y="528594"/>
            <a:ext cx="838199" cy="76768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D29EB6-B318-4A1D-B7CC-D5611AD205F4}" type="slidenum">
              <a:rPr lang="en-US" sz="2800"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F084CF9-6847-4BB6-8DA4-96D7A0262C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11413" y="1358885"/>
            <a:ext cx="4432119" cy="5319501"/>
          </a:xfrm>
          <a:prstGeom prst="rect">
            <a:avLst/>
          </a:prstGeom>
          <a:noFill/>
          <a:ln>
            <a:noFill/>
          </a:ln>
        </p:spPr>
      </p:pic>
      <p:grpSp>
        <p:nvGrpSpPr>
          <p:cNvPr id="10" name="Group 9">
            <a:extLst>
              <a:ext uri="{FF2B5EF4-FFF2-40B4-BE49-F238E27FC236}">
                <a16:creationId xmlns:a16="http://schemas.microsoft.com/office/drawing/2014/main" id="{B12EC238-4E8C-4470-BFC9-166D700DA745}"/>
              </a:ext>
            </a:extLst>
          </p:cNvPr>
          <p:cNvGrpSpPr/>
          <p:nvPr/>
        </p:nvGrpSpPr>
        <p:grpSpPr>
          <a:xfrm>
            <a:off x="0" y="273024"/>
            <a:ext cx="7601830" cy="1005840"/>
            <a:chOff x="0" y="545888"/>
            <a:chExt cx="7601830" cy="1005840"/>
          </a:xfrm>
          <a:solidFill>
            <a:schemeClr val="accent4"/>
          </a:solidFill>
        </p:grpSpPr>
        <p:sp>
          <p:nvSpPr>
            <p:cNvPr id="12" name="Arrow: Chevron 17">
              <a:extLst>
                <a:ext uri="{FF2B5EF4-FFF2-40B4-BE49-F238E27FC236}">
                  <a16:creationId xmlns:a16="http://schemas.microsoft.com/office/drawing/2014/main" id="{60592B0B-B39B-43F0-9C92-3D807C1A719A}"/>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Pentagon 1">
              <a:extLst>
                <a:ext uri="{FF2B5EF4-FFF2-40B4-BE49-F238E27FC236}">
                  <a16:creationId xmlns:a16="http://schemas.microsoft.com/office/drawing/2014/main" id="{D8BF0B94-93D9-4071-97D9-1E7EEA0A6ABF}"/>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9. Diagram</a:t>
              </a:r>
            </a:p>
          </p:txBody>
        </p:sp>
        <p:sp>
          <p:nvSpPr>
            <p:cNvPr id="14" name="Arrow: Chevron 18">
              <a:extLst>
                <a:ext uri="{FF2B5EF4-FFF2-40B4-BE49-F238E27FC236}">
                  <a16:creationId xmlns:a16="http://schemas.microsoft.com/office/drawing/2014/main" id="{A24CEA9D-E4B2-42AB-8263-5C5A43F426FD}"/>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hevron 19">
              <a:extLst>
                <a:ext uri="{FF2B5EF4-FFF2-40B4-BE49-F238E27FC236}">
                  <a16:creationId xmlns:a16="http://schemas.microsoft.com/office/drawing/2014/main" id="{8157F07C-C6C5-44D7-84F0-4E6EA171F394}"/>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6" name="Slide Number Placeholder 1">
            <a:extLst>
              <a:ext uri="{FF2B5EF4-FFF2-40B4-BE49-F238E27FC236}">
                <a16:creationId xmlns:a16="http://schemas.microsoft.com/office/drawing/2014/main" id="{8E1A986F-9841-477F-9683-EE348724163C}"/>
              </a:ext>
            </a:extLst>
          </p:cNvPr>
          <p:cNvSpPr txBox="1">
            <a:spLocks/>
          </p:cNvSpPr>
          <p:nvPr/>
        </p:nvSpPr>
        <p:spPr>
          <a:xfrm>
            <a:off x="10491877" y="528594"/>
            <a:ext cx="838199" cy="76768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D29EB6-B318-4A1D-B7CC-D5611AD205F4}" type="slidenum">
              <a:rPr lang="en-US" sz="2800"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3BEF33C-80A4-4646-956A-09C408407292}"/>
              </a:ext>
            </a:extLst>
          </p:cNvPr>
          <p:cNvSpPr txBox="1"/>
          <p:nvPr/>
        </p:nvSpPr>
        <p:spPr>
          <a:xfrm>
            <a:off x="274862" y="1571157"/>
            <a:ext cx="3992337" cy="461665"/>
          </a:xfrm>
          <a:prstGeom prst="rect">
            <a:avLst/>
          </a:prstGeom>
          <a:noFill/>
        </p:spPr>
        <p:txBody>
          <a:bodyPr wrap="square">
            <a:spAutoFit/>
          </a:bodyPr>
          <a:lstStyle/>
          <a:p>
            <a:r>
              <a:rPr lang="en-IN" sz="2400" dirty="0"/>
              <a:t>9.2 Use Case Diagram</a:t>
            </a:r>
          </a:p>
        </p:txBody>
      </p:sp>
      <p:pic>
        <p:nvPicPr>
          <p:cNvPr id="11" name="Picture 10">
            <a:extLst>
              <a:ext uri="{FF2B5EF4-FFF2-40B4-BE49-F238E27FC236}">
                <a16:creationId xmlns:a16="http://schemas.microsoft.com/office/drawing/2014/main" id="{B416E022-FF90-4850-AA17-A50C8388E233}"/>
              </a:ext>
            </a:extLst>
          </p:cNvPr>
          <p:cNvPicPr/>
          <p:nvPr/>
        </p:nvPicPr>
        <p:blipFill>
          <a:blip r:embed="rId2"/>
          <a:stretch>
            <a:fillRect/>
          </a:stretch>
        </p:blipFill>
        <p:spPr>
          <a:xfrm>
            <a:off x="1497894" y="2190171"/>
            <a:ext cx="9196211" cy="4237614"/>
          </a:xfrm>
          <a:prstGeom prst="rect">
            <a:avLst/>
          </a:prstGeom>
        </p:spPr>
      </p:pic>
      <p:grpSp>
        <p:nvGrpSpPr>
          <p:cNvPr id="16" name="Group 15">
            <a:extLst>
              <a:ext uri="{FF2B5EF4-FFF2-40B4-BE49-F238E27FC236}">
                <a16:creationId xmlns:a16="http://schemas.microsoft.com/office/drawing/2014/main" id="{28FBFCD7-2CD3-4CF9-88FD-D96BE59113D2}"/>
              </a:ext>
            </a:extLst>
          </p:cNvPr>
          <p:cNvGrpSpPr/>
          <p:nvPr/>
        </p:nvGrpSpPr>
        <p:grpSpPr>
          <a:xfrm>
            <a:off x="0" y="273024"/>
            <a:ext cx="7601830" cy="1005840"/>
            <a:chOff x="0" y="545888"/>
            <a:chExt cx="7601830" cy="1005840"/>
          </a:xfrm>
          <a:solidFill>
            <a:schemeClr val="accent4"/>
          </a:solidFill>
        </p:grpSpPr>
        <p:sp>
          <p:nvSpPr>
            <p:cNvPr id="17" name="Arrow: Chevron 17">
              <a:extLst>
                <a:ext uri="{FF2B5EF4-FFF2-40B4-BE49-F238E27FC236}">
                  <a16:creationId xmlns:a16="http://schemas.microsoft.com/office/drawing/2014/main" id="{20C2651A-8561-40B0-B400-6188E3878F43}"/>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Pentagon 1">
              <a:extLst>
                <a:ext uri="{FF2B5EF4-FFF2-40B4-BE49-F238E27FC236}">
                  <a16:creationId xmlns:a16="http://schemas.microsoft.com/office/drawing/2014/main" id="{73E200E3-1AFC-4C5A-9C82-20D8BCBB94D9}"/>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9. Diagram</a:t>
              </a:r>
            </a:p>
          </p:txBody>
        </p:sp>
        <p:sp>
          <p:nvSpPr>
            <p:cNvPr id="19" name="Arrow: Chevron 18">
              <a:extLst>
                <a:ext uri="{FF2B5EF4-FFF2-40B4-BE49-F238E27FC236}">
                  <a16:creationId xmlns:a16="http://schemas.microsoft.com/office/drawing/2014/main" id="{18A9EB52-8782-4C4D-8979-CF393067E708}"/>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Arrow: Chevron 19">
              <a:extLst>
                <a:ext uri="{FF2B5EF4-FFF2-40B4-BE49-F238E27FC236}">
                  <a16:creationId xmlns:a16="http://schemas.microsoft.com/office/drawing/2014/main" id="{11556233-61A7-4FF4-94CC-5EC29731458E}"/>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1" name="Slide Number Placeholder 1">
            <a:extLst>
              <a:ext uri="{FF2B5EF4-FFF2-40B4-BE49-F238E27FC236}">
                <a16:creationId xmlns:a16="http://schemas.microsoft.com/office/drawing/2014/main" id="{3313BD12-E220-4298-B9DD-7070666B0598}"/>
              </a:ext>
            </a:extLst>
          </p:cNvPr>
          <p:cNvSpPr txBox="1">
            <a:spLocks/>
          </p:cNvSpPr>
          <p:nvPr/>
        </p:nvSpPr>
        <p:spPr>
          <a:xfrm>
            <a:off x="10491877" y="528594"/>
            <a:ext cx="838199" cy="76768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D29EB6-B318-4A1D-B7CC-D5611AD205F4}" type="slidenum">
              <a:rPr lang="en-US" sz="2800"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307858"/>
            <a:ext cx="7601830" cy="1005840"/>
            <a:chOff x="0" y="545888"/>
            <a:chExt cx="7601830" cy="1005840"/>
          </a:xfrm>
          <a:solidFill>
            <a:schemeClr val="accent4"/>
          </a:solidFill>
        </p:grpSpPr>
        <p:sp>
          <p:nvSpPr>
            <p:cNvPr id="6" name="Arrow: Chevron 17"/>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7" name="Arrow: Pentagon 1"/>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4400" dirty="0">
                  <a:latin typeface="Cambria" panose="02040503050406030204" pitchFamily="18" charset="0"/>
                  <a:ea typeface="Cambria" panose="02040503050406030204" pitchFamily="18" charset="0"/>
                </a:rPr>
                <a:t>1. Introduction</a:t>
              </a:r>
            </a:p>
          </p:txBody>
        </p:sp>
        <p:sp>
          <p:nvSpPr>
            <p:cNvPr id="8" name="Arrow: Chevron 18"/>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9" name="Arrow: Chevron 19"/>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grpSp>
      <p:sp>
        <p:nvSpPr>
          <p:cNvPr id="11" name="TextBox 10"/>
          <p:cNvSpPr txBox="1"/>
          <p:nvPr/>
        </p:nvSpPr>
        <p:spPr>
          <a:xfrm>
            <a:off x="1175657" y="1756230"/>
            <a:ext cx="10009414" cy="4534703"/>
          </a:xfrm>
          <a:prstGeom prst="rect">
            <a:avLst/>
          </a:prstGeom>
          <a:noFill/>
        </p:spPr>
        <p:txBody>
          <a:bodyPr wrap="square" rtlCol="0">
            <a:spAutoFit/>
          </a:bodyPr>
          <a:lstStyle/>
          <a:p>
            <a:pPr>
              <a:lnSpc>
                <a:spcPct val="150000"/>
              </a:lnSpc>
            </a:pPr>
            <a:r>
              <a:rPr lang="en-US" sz="2800" dirty="0"/>
              <a:t>The </a:t>
            </a:r>
            <a:r>
              <a:rPr lang="en-US" sz="2800" b="1" dirty="0"/>
              <a:t>Hostel Hunt System</a:t>
            </a:r>
            <a:r>
              <a:rPr lang="en-US" sz="2800" dirty="0"/>
              <a:t> is a web-based application designed to simplify the management of hostels by providing an efficient platform for hostel owners, administrators, and users (students, travelers, or tenants). The system enables hostel owners to list their properties, users to book rooms, and administrators to oversee all operations.</a:t>
            </a:r>
          </a:p>
        </p:txBody>
      </p:sp>
      <p:sp>
        <p:nvSpPr>
          <p:cNvPr id="2" name="Slide Number Placeholder 1">
            <a:extLst>
              <a:ext uri="{FF2B5EF4-FFF2-40B4-BE49-F238E27FC236}">
                <a16:creationId xmlns:a16="http://schemas.microsoft.com/office/drawing/2014/main" id="{19B74F33-0ED1-4CB9-A377-9C5203255102}"/>
              </a:ext>
            </a:extLst>
          </p:cNvPr>
          <p:cNvSpPr>
            <a:spLocks noGrp="1"/>
          </p:cNvSpPr>
          <p:nvPr>
            <p:ph type="sldNum" sz="quarter" idx="12"/>
          </p:nvPr>
        </p:nvSpPr>
        <p:spPr/>
        <p:txBody>
          <a:bodyPr/>
          <a:lstStyle/>
          <a:p>
            <a:fld id="{C0D29EB6-B318-4A1D-B7CC-D5611AD205F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FACA271-1671-4D60-B7DE-9B2BAFFCAADC}"/>
              </a:ext>
            </a:extLst>
          </p:cNvPr>
          <p:cNvSpPr txBox="1"/>
          <p:nvPr/>
        </p:nvSpPr>
        <p:spPr>
          <a:xfrm>
            <a:off x="946154" y="1680073"/>
            <a:ext cx="4133851" cy="461665"/>
          </a:xfrm>
          <a:prstGeom prst="rect">
            <a:avLst/>
          </a:prstGeom>
          <a:noFill/>
        </p:spPr>
        <p:txBody>
          <a:bodyPr wrap="square">
            <a:spAutoFit/>
          </a:bodyPr>
          <a:lstStyle/>
          <a:p>
            <a:r>
              <a:rPr lang="en-IN" sz="2400" dirty="0"/>
              <a:t>9.3 Data Flow Diagram-0</a:t>
            </a:r>
          </a:p>
        </p:txBody>
      </p:sp>
      <p:pic>
        <p:nvPicPr>
          <p:cNvPr id="11" name="Picture 10">
            <a:extLst>
              <a:ext uri="{FF2B5EF4-FFF2-40B4-BE49-F238E27FC236}">
                <a16:creationId xmlns:a16="http://schemas.microsoft.com/office/drawing/2014/main" id="{D4073F95-F674-4372-92AF-842FEB84B8D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7513" y="2689316"/>
            <a:ext cx="5474970" cy="2217420"/>
          </a:xfrm>
          <a:prstGeom prst="rect">
            <a:avLst/>
          </a:prstGeom>
          <a:noFill/>
          <a:ln>
            <a:noFill/>
          </a:ln>
        </p:spPr>
      </p:pic>
      <p:sp>
        <p:nvSpPr>
          <p:cNvPr id="12" name="TextBox 11">
            <a:extLst>
              <a:ext uri="{FF2B5EF4-FFF2-40B4-BE49-F238E27FC236}">
                <a16:creationId xmlns:a16="http://schemas.microsoft.com/office/drawing/2014/main" id="{B7624839-D24E-4CD2-870E-BAB42F8D6A8B}"/>
              </a:ext>
            </a:extLst>
          </p:cNvPr>
          <p:cNvSpPr txBox="1"/>
          <p:nvPr/>
        </p:nvSpPr>
        <p:spPr>
          <a:xfrm>
            <a:off x="7003088" y="1328158"/>
            <a:ext cx="4133851" cy="461665"/>
          </a:xfrm>
          <a:prstGeom prst="rect">
            <a:avLst/>
          </a:prstGeom>
          <a:noFill/>
        </p:spPr>
        <p:txBody>
          <a:bodyPr wrap="square">
            <a:spAutoFit/>
          </a:bodyPr>
          <a:lstStyle/>
          <a:p>
            <a:r>
              <a:rPr lang="en-IN" sz="2400" dirty="0"/>
              <a:t> Data Flow Diagram-1</a:t>
            </a:r>
          </a:p>
        </p:txBody>
      </p:sp>
      <p:pic>
        <p:nvPicPr>
          <p:cNvPr id="14" name="Picture 13">
            <a:extLst>
              <a:ext uri="{FF2B5EF4-FFF2-40B4-BE49-F238E27FC236}">
                <a16:creationId xmlns:a16="http://schemas.microsoft.com/office/drawing/2014/main" id="{C8482A06-5551-49CB-8737-0B9154CC659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19518" y="1910906"/>
            <a:ext cx="5378450" cy="4051300"/>
          </a:xfrm>
          <a:prstGeom prst="rect">
            <a:avLst/>
          </a:prstGeom>
          <a:noFill/>
          <a:ln>
            <a:noFill/>
          </a:ln>
        </p:spPr>
      </p:pic>
      <p:grpSp>
        <p:nvGrpSpPr>
          <p:cNvPr id="19" name="Group 18">
            <a:extLst>
              <a:ext uri="{FF2B5EF4-FFF2-40B4-BE49-F238E27FC236}">
                <a16:creationId xmlns:a16="http://schemas.microsoft.com/office/drawing/2014/main" id="{AD8698EB-6744-43F8-A355-BD419EEEDA39}"/>
              </a:ext>
            </a:extLst>
          </p:cNvPr>
          <p:cNvGrpSpPr/>
          <p:nvPr/>
        </p:nvGrpSpPr>
        <p:grpSpPr>
          <a:xfrm>
            <a:off x="0" y="255607"/>
            <a:ext cx="7601830" cy="1005840"/>
            <a:chOff x="0" y="545888"/>
            <a:chExt cx="7601830" cy="1005840"/>
          </a:xfrm>
          <a:solidFill>
            <a:schemeClr val="accent4"/>
          </a:solidFill>
        </p:grpSpPr>
        <p:sp>
          <p:nvSpPr>
            <p:cNvPr id="20" name="Arrow: Chevron 17">
              <a:extLst>
                <a:ext uri="{FF2B5EF4-FFF2-40B4-BE49-F238E27FC236}">
                  <a16:creationId xmlns:a16="http://schemas.microsoft.com/office/drawing/2014/main" id="{97FEED4B-0539-4EA4-8FEB-5BDD7B7D53C9}"/>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row: Pentagon 1">
              <a:extLst>
                <a:ext uri="{FF2B5EF4-FFF2-40B4-BE49-F238E27FC236}">
                  <a16:creationId xmlns:a16="http://schemas.microsoft.com/office/drawing/2014/main" id="{87A1BB98-EF63-4995-B01E-C16D964E3B7C}"/>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9. Diagram</a:t>
              </a:r>
            </a:p>
          </p:txBody>
        </p:sp>
        <p:sp>
          <p:nvSpPr>
            <p:cNvPr id="22" name="Arrow: Chevron 18">
              <a:extLst>
                <a:ext uri="{FF2B5EF4-FFF2-40B4-BE49-F238E27FC236}">
                  <a16:creationId xmlns:a16="http://schemas.microsoft.com/office/drawing/2014/main" id="{B09243FA-9DB7-4073-A070-9022334DA125}"/>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Chevron 19">
              <a:extLst>
                <a:ext uri="{FF2B5EF4-FFF2-40B4-BE49-F238E27FC236}">
                  <a16:creationId xmlns:a16="http://schemas.microsoft.com/office/drawing/2014/main" id="{83E3809A-185C-4A58-B1DC-1400A38F564E}"/>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4" name="Slide Number Placeholder 1">
            <a:extLst>
              <a:ext uri="{FF2B5EF4-FFF2-40B4-BE49-F238E27FC236}">
                <a16:creationId xmlns:a16="http://schemas.microsoft.com/office/drawing/2014/main" id="{8BFF450E-21B4-469A-AF17-466A604DBA03}"/>
              </a:ext>
            </a:extLst>
          </p:cNvPr>
          <p:cNvSpPr txBox="1">
            <a:spLocks/>
          </p:cNvSpPr>
          <p:nvPr/>
        </p:nvSpPr>
        <p:spPr>
          <a:xfrm>
            <a:off x="10491877" y="528594"/>
            <a:ext cx="838199" cy="76768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D29EB6-B318-4A1D-B7CC-D5611AD205F4}" type="slidenum">
              <a:rPr lang="en-US" sz="2800"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4B6DE7C-1331-434D-B4B9-81EFA6CAE095}"/>
              </a:ext>
            </a:extLst>
          </p:cNvPr>
          <p:cNvSpPr txBox="1"/>
          <p:nvPr/>
        </p:nvSpPr>
        <p:spPr>
          <a:xfrm>
            <a:off x="80476" y="1529826"/>
            <a:ext cx="4133851" cy="461665"/>
          </a:xfrm>
          <a:prstGeom prst="rect">
            <a:avLst/>
          </a:prstGeom>
          <a:noFill/>
        </p:spPr>
        <p:txBody>
          <a:bodyPr wrap="square">
            <a:spAutoFit/>
          </a:bodyPr>
          <a:lstStyle/>
          <a:p>
            <a:r>
              <a:rPr lang="en-IN" sz="2400" dirty="0"/>
              <a:t> Data Flow Diagram-2</a:t>
            </a:r>
          </a:p>
        </p:txBody>
      </p:sp>
      <p:pic>
        <p:nvPicPr>
          <p:cNvPr id="12" name="Picture 11">
            <a:extLst>
              <a:ext uri="{FF2B5EF4-FFF2-40B4-BE49-F238E27FC236}">
                <a16:creationId xmlns:a16="http://schemas.microsoft.com/office/drawing/2014/main" id="{3F18B1E8-9D2B-433A-B3C5-595BAB1EE211}"/>
              </a:ext>
            </a:extLst>
          </p:cNvPr>
          <p:cNvPicPr/>
          <p:nvPr/>
        </p:nvPicPr>
        <p:blipFill rotWithShape="1">
          <a:blip r:embed="rId2">
            <a:extLst>
              <a:ext uri="{28A0092B-C50C-407E-A947-70E740481C1C}">
                <a14:useLocalDpi xmlns:a14="http://schemas.microsoft.com/office/drawing/2010/main" val="0"/>
              </a:ext>
            </a:extLst>
          </a:blip>
          <a:srcRect b="15702"/>
          <a:stretch/>
        </p:blipFill>
        <p:spPr bwMode="auto">
          <a:xfrm>
            <a:off x="5029840" y="1462692"/>
            <a:ext cx="4464547" cy="5395308"/>
          </a:xfrm>
          <a:prstGeom prst="rect">
            <a:avLst/>
          </a:prstGeom>
          <a:noFill/>
          <a:ln>
            <a:noFill/>
          </a:ln>
          <a:extLst>
            <a:ext uri="{53640926-AAD7-44D8-BBD7-CCE9431645EC}">
              <a14:shadowObscured xmlns:a14="http://schemas.microsoft.com/office/drawing/2010/main"/>
            </a:ext>
          </a:extLst>
        </p:spPr>
      </p:pic>
      <p:grpSp>
        <p:nvGrpSpPr>
          <p:cNvPr id="9" name="Group 8">
            <a:extLst>
              <a:ext uri="{FF2B5EF4-FFF2-40B4-BE49-F238E27FC236}">
                <a16:creationId xmlns:a16="http://schemas.microsoft.com/office/drawing/2014/main" id="{B679E880-4B91-4BE6-A7D1-929B6B91865F}"/>
              </a:ext>
            </a:extLst>
          </p:cNvPr>
          <p:cNvGrpSpPr/>
          <p:nvPr/>
        </p:nvGrpSpPr>
        <p:grpSpPr>
          <a:xfrm>
            <a:off x="0" y="273024"/>
            <a:ext cx="7601830" cy="1005840"/>
            <a:chOff x="0" y="545888"/>
            <a:chExt cx="7601830" cy="1005840"/>
          </a:xfrm>
          <a:solidFill>
            <a:schemeClr val="accent4"/>
          </a:solidFill>
        </p:grpSpPr>
        <p:sp>
          <p:nvSpPr>
            <p:cNvPr id="10" name="Arrow: Chevron 17">
              <a:extLst>
                <a:ext uri="{FF2B5EF4-FFF2-40B4-BE49-F238E27FC236}">
                  <a16:creationId xmlns:a16="http://schemas.microsoft.com/office/drawing/2014/main" id="{784429E3-6246-41B5-9E7E-B68C2C7E2B17}"/>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Pentagon 1">
              <a:extLst>
                <a:ext uri="{FF2B5EF4-FFF2-40B4-BE49-F238E27FC236}">
                  <a16:creationId xmlns:a16="http://schemas.microsoft.com/office/drawing/2014/main" id="{B6CD0201-D954-4EA4-B99D-EEE3C0F235EF}"/>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9. Diagram</a:t>
              </a:r>
            </a:p>
          </p:txBody>
        </p:sp>
        <p:sp>
          <p:nvSpPr>
            <p:cNvPr id="13" name="Arrow: Chevron 18">
              <a:extLst>
                <a:ext uri="{FF2B5EF4-FFF2-40B4-BE49-F238E27FC236}">
                  <a16:creationId xmlns:a16="http://schemas.microsoft.com/office/drawing/2014/main" id="{FEF3A3BE-08AC-4677-A722-3F095D880778}"/>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hevron 19">
              <a:extLst>
                <a:ext uri="{FF2B5EF4-FFF2-40B4-BE49-F238E27FC236}">
                  <a16:creationId xmlns:a16="http://schemas.microsoft.com/office/drawing/2014/main" id="{2304A082-3BC7-42B2-B722-56438A3FC89F}"/>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5" name="Slide Number Placeholder 1">
            <a:extLst>
              <a:ext uri="{FF2B5EF4-FFF2-40B4-BE49-F238E27FC236}">
                <a16:creationId xmlns:a16="http://schemas.microsoft.com/office/drawing/2014/main" id="{6AC3E48C-39B0-4E13-A3BB-9120EA38050A}"/>
              </a:ext>
            </a:extLst>
          </p:cNvPr>
          <p:cNvSpPr txBox="1">
            <a:spLocks/>
          </p:cNvSpPr>
          <p:nvPr/>
        </p:nvSpPr>
        <p:spPr>
          <a:xfrm>
            <a:off x="10491877" y="528594"/>
            <a:ext cx="838199" cy="76768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D29EB6-B318-4A1D-B7CC-D5611AD205F4}" type="slidenum">
              <a:rPr lang="en-US" sz="2800"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51F2376-BEAE-4C43-8214-65FDD633AB42}"/>
              </a:ext>
            </a:extLst>
          </p:cNvPr>
          <p:cNvSpPr txBox="1"/>
          <p:nvPr/>
        </p:nvSpPr>
        <p:spPr>
          <a:xfrm>
            <a:off x="275370" y="1497873"/>
            <a:ext cx="4133851" cy="461665"/>
          </a:xfrm>
          <a:prstGeom prst="rect">
            <a:avLst/>
          </a:prstGeom>
          <a:noFill/>
        </p:spPr>
        <p:txBody>
          <a:bodyPr wrap="square">
            <a:spAutoFit/>
          </a:bodyPr>
          <a:lstStyle/>
          <a:p>
            <a:r>
              <a:rPr lang="en-IN" sz="2400" dirty="0"/>
              <a:t>9.4 Activity Diagram </a:t>
            </a:r>
          </a:p>
        </p:txBody>
      </p:sp>
      <p:pic>
        <p:nvPicPr>
          <p:cNvPr id="11" name="Picture 10">
            <a:extLst>
              <a:ext uri="{FF2B5EF4-FFF2-40B4-BE49-F238E27FC236}">
                <a16:creationId xmlns:a16="http://schemas.microsoft.com/office/drawing/2014/main" id="{1835520E-EA0F-4B28-9AB9-9D5FE41A46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83323" y="1497873"/>
            <a:ext cx="5687708" cy="4898215"/>
          </a:xfrm>
          <a:prstGeom prst="rect">
            <a:avLst/>
          </a:prstGeom>
          <a:noFill/>
          <a:ln>
            <a:noFill/>
          </a:ln>
        </p:spPr>
      </p:pic>
      <p:grpSp>
        <p:nvGrpSpPr>
          <p:cNvPr id="9" name="Group 8">
            <a:extLst>
              <a:ext uri="{FF2B5EF4-FFF2-40B4-BE49-F238E27FC236}">
                <a16:creationId xmlns:a16="http://schemas.microsoft.com/office/drawing/2014/main" id="{39A9A20C-4078-4BD5-81C7-95919432AE1A}"/>
              </a:ext>
            </a:extLst>
          </p:cNvPr>
          <p:cNvGrpSpPr/>
          <p:nvPr/>
        </p:nvGrpSpPr>
        <p:grpSpPr>
          <a:xfrm>
            <a:off x="0" y="255607"/>
            <a:ext cx="7601830" cy="1005840"/>
            <a:chOff x="0" y="545888"/>
            <a:chExt cx="7601830" cy="1005840"/>
          </a:xfrm>
          <a:solidFill>
            <a:schemeClr val="accent4"/>
          </a:solidFill>
        </p:grpSpPr>
        <p:sp>
          <p:nvSpPr>
            <p:cNvPr id="10" name="Arrow: Chevron 17">
              <a:extLst>
                <a:ext uri="{FF2B5EF4-FFF2-40B4-BE49-F238E27FC236}">
                  <a16:creationId xmlns:a16="http://schemas.microsoft.com/office/drawing/2014/main" id="{561EB6D4-4133-420E-8AB1-E812FD048D3C}"/>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Pentagon 1">
              <a:extLst>
                <a:ext uri="{FF2B5EF4-FFF2-40B4-BE49-F238E27FC236}">
                  <a16:creationId xmlns:a16="http://schemas.microsoft.com/office/drawing/2014/main" id="{B87806E1-ED38-4E7E-B9EC-5D2167CAA3B8}"/>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9. Diagram</a:t>
              </a:r>
            </a:p>
          </p:txBody>
        </p:sp>
        <p:sp>
          <p:nvSpPr>
            <p:cNvPr id="13" name="Arrow: Chevron 18">
              <a:extLst>
                <a:ext uri="{FF2B5EF4-FFF2-40B4-BE49-F238E27FC236}">
                  <a16:creationId xmlns:a16="http://schemas.microsoft.com/office/drawing/2014/main" id="{0376DF8E-F7CB-45EC-86E6-A80251535231}"/>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hevron 19">
              <a:extLst>
                <a:ext uri="{FF2B5EF4-FFF2-40B4-BE49-F238E27FC236}">
                  <a16:creationId xmlns:a16="http://schemas.microsoft.com/office/drawing/2014/main" id="{003D9FC2-44F4-4CF1-B0BC-DC22F7454A9D}"/>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5" name="Slide Number Placeholder 1">
            <a:extLst>
              <a:ext uri="{FF2B5EF4-FFF2-40B4-BE49-F238E27FC236}">
                <a16:creationId xmlns:a16="http://schemas.microsoft.com/office/drawing/2014/main" id="{37F6AC27-7103-4B6E-9E56-1EEB85CE00C7}"/>
              </a:ext>
            </a:extLst>
          </p:cNvPr>
          <p:cNvSpPr txBox="1">
            <a:spLocks/>
          </p:cNvSpPr>
          <p:nvPr/>
        </p:nvSpPr>
        <p:spPr>
          <a:xfrm>
            <a:off x="10491877" y="528594"/>
            <a:ext cx="838199" cy="76768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D29EB6-B318-4A1D-B7CC-D5611AD205F4}" type="slidenum">
              <a:rPr lang="en-US" sz="2800" smtClean="0"/>
              <a:pPr/>
              <a:t>22</a:t>
            </a:fld>
            <a:endParaRPr lang="en-US" dirty="0"/>
          </a:p>
        </p:txBody>
      </p:sp>
    </p:spTree>
    <p:extLst>
      <p:ext uri="{BB962C8B-B14F-4D97-AF65-F5344CB8AC3E}">
        <p14:creationId xmlns:p14="http://schemas.microsoft.com/office/powerpoint/2010/main" val="3244815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93DD172-2E84-467A-94F9-1593ADD88DDC}"/>
              </a:ext>
            </a:extLst>
          </p:cNvPr>
          <p:cNvSpPr txBox="1"/>
          <p:nvPr/>
        </p:nvSpPr>
        <p:spPr>
          <a:xfrm>
            <a:off x="316375" y="1420586"/>
            <a:ext cx="4133851" cy="461665"/>
          </a:xfrm>
          <a:prstGeom prst="rect">
            <a:avLst/>
          </a:prstGeom>
          <a:noFill/>
        </p:spPr>
        <p:txBody>
          <a:bodyPr wrap="square">
            <a:spAutoFit/>
          </a:bodyPr>
          <a:lstStyle/>
          <a:p>
            <a:r>
              <a:rPr lang="en-IN" sz="2400" dirty="0"/>
              <a:t>9.5 Class Diagram </a:t>
            </a:r>
          </a:p>
        </p:txBody>
      </p:sp>
      <p:pic>
        <p:nvPicPr>
          <p:cNvPr id="9" name="Picture 8">
            <a:extLst>
              <a:ext uri="{FF2B5EF4-FFF2-40B4-BE49-F238E27FC236}">
                <a16:creationId xmlns:a16="http://schemas.microsoft.com/office/drawing/2014/main" id="{9992DC6B-BFE0-44BD-BE64-EEE886EB724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49105" y="1420586"/>
            <a:ext cx="5155261" cy="5258888"/>
          </a:xfrm>
          <a:prstGeom prst="rect">
            <a:avLst/>
          </a:prstGeom>
          <a:noFill/>
          <a:ln>
            <a:noFill/>
          </a:ln>
        </p:spPr>
      </p:pic>
      <p:grpSp>
        <p:nvGrpSpPr>
          <p:cNvPr id="15" name="Group 14">
            <a:extLst>
              <a:ext uri="{FF2B5EF4-FFF2-40B4-BE49-F238E27FC236}">
                <a16:creationId xmlns:a16="http://schemas.microsoft.com/office/drawing/2014/main" id="{0C5A696D-57F1-453C-98DD-6FE7B4E7FCBC}"/>
              </a:ext>
            </a:extLst>
          </p:cNvPr>
          <p:cNvGrpSpPr/>
          <p:nvPr/>
        </p:nvGrpSpPr>
        <p:grpSpPr>
          <a:xfrm>
            <a:off x="0" y="273024"/>
            <a:ext cx="7601830" cy="1005840"/>
            <a:chOff x="0" y="545888"/>
            <a:chExt cx="7601830" cy="1005840"/>
          </a:xfrm>
          <a:solidFill>
            <a:schemeClr val="accent4"/>
          </a:solidFill>
        </p:grpSpPr>
        <p:sp>
          <p:nvSpPr>
            <p:cNvPr id="16" name="Arrow: Chevron 17">
              <a:extLst>
                <a:ext uri="{FF2B5EF4-FFF2-40B4-BE49-F238E27FC236}">
                  <a16:creationId xmlns:a16="http://schemas.microsoft.com/office/drawing/2014/main" id="{A8DED36E-D876-4394-9FC0-24388C34C24D}"/>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row: Pentagon 1">
              <a:extLst>
                <a:ext uri="{FF2B5EF4-FFF2-40B4-BE49-F238E27FC236}">
                  <a16:creationId xmlns:a16="http://schemas.microsoft.com/office/drawing/2014/main" id="{4FAD4135-5E3F-4A3F-98BA-EAAAD45E92F8}"/>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9. Diagram</a:t>
              </a:r>
            </a:p>
          </p:txBody>
        </p:sp>
        <p:sp>
          <p:nvSpPr>
            <p:cNvPr id="18" name="Arrow: Chevron 18">
              <a:extLst>
                <a:ext uri="{FF2B5EF4-FFF2-40B4-BE49-F238E27FC236}">
                  <a16:creationId xmlns:a16="http://schemas.microsoft.com/office/drawing/2014/main" id="{F2CE4059-11ED-4B3A-B969-B8C4EEA3C527}"/>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Chevron 19">
              <a:extLst>
                <a:ext uri="{FF2B5EF4-FFF2-40B4-BE49-F238E27FC236}">
                  <a16:creationId xmlns:a16="http://schemas.microsoft.com/office/drawing/2014/main" id="{B52F9E62-696A-47CD-9DE9-177E6A887007}"/>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0" name="Slide Number Placeholder 1">
            <a:extLst>
              <a:ext uri="{FF2B5EF4-FFF2-40B4-BE49-F238E27FC236}">
                <a16:creationId xmlns:a16="http://schemas.microsoft.com/office/drawing/2014/main" id="{0D7F3F95-C83C-4C80-BD8E-B7B558C07A39}"/>
              </a:ext>
            </a:extLst>
          </p:cNvPr>
          <p:cNvSpPr txBox="1">
            <a:spLocks/>
          </p:cNvSpPr>
          <p:nvPr/>
        </p:nvSpPr>
        <p:spPr>
          <a:xfrm>
            <a:off x="10491877" y="528594"/>
            <a:ext cx="838199" cy="76768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D29EB6-B318-4A1D-B7CC-D5611AD205F4}" type="slidenum">
              <a:rPr lang="en-US" sz="2800" smtClean="0"/>
              <a:pPr/>
              <a:t>23</a:t>
            </a:fld>
            <a:endParaRPr lang="en-US" dirty="0"/>
          </a:p>
        </p:txBody>
      </p:sp>
    </p:spTree>
    <p:extLst>
      <p:ext uri="{BB962C8B-B14F-4D97-AF65-F5344CB8AC3E}">
        <p14:creationId xmlns:p14="http://schemas.microsoft.com/office/powerpoint/2010/main" val="715721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774BE44-C934-4122-95C1-223D396A2BA3}"/>
              </a:ext>
            </a:extLst>
          </p:cNvPr>
          <p:cNvSpPr txBox="1"/>
          <p:nvPr/>
        </p:nvSpPr>
        <p:spPr>
          <a:xfrm>
            <a:off x="203162" y="1551520"/>
            <a:ext cx="4133851" cy="461665"/>
          </a:xfrm>
          <a:prstGeom prst="rect">
            <a:avLst/>
          </a:prstGeom>
          <a:noFill/>
        </p:spPr>
        <p:txBody>
          <a:bodyPr wrap="square">
            <a:spAutoFit/>
          </a:bodyPr>
          <a:lstStyle/>
          <a:p>
            <a:r>
              <a:rPr lang="en-IN" sz="2400" dirty="0"/>
              <a:t>9.6 Sequence Diagram </a:t>
            </a:r>
          </a:p>
        </p:txBody>
      </p:sp>
      <p:pic>
        <p:nvPicPr>
          <p:cNvPr id="9" name="Picture 8">
            <a:extLst>
              <a:ext uri="{FF2B5EF4-FFF2-40B4-BE49-F238E27FC236}">
                <a16:creationId xmlns:a16="http://schemas.microsoft.com/office/drawing/2014/main" id="{C1B84172-71A5-426E-91CD-F6FFD6039361}"/>
              </a:ext>
            </a:extLst>
          </p:cNvPr>
          <p:cNvPicPr/>
          <p:nvPr/>
        </p:nvPicPr>
        <p:blipFill>
          <a:blip r:embed="rId2"/>
          <a:stretch>
            <a:fillRect/>
          </a:stretch>
        </p:blipFill>
        <p:spPr>
          <a:xfrm>
            <a:off x="4183923" y="1782353"/>
            <a:ext cx="7213419" cy="4193903"/>
          </a:xfrm>
          <a:prstGeom prst="rect">
            <a:avLst/>
          </a:prstGeom>
        </p:spPr>
      </p:pic>
      <p:grpSp>
        <p:nvGrpSpPr>
          <p:cNvPr id="10" name="Group 9">
            <a:extLst>
              <a:ext uri="{FF2B5EF4-FFF2-40B4-BE49-F238E27FC236}">
                <a16:creationId xmlns:a16="http://schemas.microsoft.com/office/drawing/2014/main" id="{2D94ED51-4056-41CC-815A-92DB12E2F35F}"/>
              </a:ext>
            </a:extLst>
          </p:cNvPr>
          <p:cNvGrpSpPr/>
          <p:nvPr/>
        </p:nvGrpSpPr>
        <p:grpSpPr>
          <a:xfrm>
            <a:off x="0" y="273024"/>
            <a:ext cx="7601830" cy="1005840"/>
            <a:chOff x="0" y="545888"/>
            <a:chExt cx="7601830" cy="1005840"/>
          </a:xfrm>
          <a:solidFill>
            <a:schemeClr val="accent4"/>
          </a:solidFill>
        </p:grpSpPr>
        <p:sp>
          <p:nvSpPr>
            <p:cNvPr id="11" name="Arrow: Chevron 17">
              <a:extLst>
                <a:ext uri="{FF2B5EF4-FFF2-40B4-BE49-F238E27FC236}">
                  <a16:creationId xmlns:a16="http://schemas.microsoft.com/office/drawing/2014/main" id="{E0B98A0E-FD67-4F09-8180-A9F5A85D0155}"/>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Pentagon 1">
              <a:extLst>
                <a:ext uri="{FF2B5EF4-FFF2-40B4-BE49-F238E27FC236}">
                  <a16:creationId xmlns:a16="http://schemas.microsoft.com/office/drawing/2014/main" id="{3142999B-50C1-4E39-8D81-E26128252186}"/>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9. Diagram</a:t>
              </a:r>
            </a:p>
          </p:txBody>
        </p:sp>
        <p:sp>
          <p:nvSpPr>
            <p:cNvPr id="13" name="Arrow: Chevron 18">
              <a:extLst>
                <a:ext uri="{FF2B5EF4-FFF2-40B4-BE49-F238E27FC236}">
                  <a16:creationId xmlns:a16="http://schemas.microsoft.com/office/drawing/2014/main" id="{81A8AD75-EF9F-4090-B732-7342A2A9F22A}"/>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hevron 19">
              <a:extLst>
                <a:ext uri="{FF2B5EF4-FFF2-40B4-BE49-F238E27FC236}">
                  <a16:creationId xmlns:a16="http://schemas.microsoft.com/office/drawing/2014/main" id="{B5883F95-7BC0-4712-BB93-3BCA92D1EC37}"/>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5" name="Slide Number Placeholder 1">
            <a:extLst>
              <a:ext uri="{FF2B5EF4-FFF2-40B4-BE49-F238E27FC236}">
                <a16:creationId xmlns:a16="http://schemas.microsoft.com/office/drawing/2014/main" id="{0A8E8821-3817-4603-B40C-08B1CD08807A}"/>
              </a:ext>
            </a:extLst>
          </p:cNvPr>
          <p:cNvSpPr txBox="1">
            <a:spLocks/>
          </p:cNvSpPr>
          <p:nvPr/>
        </p:nvSpPr>
        <p:spPr>
          <a:xfrm>
            <a:off x="10491877" y="528594"/>
            <a:ext cx="838199" cy="76768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D29EB6-B318-4A1D-B7CC-D5611AD205F4}" type="slidenum">
              <a:rPr lang="en-US" sz="2800" smtClean="0"/>
              <a:pPr/>
              <a:t>24</a:t>
            </a:fld>
            <a:endParaRPr lang="en-US" dirty="0"/>
          </a:p>
        </p:txBody>
      </p:sp>
    </p:spTree>
    <p:extLst>
      <p:ext uri="{BB962C8B-B14F-4D97-AF65-F5344CB8AC3E}">
        <p14:creationId xmlns:p14="http://schemas.microsoft.com/office/powerpoint/2010/main" val="520619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5C362E-3F2E-440B-9A5B-C07824C297FF}"/>
              </a:ext>
            </a:extLst>
          </p:cNvPr>
          <p:cNvSpPr txBox="1"/>
          <p:nvPr/>
        </p:nvSpPr>
        <p:spPr>
          <a:xfrm>
            <a:off x="203162" y="1551520"/>
            <a:ext cx="4133851" cy="461665"/>
          </a:xfrm>
          <a:prstGeom prst="rect">
            <a:avLst/>
          </a:prstGeom>
          <a:noFill/>
        </p:spPr>
        <p:txBody>
          <a:bodyPr wrap="square">
            <a:spAutoFit/>
          </a:bodyPr>
          <a:lstStyle/>
          <a:p>
            <a:r>
              <a:rPr lang="en-US" sz="2400" dirty="0"/>
              <a:t>1</a:t>
            </a:r>
            <a:r>
              <a:rPr lang="en-IN" sz="2400" dirty="0"/>
              <a:t>0.1 Login Page</a:t>
            </a:r>
          </a:p>
        </p:txBody>
      </p:sp>
      <p:grpSp>
        <p:nvGrpSpPr>
          <p:cNvPr id="4" name="Group 3">
            <a:extLst>
              <a:ext uri="{FF2B5EF4-FFF2-40B4-BE49-F238E27FC236}">
                <a16:creationId xmlns:a16="http://schemas.microsoft.com/office/drawing/2014/main" id="{E34C7E1E-7A5C-4CA6-89E9-FF40E92072B8}"/>
              </a:ext>
            </a:extLst>
          </p:cNvPr>
          <p:cNvGrpSpPr/>
          <p:nvPr/>
        </p:nvGrpSpPr>
        <p:grpSpPr>
          <a:xfrm>
            <a:off x="0" y="273024"/>
            <a:ext cx="7601830" cy="1005840"/>
            <a:chOff x="0" y="545888"/>
            <a:chExt cx="7601830" cy="1005840"/>
          </a:xfrm>
          <a:solidFill>
            <a:schemeClr val="accent4"/>
          </a:solidFill>
        </p:grpSpPr>
        <p:sp>
          <p:nvSpPr>
            <p:cNvPr id="5" name="Arrow: Chevron 17">
              <a:extLst>
                <a:ext uri="{FF2B5EF4-FFF2-40B4-BE49-F238E27FC236}">
                  <a16:creationId xmlns:a16="http://schemas.microsoft.com/office/drawing/2014/main" id="{4E8DC33A-E5FB-4146-A9BA-3E7188CC82A5}"/>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Pentagon 1">
              <a:extLst>
                <a:ext uri="{FF2B5EF4-FFF2-40B4-BE49-F238E27FC236}">
                  <a16:creationId xmlns:a16="http://schemas.microsoft.com/office/drawing/2014/main" id="{EB5B857B-BF28-4961-BEED-704A1646EB52}"/>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10. Snapshot</a:t>
              </a:r>
            </a:p>
          </p:txBody>
        </p:sp>
        <p:sp>
          <p:nvSpPr>
            <p:cNvPr id="7" name="Arrow: Chevron 18">
              <a:extLst>
                <a:ext uri="{FF2B5EF4-FFF2-40B4-BE49-F238E27FC236}">
                  <a16:creationId xmlns:a16="http://schemas.microsoft.com/office/drawing/2014/main" id="{F2C4BE54-E689-48FC-A364-7D8872532341}"/>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19">
              <a:extLst>
                <a:ext uri="{FF2B5EF4-FFF2-40B4-BE49-F238E27FC236}">
                  <a16:creationId xmlns:a16="http://schemas.microsoft.com/office/drawing/2014/main" id="{4CB592B7-A1E2-4013-B176-5686E724529D}"/>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 name="Slide Number Placeholder 1">
            <a:extLst>
              <a:ext uri="{FF2B5EF4-FFF2-40B4-BE49-F238E27FC236}">
                <a16:creationId xmlns:a16="http://schemas.microsoft.com/office/drawing/2014/main" id="{B98905CA-2C94-4229-B597-1D4287FA39B0}"/>
              </a:ext>
            </a:extLst>
          </p:cNvPr>
          <p:cNvSpPr txBox="1">
            <a:spLocks/>
          </p:cNvSpPr>
          <p:nvPr/>
        </p:nvSpPr>
        <p:spPr>
          <a:xfrm>
            <a:off x="10491877" y="528594"/>
            <a:ext cx="838199" cy="76768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D29EB6-B318-4A1D-B7CC-D5611AD205F4}" type="slidenum">
              <a:rPr lang="en-US" sz="2800" smtClean="0"/>
              <a:pPr/>
              <a:t>25</a:t>
            </a:fld>
            <a:endParaRPr lang="en-US" dirty="0"/>
          </a:p>
        </p:txBody>
      </p:sp>
      <p:pic>
        <p:nvPicPr>
          <p:cNvPr id="10" name="Picture 9">
            <a:extLst>
              <a:ext uri="{FF2B5EF4-FFF2-40B4-BE49-F238E27FC236}">
                <a16:creationId xmlns:a16="http://schemas.microsoft.com/office/drawing/2014/main" id="{F81DF65E-F1E1-4A34-A36A-55A0D40929B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0308" y="2171541"/>
            <a:ext cx="8411384" cy="4299135"/>
          </a:xfrm>
          <a:prstGeom prst="rect">
            <a:avLst/>
          </a:prstGeom>
          <a:noFill/>
          <a:ln>
            <a:noFill/>
          </a:ln>
        </p:spPr>
      </p:pic>
    </p:spTree>
    <p:extLst>
      <p:ext uri="{BB962C8B-B14F-4D97-AF65-F5344CB8AC3E}">
        <p14:creationId xmlns:p14="http://schemas.microsoft.com/office/powerpoint/2010/main" val="3512389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DBEADF-C9E3-425C-836D-A5A1D29BB932}"/>
              </a:ext>
            </a:extLst>
          </p:cNvPr>
          <p:cNvSpPr txBox="1"/>
          <p:nvPr/>
        </p:nvSpPr>
        <p:spPr>
          <a:xfrm>
            <a:off x="203162" y="1551520"/>
            <a:ext cx="4728067" cy="461665"/>
          </a:xfrm>
          <a:prstGeom prst="rect">
            <a:avLst/>
          </a:prstGeom>
          <a:noFill/>
        </p:spPr>
        <p:txBody>
          <a:bodyPr wrap="square">
            <a:spAutoFit/>
          </a:bodyPr>
          <a:lstStyle/>
          <a:p>
            <a:r>
              <a:rPr lang="en-IN" sz="2400" dirty="0"/>
              <a:t>10.2  Student Register Page </a:t>
            </a:r>
          </a:p>
        </p:txBody>
      </p:sp>
      <p:grpSp>
        <p:nvGrpSpPr>
          <p:cNvPr id="4" name="Group 3">
            <a:extLst>
              <a:ext uri="{FF2B5EF4-FFF2-40B4-BE49-F238E27FC236}">
                <a16:creationId xmlns:a16="http://schemas.microsoft.com/office/drawing/2014/main" id="{4A51FAD9-81C7-4B1A-B815-2FB6E69BB86D}"/>
              </a:ext>
            </a:extLst>
          </p:cNvPr>
          <p:cNvGrpSpPr/>
          <p:nvPr/>
        </p:nvGrpSpPr>
        <p:grpSpPr>
          <a:xfrm>
            <a:off x="0" y="273024"/>
            <a:ext cx="7601830" cy="1005840"/>
            <a:chOff x="0" y="545888"/>
            <a:chExt cx="7601830" cy="1005840"/>
          </a:xfrm>
          <a:solidFill>
            <a:schemeClr val="accent4"/>
          </a:solidFill>
        </p:grpSpPr>
        <p:sp>
          <p:nvSpPr>
            <p:cNvPr id="5" name="Arrow: Chevron 17">
              <a:extLst>
                <a:ext uri="{FF2B5EF4-FFF2-40B4-BE49-F238E27FC236}">
                  <a16:creationId xmlns:a16="http://schemas.microsoft.com/office/drawing/2014/main" id="{0945B31C-C0B7-4AFB-8A4B-6D99DE7BBF74}"/>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Pentagon 1">
              <a:extLst>
                <a:ext uri="{FF2B5EF4-FFF2-40B4-BE49-F238E27FC236}">
                  <a16:creationId xmlns:a16="http://schemas.microsoft.com/office/drawing/2014/main" id="{138D7B91-F99A-4CB1-A000-76D3765AD122}"/>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10. Snapshot</a:t>
              </a:r>
            </a:p>
          </p:txBody>
        </p:sp>
        <p:sp>
          <p:nvSpPr>
            <p:cNvPr id="7" name="Arrow: Chevron 18">
              <a:extLst>
                <a:ext uri="{FF2B5EF4-FFF2-40B4-BE49-F238E27FC236}">
                  <a16:creationId xmlns:a16="http://schemas.microsoft.com/office/drawing/2014/main" id="{AA6B8BDB-CE8D-46B4-8D16-3BB32F799CE5}"/>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19">
              <a:extLst>
                <a:ext uri="{FF2B5EF4-FFF2-40B4-BE49-F238E27FC236}">
                  <a16:creationId xmlns:a16="http://schemas.microsoft.com/office/drawing/2014/main" id="{2E5AAC4F-C61D-4FC0-9F8A-48056BE68109}"/>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 name="Slide Number Placeholder 1">
            <a:extLst>
              <a:ext uri="{FF2B5EF4-FFF2-40B4-BE49-F238E27FC236}">
                <a16:creationId xmlns:a16="http://schemas.microsoft.com/office/drawing/2014/main" id="{09243F1E-19C7-405B-BF38-3F27B7C07AC3}"/>
              </a:ext>
            </a:extLst>
          </p:cNvPr>
          <p:cNvSpPr txBox="1">
            <a:spLocks/>
          </p:cNvSpPr>
          <p:nvPr/>
        </p:nvSpPr>
        <p:spPr>
          <a:xfrm>
            <a:off x="10491877" y="528594"/>
            <a:ext cx="838199" cy="76768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D29EB6-B318-4A1D-B7CC-D5611AD205F4}" type="slidenum">
              <a:rPr lang="en-US" sz="2800" smtClean="0"/>
              <a:pPr/>
              <a:t>26</a:t>
            </a:fld>
            <a:endParaRPr lang="en-US" dirty="0"/>
          </a:p>
        </p:txBody>
      </p:sp>
      <p:pic>
        <p:nvPicPr>
          <p:cNvPr id="10" name="Picture 9">
            <a:extLst>
              <a:ext uri="{FF2B5EF4-FFF2-40B4-BE49-F238E27FC236}">
                <a16:creationId xmlns:a16="http://schemas.microsoft.com/office/drawing/2014/main" id="{D82CEA7F-929A-425D-8551-6CD5A45BA7A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0337" y="2285841"/>
            <a:ext cx="7806071" cy="4180273"/>
          </a:xfrm>
          <a:prstGeom prst="rect">
            <a:avLst/>
          </a:prstGeom>
          <a:noFill/>
          <a:ln>
            <a:noFill/>
          </a:ln>
        </p:spPr>
      </p:pic>
    </p:spTree>
    <p:extLst>
      <p:ext uri="{BB962C8B-B14F-4D97-AF65-F5344CB8AC3E}">
        <p14:creationId xmlns:p14="http://schemas.microsoft.com/office/powerpoint/2010/main" val="4152781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58C7D4-9160-4FE6-9CA2-1E4BF08B7BD0}"/>
              </a:ext>
            </a:extLst>
          </p:cNvPr>
          <p:cNvSpPr txBox="1"/>
          <p:nvPr/>
        </p:nvSpPr>
        <p:spPr>
          <a:xfrm>
            <a:off x="203162" y="1551520"/>
            <a:ext cx="5201595" cy="461665"/>
          </a:xfrm>
          <a:prstGeom prst="rect">
            <a:avLst/>
          </a:prstGeom>
          <a:noFill/>
        </p:spPr>
        <p:txBody>
          <a:bodyPr wrap="square">
            <a:spAutoFit/>
          </a:bodyPr>
          <a:lstStyle/>
          <a:p>
            <a:r>
              <a:rPr lang="en-IN" sz="2400" dirty="0"/>
              <a:t>10.3  Owner Register Page </a:t>
            </a:r>
          </a:p>
        </p:txBody>
      </p:sp>
      <p:grpSp>
        <p:nvGrpSpPr>
          <p:cNvPr id="4" name="Group 3">
            <a:extLst>
              <a:ext uri="{FF2B5EF4-FFF2-40B4-BE49-F238E27FC236}">
                <a16:creationId xmlns:a16="http://schemas.microsoft.com/office/drawing/2014/main" id="{20F5D001-3A92-4A0C-AF7C-63154100DDA4}"/>
              </a:ext>
            </a:extLst>
          </p:cNvPr>
          <p:cNvGrpSpPr/>
          <p:nvPr/>
        </p:nvGrpSpPr>
        <p:grpSpPr>
          <a:xfrm>
            <a:off x="0" y="273024"/>
            <a:ext cx="7601830" cy="1005840"/>
            <a:chOff x="0" y="545888"/>
            <a:chExt cx="7601830" cy="1005840"/>
          </a:xfrm>
          <a:solidFill>
            <a:schemeClr val="accent4"/>
          </a:solidFill>
        </p:grpSpPr>
        <p:sp>
          <p:nvSpPr>
            <p:cNvPr id="5" name="Arrow: Chevron 17">
              <a:extLst>
                <a:ext uri="{FF2B5EF4-FFF2-40B4-BE49-F238E27FC236}">
                  <a16:creationId xmlns:a16="http://schemas.microsoft.com/office/drawing/2014/main" id="{E61164B2-9E88-4DC9-84AD-ED1631D486F1}"/>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Pentagon 1">
              <a:extLst>
                <a:ext uri="{FF2B5EF4-FFF2-40B4-BE49-F238E27FC236}">
                  <a16:creationId xmlns:a16="http://schemas.microsoft.com/office/drawing/2014/main" id="{030CA0E3-0357-4C5C-ABC0-4DC5B055B61B}"/>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10. Snapshot</a:t>
              </a:r>
            </a:p>
          </p:txBody>
        </p:sp>
        <p:sp>
          <p:nvSpPr>
            <p:cNvPr id="7" name="Arrow: Chevron 18">
              <a:extLst>
                <a:ext uri="{FF2B5EF4-FFF2-40B4-BE49-F238E27FC236}">
                  <a16:creationId xmlns:a16="http://schemas.microsoft.com/office/drawing/2014/main" id="{077ACDAD-2778-401E-B8A6-CE5D463CC417}"/>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19">
              <a:extLst>
                <a:ext uri="{FF2B5EF4-FFF2-40B4-BE49-F238E27FC236}">
                  <a16:creationId xmlns:a16="http://schemas.microsoft.com/office/drawing/2014/main" id="{21B89A91-5E83-416E-BFF3-372E3806BBA8}"/>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 name="Slide Number Placeholder 1">
            <a:extLst>
              <a:ext uri="{FF2B5EF4-FFF2-40B4-BE49-F238E27FC236}">
                <a16:creationId xmlns:a16="http://schemas.microsoft.com/office/drawing/2014/main" id="{2233BA6E-EF61-4EA1-9E70-C830BC18F173}"/>
              </a:ext>
            </a:extLst>
          </p:cNvPr>
          <p:cNvSpPr txBox="1">
            <a:spLocks/>
          </p:cNvSpPr>
          <p:nvPr/>
        </p:nvSpPr>
        <p:spPr>
          <a:xfrm>
            <a:off x="10491877" y="528594"/>
            <a:ext cx="838199" cy="76768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D29EB6-B318-4A1D-B7CC-D5611AD205F4}" type="slidenum">
              <a:rPr lang="en-US" sz="2800" smtClean="0"/>
              <a:pPr/>
              <a:t>27</a:t>
            </a:fld>
            <a:endParaRPr lang="en-US" dirty="0"/>
          </a:p>
        </p:txBody>
      </p:sp>
      <p:pic>
        <p:nvPicPr>
          <p:cNvPr id="10" name="Picture 9">
            <a:extLst>
              <a:ext uri="{FF2B5EF4-FFF2-40B4-BE49-F238E27FC236}">
                <a16:creationId xmlns:a16="http://schemas.microsoft.com/office/drawing/2014/main" id="{517C5A7E-6897-41B0-BB4A-33B35E6FCD9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0455" y="2244707"/>
            <a:ext cx="7793444" cy="4340269"/>
          </a:xfrm>
          <a:prstGeom prst="rect">
            <a:avLst/>
          </a:prstGeom>
          <a:noFill/>
          <a:ln>
            <a:noFill/>
          </a:ln>
        </p:spPr>
      </p:pic>
    </p:spTree>
    <p:extLst>
      <p:ext uri="{BB962C8B-B14F-4D97-AF65-F5344CB8AC3E}">
        <p14:creationId xmlns:p14="http://schemas.microsoft.com/office/powerpoint/2010/main" val="2797626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E9EFC8-FC9D-4B8E-A39E-A32B0C5FC5C1}"/>
              </a:ext>
            </a:extLst>
          </p:cNvPr>
          <p:cNvSpPr txBox="1"/>
          <p:nvPr/>
        </p:nvSpPr>
        <p:spPr>
          <a:xfrm>
            <a:off x="203162" y="1551520"/>
            <a:ext cx="4548452" cy="461665"/>
          </a:xfrm>
          <a:prstGeom prst="rect">
            <a:avLst/>
          </a:prstGeom>
          <a:noFill/>
        </p:spPr>
        <p:txBody>
          <a:bodyPr wrap="square">
            <a:spAutoFit/>
          </a:bodyPr>
          <a:lstStyle/>
          <a:p>
            <a:r>
              <a:rPr lang="en-IN" sz="2400" dirty="0"/>
              <a:t>10.4  Add New Hostel Page </a:t>
            </a:r>
          </a:p>
        </p:txBody>
      </p:sp>
      <p:grpSp>
        <p:nvGrpSpPr>
          <p:cNvPr id="4" name="Group 3">
            <a:extLst>
              <a:ext uri="{FF2B5EF4-FFF2-40B4-BE49-F238E27FC236}">
                <a16:creationId xmlns:a16="http://schemas.microsoft.com/office/drawing/2014/main" id="{5A0E925E-9F7F-42F8-9A0E-2247155EEA4B}"/>
              </a:ext>
            </a:extLst>
          </p:cNvPr>
          <p:cNvGrpSpPr/>
          <p:nvPr/>
        </p:nvGrpSpPr>
        <p:grpSpPr>
          <a:xfrm>
            <a:off x="0" y="273024"/>
            <a:ext cx="7601830" cy="1005840"/>
            <a:chOff x="0" y="545888"/>
            <a:chExt cx="7601830" cy="1005840"/>
          </a:xfrm>
          <a:solidFill>
            <a:schemeClr val="accent4"/>
          </a:solidFill>
        </p:grpSpPr>
        <p:sp>
          <p:nvSpPr>
            <p:cNvPr id="5" name="Arrow: Chevron 17">
              <a:extLst>
                <a:ext uri="{FF2B5EF4-FFF2-40B4-BE49-F238E27FC236}">
                  <a16:creationId xmlns:a16="http://schemas.microsoft.com/office/drawing/2014/main" id="{AC6A0E52-3102-4090-BF2C-5EA71705DDA9}"/>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Pentagon 1">
              <a:extLst>
                <a:ext uri="{FF2B5EF4-FFF2-40B4-BE49-F238E27FC236}">
                  <a16:creationId xmlns:a16="http://schemas.microsoft.com/office/drawing/2014/main" id="{CD0394D6-41B2-4034-87D9-5AE4CDC72617}"/>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10. Snapshot</a:t>
              </a:r>
            </a:p>
          </p:txBody>
        </p:sp>
        <p:sp>
          <p:nvSpPr>
            <p:cNvPr id="7" name="Arrow: Chevron 18">
              <a:extLst>
                <a:ext uri="{FF2B5EF4-FFF2-40B4-BE49-F238E27FC236}">
                  <a16:creationId xmlns:a16="http://schemas.microsoft.com/office/drawing/2014/main" id="{B706AF85-5A7B-497F-B191-B68A207C062E}"/>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19">
              <a:extLst>
                <a:ext uri="{FF2B5EF4-FFF2-40B4-BE49-F238E27FC236}">
                  <a16:creationId xmlns:a16="http://schemas.microsoft.com/office/drawing/2014/main" id="{520913E4-9D95-4AD9-8434-25DFA8613900}"/>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 name="Slide Number Placeholder 1">
            <a:extLst>
              <a:ext uri="{FF2B5EF4-FFF2-40B4-BE49-F238E27FC236}">
                <a16:creationId xmlns:a16="http://schemas.microsoft.com/office/drawing/2014/main" id="{FCBCB50B-E278-4544-92FD-DF4ECE0D9F00}"/>
              </a:ext>
            </a:extLst>
          </p:cNvPr>
          <p:cNvSpPr txBox="1">
            <a:spLocks/>
          </p:cNvSpPr>
          <p:nvPr/>
        </p:nvSpPr>
        <p:spPr>
          <a:xfrm>
            <a:off x="10491877" y="528594"/>
            <a:ext cx="838199" cy="76768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D29EB6-B318-4A1D-B7CC-D5611AD205F4}" type="slidenum">
              <a:rPr lang="en-US" sz="2800" smtClean="0"/>
              <a:pPr/>
              <a:t>28</a:t>
            </a:fld>
            <a:endParaRPr lang="en-US" dirty="0"/>
          </a:p>
        </p:txBody>
      </p:sp>
      <p:pic>
        <p:nvPicPr>
          <p:cNvPr id="10" name="Picture 9">
            <a:extLst>
              <a:ext uri="{FF2B5EF4-FFF2-40B4-BE49-F238E27FC236}">
                <a16:creationId xmlns:a16="http://schemas.microsoft.com/office/drawing/2014/main" id="{07AEAA06-6BED-45D1-8AE7-8BF6E1FA3B3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5799" y="2285841"/>
            <a:ext cx="7940401" cy="4043565"/>
          </a:xfrm>
          <a:prstGeom prst="rect">
            <a:avLst/>
          </a:prstGeom>
          <a:noFill/>
          <a:ln>
            <a:noFill/>
          </a:ln>
        </p:spPr>
      </p:pic>
    </p:spTree>
    <p:extLst>
      <p:ext uri="{BB962C8B-B14F-4D97-AF65-F5344CB8AC3E}">
        <p14:creationId xmlns:p14="http://schemas.microsoft.com/office/powerpoint/2010/main" val="1428646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1BD5D99-F176-4494-A610-7E2085A9637E}"/>
              </a:ext>
            </a:extLst>
          </p:cNvPr>
          <p:cNvSpPr/>
          <p:nvPr/>
        </p:nvSpPr>
        <p:spPr>
          <a:xfrm>
            <a:off x="1033006" y="1832040"/>
            <a:ext cx="10125988" cy="3900107"/>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b="1" dirty="0"/>
              <a:t>Efficiency</a:t>
            </a:r>
            <a:r>
              <a:rPr lang="en-US" sz="2400" dirty="0"/>
              <a:t>: Automates hostel booking and management.</a:t>
            </a:r>
          </a:p>
          <a:p>
            <a:pPr marL="342900" indent="-342900">
              <a:lnSpc>
                <a:spcPct val="150000"/>
              </a:lnSpc>
              <a:buFont typeface="Arial" panose="020B0604020202020204" pitchFamily="34" charset="0"/>
              <a:buChar char="•"/>
            </a:pPr>
            <a:r>
              <a:rPr lang="en-US" sz="2400" b="1" dirty="0"/>
              <a:t>User-Friendly</a:t>
            </a:r>
            <a:r>
              <a:rPr lang="en-US" sz="2400" dirty="0"/>
              <a:t>: Provides an intuitive interface for users and owners.</a:t>
            </a:r>
          </a:p>
          <a:p>
            <a:pPr marL="342900" indent="-342900">
              <a:lnSpc>
                <a:spcPct val="150000"/>
              </a:lnSpc>
              <a:buFont typeface="Arial" panose="020B0604020202020204" pitchFamily="34" charset="0"/>
              <a:buChar char="•"/>
            </a:pPr>
            <a:r>
              <a:rPr lang="en-US" sz="2400" b="1" dirty="0"/>
              <a:t>Security</a:t>
            </a:r>
            <a:r>
              <a:rPr lang="en-US" sz="2400" dirty="0"/>
              <a:t>: Implements secure authentication and payment transactions.</a:t>
            </a:r>
          </a:p>
          <a:p>
            <a:pPr marL="342900" indent="-342900">
              <a:lnSpc>
                <a:spcPct val="150000"/>
              </a:lnSpc>
              <a:buFont typeface="Arial" panose="020B0604020202020204" pitchFamily="34" charset="0"/>
              <a:buChar char="•"/>
            </a:pPr>
            <a:r>
              <a:rPr lang="en-US" sz="2400" b="1" dirty="0"/>
              <a:t>Scalability</a:t>
            </a:r>
            <a:r>
              <a:rPr lang="en-US" sz="2400" dirty="0"/>
              <a:t>: Can accommodate multiple hostels and users.</a:t>
            </a:r>
          </a:p>
          <a:p>
            <a:pPr marL="342900" indent="-342900">
              <a:lnSpc>
                <a:spcPct val="150000"/>
              </a:lnSpc>
              <a:buFont typeface="Arial" panose="020B0604020202020204" pitchFamily="34" charset="0"/>
              <a:buChar char="•"/>
            </a:pPr>
            <a:r>
              <a:rPr lang="en-US" sz="2400" b="1" dirty="0"/>
              <a:t>Transparency</a:t>
            </a:r>
            <a:r>
              <a:rPr lang="en-US" sz="2400" dirty="0"/>
              <a:t>: Users can view detailed hostel and booking information.</a:t>
            </a:r>
          </a:p>
        </p:txBody>
      </p:sp>
      <p:grpSp>
        <p:nvGrpSpPr>
          <p:cNvPr id="9" name="Group 8">
            <a:extLst>
              <a:ext uri="{FF2B5EF4-FFF2-40B4-BE49-F238E27FC236}">
                <a16:creationId xmlns:a16="http://schemas.microsoft.com/office/drawing/2014/main" id="{94EE0364-73A6-42BB-B48A-5BAFABF150D9}"/>
              </a:ext>
            </a:extLst>
          </p:cNvPr>
          <p:cNvGrpSpPr/>
          <p:nvPr/>
        </p:nvGrpSpPr>
        <p:grpSpPr>
          <a:xfrm>
            <a:off x="0" y="255607"/>
            <a:ext cx="7601830" cy="1005840"/>
            <a:chOff x="0" y="545888"/>
            <a:chExt cx="7601830" cy="1005840"/>
          </a:xfrm>
          <a:solidFill>
            <a:schemeClr val="accent4"/>
          </a:solidFill>
        </p:grpSpPr>
        <p:sp>
          <p:nvSpPr>
            <p:cNvPr id="10" name="Arrow: Chevron 17">
              <a:extLst>
                <a:ext uri="{FF2B5EF4-FFF2-40B4-BE49-F238E27FC236}">
                  <a16:creationId xmlns:a16="http://schemas.microsoft.com/office/drawing/2014/main" id="{02403692-B434-484B-96A1-08FCB597018C}"/>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Pentagon 1">
              <a:extLst>
                <a:ext uri="{FF2B5EF4-FFF2-40B4-BE49-F238E27FC236}">
                  <a16:creationId xmlns:a16="http://schemas.microsoft.com/office/drawing/2014/main" id="{E8814959-D362-448A-B920-AF77FC0FE469}"/>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11. Advantage</a:t>
              </a:r>
            </a:p>
          </p:txBody>
        </p:sp>
        <p:sp>
          <p:nvSpPr>
            <p:cNvPr id="12" name="Arrow: Chevron 18">
              <a:extLst>
                <a:ext uri="{FF2B5EF4-FFF2-40B4-BE49-F238E27FC236}">
                  <a16:creationId xmlns:a16="http://schemas.microsoft.com/office/drawing/2014/main" id="{50E6E669-7B66-4B08-A7F5-4816BF337DAC}"/>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hevron 19">
              <a:extLst>
                <a:ext uri="{FF2B5EF4-FFF2-40B4-BE49-F238E27FC236}">
                  <a16:creationId xmlns:a16="http://schemas.microsoft.com/office/drawing/2014/main" id="{429FA25B-F262-435A-B22D-532086C035EA}"/>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4" name="Slide Number Placeholder 1">
            <a:extLst>
              <a:ext uri="{FF2B5EF4-FFF2-40B4-BE49-F238E27FC236}">
                <a16:creationId xmlns:a16="http://schemas.microsoft.com/office/drawing/2014/main" id="{38C5B229-60C6-40C8-9AFD-B764D42DF29D}"/>
              </a:ext>
            </a:extLst>
          </p:cNvPr>
          <p:cNvSpPr txBox="1">
            <a:spLocks/>
          </p:cNvSpPr>
          <p:nvPr/>
        </p:nvSpPr>
        <p:spPr>
          <a:xfrm>
            <a:off x="10491877" y="528594"/>
            <a:ext cx="838199" cy="76768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D29EB6-B318-4A1D-B7CC-D5611AD205F4}" type="slidenum">
              <a:rPr lang="en-US" sz="2800" smtClean="0"/>
              <a:pPr/>
              <a:t>29</a:t>
            </a:fld>
            <a:endParaRPr lang="en-US" dirty="0"/>
          </a:p>
        </p:txBody>
      </p:sp>
    </p:spTree>
    <p:extLst>
      <p:ext uri="{BB962C8B-B14F-4D97-AF65-F5344CB8AC3E}">
        <p14:creationId xmlns:p14="http://schemas.microsoft.com/office/powerpoint/2010/main" val="183824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82639" y="1515749"/>
            <a:ext cx="10826721" cy="4598438"/>
          </a:xfrm>
          <a:prstGeom prst="rect">
            <a:avLst/>
          </a:prstGeom>
          <a:noFill/>
        </p:spPr>
        <p:txBody>
          <a:bodyPr wrap="square">
            <a:spAutoFit/>
          </a:bodyPr>
          <a:lstStyle/>
          <a:p>
            <a:pPr>
              <a:lnSpc>
                <a:spcPct val="150000"/>
              </a:lnSpc>
            </a:pPr>
            <a:r>
              <a:rPr lang="en-US" sz="2200" dirty="0"/>
              <a:t>The primary objectives of the </a:t>
            </a:r>
            <a:r>
              <a:rPr lang="en-US" sz="2200" b="1" dirty="0"/>
              <a:t>Hostel Hunt System</a:t>
            </a:r>
            <a:r>
              <a:rPr lang="en-US" sz="2200" dirty="0"/>
              <a:t> are:</a:t>
            </a:r>
          </a:p>
          <a:p>
            <a:pPr marL="457200" indent="-457200">
              <a:lnSpc>
                <a:spcPct val="150000"/>
              </a:lnSpc>
              <a:buFont typeface="+mj-lt"/>
              <a:buAutoNum type="arabicPeriod"/>
            </a:pPr>
            <a:r>
              <a:rPr lang="en-US" sz="2200" dirty="0"/>
              <a:t>To provide an online platform for hostel booking and management.</a:t>
            </a:r>
          </a:p>
          <a:p>
            <a:pPr marL="457200" indent="-457200">
              <a:lnSpc>
                <a:spcPct val="150000"/>
              </a:lnSpc>
              <a:buFont typeface="+mj-lt"/>
              <a:buAutoNum type="arabicPeriod"/>
            </a:pPr>
            <a:r>
              <a:rPr lang="en-US" sz="2200" dirty="0"/>
              <a:t>To ensure a seamless and user-friendly experience for hostel owners and tenants.</a:t>
            </a:r>
          </a:p>
          <a:p>
            <a:pPr marL="457200" indent="-457200">
              <a:lnSpc>
                <a:spcPct val="150000"/>
              </a:lnSpc>
              <a:buFont typeface="+mj-lt"/>
              <a:buAutoNum type="arabicPeriod"/>
            </a:pPr>
            <a:r>
              <a:rPr lang="en-US" sz="2200" dirty="0"/>
              <a:t>To automate hostel-related activities, such as room booking, payments, and inquiries.</a:t>
            </a:r>
          </a:p>
          <a:p>
            <a:pPr marL="457200" indent="-457200">
              <a:lnSpc>
                <a:spcPct val="150000"/>
              </a:lnSpc>
              <a:buFont typeface="+mj-lt"/>
              <a:buAutoNum type="arabicPeriod"/>
            </a:pPr>
            <a:r>
              <a:rPr lang="en-US" sz="2200" dirty="0"/>
              <a:t>To provide a secure and efficient payment system.</a:t>
            </a:r>
          </a:p>
          <a:p>
            <a:pPr marL="457200" indent="-457200">
              <a:lnSpc>
                <a:spcPct val="150000"/>
              </a:lnSpc>
              <a:buFont typeface="+mj-lt"/>
              <a:buAutoNum type="arabicPeriod"/>
            </a:pPr>
            <a:r>
              <a:rPr lang="en-US" sz="2200" dirty="0"/>
              <a:t>To enable administrators to manage users, bookings, and hostel approvals efficiently.</a:t>
            </a:r>
          </a:p>
        </p:txBody>
      </p:sp>
      <p:grpSp>
        <p:nvGrpSpPr>
          <p:cNvPr id="8" name="Group 7">
            <a:extLst>
              <a:ext uri="{FF2B5EF4-FFF2-40B4-BE49-F238E27FC236}">
                <a16:creationId xmlns:a16="http://schemas.microsoft.com/office/drawing/2014/main" id="{71A59A80-837C-47C6-ACC5-31088C59725E}"/>
              </a:ext>
            </a:extLst>
          </p:cNvPr>
          <p:cNvGrpSpPr/>
          <p:nvPr/>
        </p:nvGrpSpPr>
        <p:grpSpPr>
          <a:xfrm>
            <a:off x="0" y="307858"/>
            <a:ext cx="7601830" cy="1005840"/>
            <a:chOff x="0" y="545888"/>
            <a:chExt cx="7601830" cy="1005840"/>
          </a:xfrm>
          <a:solidFill>
            <a:schemeClr val="accent4"/>
          </a:solidFill>
        </p:grpSpPr>
        <p:sp>
          <p:nvSpPr>
            <p:cNvPr id="9" name="Arrow: Chevron 17">
              <a:extLst>
                <a:ext uri="{FF2B5EF4-FFF2-40B4-BE49-F238E27FC236}">
                  <a16:creationId xmlns:a16="http://schemas.microsoft.com/office/drawing/2014/main" id="{A5D1B920-A8B4-4A92-8E5A-084AB3357EE0}"/>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15" name="Arrow: Pentagon 1">
              <a:extLst>
                <a:ext uri="{FF2B5EF4-FFF2-40B4-BE49-F238E27FC236}">
                  <a16:creationId xmlns:a16="http://schemas.microsoft.com/office/drawing/2014/main" id="{C2079BE7-4A89-42C6-B5B9-8C9237D87F77}"/>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4400" dirty="0">
                  <a:latin typeface="Cambria" panose="02040503050406030204" pitchFamily="18" charset="0"/>
                  <a:ea typeface="Cambria" panose="02040503050406030204" pitchFamily="18" charset="0"/>
                </a:rPr>
                <a:t>2. Objectives</a:t>
              </a:r>
            </a:p>
          </p:txBody>
        </p:sp>
        <p:sp>
          <p:nvSpPr>
            <p:cNvPr id="16" name="Arrow: Chevron 18">
              <a:extLst>
                <a:ext uri="{FF2B5EF4-FFF2-40B4-BE49-F238E27FC236}">
                  <a16:creationId xmlns:a16="http://schemas.microsoft.com/office/drawing/2014/main" id="{A1FA7B53-9FBA-4342-B32A-A46849F25BAB}"/>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17" name="Arrow: Chevron 19">
              <a:extLst>
                <a:ext uri="{FF2B5EF4-FFF2-40B4-BE49-F238E27FC236}">
                  <a16:creationId xmlns:a16="http://schemas.microsoft.com/office/drawing/2014/main" id="{9D0D5D12-80AE-4AB3-96B3-85EE2C3CD298}"/>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grpSp>
      <p:sp>
        <p:nvSpPr>
          <p:cNvPr id="2" name="Slide Number Placeholder 1">
            <a:extLst>
              <a:ext uri="{FF2B5EF4-FFF2-40B4-BE49-F238E27FC236}">
                <a16:creationId xmlns:a16="http://schemas.microsoft.com/office/drawing/2014/main" id="{0943F19E-AF75-4DB9-966D-90BD5AFD1798}"/>
              </a:ext>
            </a:extLst>
          </p:cNvPr>
          <p:cNvSpPr>
            <a:spLocks noGrp="1"/>
          </p:cNvSpPr>
          <p:nvPr>
            <p:ph type="sldNum" sz="quarter" idx="12"/>
          </p:nvPr>
        </p:nvSpPr>
        <p:spPr/>
        <p:txBody>
          <a:bodyPr/>
          <a:lstStyle/>
          <a:p>
            <a:fld id="{C0D29EB6-B318-4A1D-B7CC-D5611AD205F4}"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EE7C7DF-AC5B-48E8-9AB9-15A7125C652D}"/>
              </a:ext>
            </a:extLst>
          </p:cNvPr>
          <p:cNvSpPr/>
          <p:nvPr/>
        </p:nvSpPr>
        <p:spPr>
          <a:xfrm>
            <a:off x="1195796" y="2807401"/>
            <a:ext cx="9454787" cy="2308324"/>
          </a:xfrm>
          <a:prstGeom prst="rect">
            <a:avLst/>
          </a:prstGeom>
        </p:spPr>
        <p:txBody>
          <a:bodyPr wrap="square">
            <a:spAutoFit/>
          </a:bodyPr>
          <a:lstStyle/>
          <a:p>
            <a:r>
              <a:rPr lang="en-US" sz="2400" dirty="0"/>
              <a:t>The Hostel Hunt System improves efficiency and transparency in hostel booking. </a:t>
            </a:r>
          </a:p>
          <a:p>
            <a:endParaRPr lang="en-US" sz="2400" dirty="0"/>
          </a:p>
          <a:p>
            <a:r>
              <a:rPr lang="en-US" sz="2400" dirty="0"/>
              <a:t>Future enhancements may include AI-powered recommendations, chatbot support, and mobile app integration.</a:t>
            </a:r>
          </a:p>
        </p:txBody>
      </p:sp>
      <p:grpSp>
        <p:nvGrpSpPr>
          <p:cNvPr id="9" name="Group 8">
            <a:extLst>
              <a:ext uri="{FF2B5EF4-FFF2-40B4-BE49-F238E27FC236}">
                <a16:creationId xmlns:a16="http://schemas.microsoft.com/office/drawing/2014/main" id="{5F2B7B37-4094-47FD-B06D-363A0823B4ED}"/>
              </a:ext>
            </a:extLst>
          </p:cNvPr>
          <p:cNvGrpSpPr/>
          <p:nvPr/>
        </p:nvGrpSpPr>
        <p:grpSpPr>
          <a:xfrm>
            <a:off x="0" y="273024"/>
            <a:ext cx="7601830" cy="1005840"/>
            <a:chOff x="0" y="545888"/>
            <a:chExt cx="7601830" cy="1005840"/>
          </a:xfrm>
          <a:solidFill>
            <a:schemeClr val="accent4"/>
          </a:solidFill>
        </p:grpSpPr>
        <p:sp>
          <p:nvSpPr>
            <p:cNvPr id="10" name="Arrow: Chevron 17">
              <a:extLst>
                <a:ext uri="{FF2B5EF4-FFF2-40B4-BE49-F238E27FC236}">
                  <a16:creationId xmlns:a16="http://schemas.microsoft.com/office/drawing/2014/main" id="{F741CB7D-96CF-4DCB-BA76-22C1A50B2E44}"/>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Pentagon 1">
              <a:extLst>
                <a:ext uri="{FF2B5EF4-FFF2-40B4-BE49-F238E27FC236}">
                  <a16:creationId xmlns:a16="http://schemas.microsoft.com/office/drawing/2014/main" id="{E41E5FC8-CA0B-4780-98DD-1AC1DF15976B}"/>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12. Conclusion</a:t>
              </a:r>
            </a:p>
          </p:txBody>
        </p:sp>
        <p:sp>
          <p:nvSpPr>
            <p:cNvPr id="12" name="Arrow: Chevron 18">
              <a:extLst>
                <a:ext uri="{FF2B5EF4-FFF2-40B4-BE49-F238E27FC236}">
                  <a16:creationId xmlns:a16="http://schemas.microsoft.com/office/drawing/2014/main" id="{BF1734E5-5311-4B99-A483-4E19419AE84F}"/>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hevron 19">
              <a:extLst>
                <a:ext uri="{FF2B5EF4-FFF2-40B4-BE49-F238E27FC236}">
                  <a16:creationId xmlns:a16="http://schemas.microsoft.com/office/drawing/2014/main" id="{41F9E27B-E223-481A-ADED-10C9CFEB438A}"/>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4" name="Slide Number Placeholder 1">
            <a:extLst>
              <a:ext uri="{FF2B5EF4-FFF2-40B4-BE49-F238E27FC236}">
                <a16:creationId xmlns:a16="http://schemas.microsoft.com/office/drawing/2014/main" id="{0E7EB6C3-7369-46F1-938C-E200F98B8462}"/>
              </a:ext>
            </a:extLst>
          </p:cNvPr>
          <p:cNvSpPr txBox="1">
            <a:spLocks/>
          </p:cNvSpPr>
          <p:nvPr/>
        </p:nvSpPr>
        <p:spPr>
          <a:xfrm>
            <a:off x="10491877" y="528594"/>
            <a:ext cx="838199" cy="76768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D29EB6-B318-4A1D-B7CC-D5611AD205F4}" type="slidenum">
              <a:rPr lang="en-US" sz="2800" smtClean="0"/>
              <a:pPr/>
              <a:t>30</a:t>
            </a:fld>
            <a:endParaRPr lang="en-US" dirty="0"/>
          </a:p>
        </p:txBody>
      </p:sp>
    </p:spTree>
    <p:extLst>
      <p:ext uri="{BB962C8B-B14F-4D97-AF65-F5344CB8AC3E}">
        <p14:creationId xmlns:p14="http://schemas.microsoft.com/office/powerpoint/2010/main" val="816456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1660E-049C-4E94-A8EF-7DA2B5A2D7AF}"/>
              </a:ext>
            </a:extLst>
          </p:cNvPr>
          <p:cNvSpPr/>
          <p:nvPr/>
        </p:nvSpPr>
        <p:spPr>
          <a:xfrm>
            <a:off x="500742" y="1605618"/>
            <a:ext cx="11190515" cy="4650440"/>
          </a:xfrm>
          <a:prstGeom prst="rect">
            <a:avLst/>
          </a:prstGeom>
        </p:spPr>
        <p:txBody>
          <a:bodyPr wrap="square">
            <a:spAutoFit/>
          </a:bodyPr>
          <a:lstStyle/>
          <a:p>
            <a:pPr marL="342900" lvl="0" indent="-342900">
              <a:lnSpc>
                <a:spcPct val="150000"/>
              </a:lnSpc>
              <a:buFont typeface="+mj-lt"/>
              <a:buAutoNum type="arabicPeriod"/>
            </a:pPr>
            <a:r>
              <a:rPr lang="en-IN" sz="2000" dirty="0"/>
              <a:t>React.js Documentation - Official React documentation for frontend development. Available at: https://reactjs.org</a:t>
            </a:r>
          </a:p>
          <a:p>
            <a:pPr marL="342900" lvl="0" indent="-342900">
              <a:lnSpc>
                <a:spcPct val="150000"/>
              </a:lnSpc>
              <a:buFont typeface="+mj-lt"/>
              <a:buAutoNum type="arabicPeriod"/>
            </a:pPr>
            <a:r>
              <a:rPr lang="en-IN" sz="2000" dirty="0"/>
              <a:t>Spring Boot Documentation - Official documentation for backend development. Available at: https://spring.io/projects/spring-boot</a:t>
            </a:r>
          </a:p>
          <a:p>
            <a:pPr marL="342900" lvl="0" indent="-342900">
              <a:lnSpc>
                <a:spcPct val="150000"/>
              </a:lnSpc>
              <a:buFont typeface="+mj-lt"/>
              <a:buAutoNum type="arabicPeriod"/>
            </a:pPr>
            <a:r>
              <a:rPr lang="en-IN" sz="2000" dirty="0"/>
              <a:t>MySQL Documentation - Database management and SQL queries reference. Available at: https://dev.mysql.com/doc/</a:t>
            </a:r>
          </a:p>
          <a:p>
            <a:pPr marL="342900" lvl="0" indent="-342900">
              <a:lnSpc>
                <a:spcPct val="150000"/>
              </a:lnSpc>
              <a:buFont typeface="+mj-lt"/>
              <a:buAutoNum type="arabicPeriod"/>
            </a:pPr>
            <a:r>
              <a:rPr lang="en-IN" sz="2000" dirty="0"/>
              <a:t>Google Maps API - Documentation for location services integration. Available at: https://developers.google.com/maps/documentation</a:t>
            </a:r>
          </a:p>
          <a:p>
            <a:pPr marL="342900" lvl="0" indent="-342900">
              <a:lnSpc>
                <a:spcPct val="150000"/>
              </a:lnSpc>
              <a:buFont typeface="+mj-lt"/>
              <a:buAutoNum type="arabicPeriod"/>
            </a:pPr>
            <a:r>
              <a:rPr lang="en-IN" sz="2000" dirty="0"/>
              <a:t>Payment Gateway API - Online transaction processing references. Available from the respective payment providers (e.g., PayPal, Stripe, Razor pay).</a:t>
            </a:r>
          </a:p>
        </p:txBody>
      </p:sp>
      <p:grpSp>
        <p:nvGrpSpPr>
          <p:cNvPr id="9" name="Group 8">
            <a:extLst>
              <a:ext uri="{FF2B5EF4-FFF2-40B4-BE49-F238E27FC236}">
                <a16:creationId xmlns:a16="http://schemas.microsoft.com/office/drawing/2014/main" id="{2E9DEC54-9CE8-4521-846A-0461A5224701}"/>
              </a:ext>
            </a:extLst>
          </p:cNvPr>
          <p:cNvGrpSpPr/>
          <p:nvPr/>
        </p:nvGrpSpPr>
        <p:grpSpPr>
          <a:xfrm>
            <a:off x="0" y="273024"/>
            <a:ext cx="7601830" cy="1005840"/>
            <a:chOff x="0" y="545888"/>
            <a:chExt cx="7601830" cy="1005840"/>
          </a:xfrm>
          <a:solidFill>
            <a:schemeClr val="accent4"/>
          </a:solidFill>
        </p:grpSpPr>
        <p:sp>
          <p:nvSpPr>
            <p:cNvPr id="10" name="Arrow: Chevron 17">
              <a:extLst>
                <a:ext uri="{FF2B5EF4-FFF2-40B4-BE49-F238E27FC236}">
                  <a16:creationId xmlns:a16="http://schemas.microsoft.com/office/drawing/2014/main" id="{2DCE44B0-D1EB-4072-BAC1-775FCB530B0F}"/>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Pentagon 1">
              <a:extLst>
                <a:ext uri="{FF2B5EF4-FFF2-40B4-BE49-F238E27FC236}">
                  <a16:creationId xmlns:a16="http://schemas.microsoft.com/office/drawing/2014/main" id="{70B876FE-BE23-4F7B-A69C-C62F8B99BD38}"/>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13. Reference</a:t>
              </a:r>
            </a:p>
          </p:txBody>
        </p:sp>
        <p:sp>
          <p:nvSpPr>
            <p:cNvPr id="12" name="Arrow: Chevron 18">
              <a:extLst>
                <a:ext uri="{FF2B5EF4-FFF2-40B4-BE49-F238E27FC236}">
                  <a16:creationId xmlns:a16="http://schemas.microsoft.com/office/drawing/2014/main" id="{308AAA0D-CC49-4D8A-B7D0-17F79CD2B3F9}"/>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hevron 19">
              <a:extLst>
                <a:ext uri="{FF2B5EF4-FFF2-40B4-BE49-F238E27FC236}">
                  <a16:creationId xmlns:a16="http://schemas.microsoft.com/office/drawing/2014/main" id="{F57A66C3-6039-4D04-816D-BB160AFF4ED8}"/>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4" name="Slide Number Placeholder 1">
            <a:extLst>
              <a:ext uri="{FF2B5EF4-FFF2-40B4-BE49-F238E27FC236}">
                <a16:creationId xmlns:a16="http://schemas.microsoft.com/office/drawing/2014/main" id="{205F9B16-F2C2-4E97-9E26-D99781642B0D}"/>
              </a:ext>
            </a:extLst>
          </p:cNvPr>
          <p:cNvSpPr txBox="1">
            <a:spLocks/>
          </p:cNvSpPr>
          <p:nvPr/>
        </p:nvSpPr>
        <p:spPr>
          <a:xfrm>
            <a:off x="10491877" y="528594"/>
            <a:ext cx="838199" cy="76768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D29EB6-B318-4A1D-B7CC-D5611AD205F4}" type="slidenum">
              <a:rPr lang="en-US" sz="2800" smtClean="0"/>
              <a:pPr/>
              <a:t>31</a:t>
            </a:fld>
            <a:endParaRPr lang="en-US" dirty="0"/>
          </a:p>
        </p:txBody>
      </p:sp>
    </p:spTree>
    <p:extLst>
      <p:ext uri="{BB962C8B-B14F-4D97-AF65-F5344CB8AC3E}">
        <p14:creationId xmlns:p14="http://schemas.microsoft.com/office/powerpoint/2010/main" val="3122095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79C902-0F67-45AB-8916-D5BCE71A3B93}"/>
              </a:ext>
            </a:extLst>
          </p:cNvPr>
          <p:cNvSpPr/>
          <p:nvPr/>
        </p:nvSpPr>
        <p:spPr>
          <a:xfrm>
            <a:off x="3048000" y="3075057"/>
            <a:ext cx="6096000" cy="830997"/>
          </a:xfrm>
          <a:prstGeom prst="rect">
            <a:avLst/>
          </a:prstGeom>
        </p:spPr>
        <p:txBody>
          <a:bodyPr>
            <a:spAutoFit/>
          </a:bodyPr>
          <a:lstStyle/>
          <a:p>
            <a:pPr lvl="0" algn="ctr"/>
            <a:r>
              <a:rPr lang="en-IN" sz="4800" dirty="0"/>
              <a:t>THANK YOU</a:t>
            </a:r>
            <a:endParaRPr lang="en-IN" sz="2400" dirty="0"/>
          </a:p>
        </p:txBody>
      </p:sp>
      <p:sp>
        <p:nvSpPr>
          <p:cNvPr id="3" name="Slide Number Placeholder 1">
            <a:extLst>
              <a:ext uri="{FF2B5EF4-FFF2-40B4-BE49-F238E27FC236}">
                <a16:creationId xmlns:a16="http://schemas.microsoft.com/office/drawing/2014/main" id="{782547E8-707D-40F8-A174-E900B656F55D}"/>
              </a:ext>
            </a:extLst>
          </p:cNvPr>
          <p:cNvSpPr txBox="1">
            <a:spLocks/>
          </p:cNvSpPr>
          <p:nvPr/>
        </p:nvSpPr>
        <p:spPr>
          <a:xfrm>
            <a:off x="10491877" y="528594"/>
            <a:ext cx="838199" cy="76768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D29EB6-B318-4A1D-B7CC-D5611AD205F4}" type="slidenum">
              <a:rPr lang="en-US" sz="2800" smtClean="0"/>
              <a:pPr/>
              <a:t>32</a:t>
            </a:fld>
            <a:endParaRPr lang="en-US" dirty="0"/>
          </a:p>
        </p:txBody>
      </p:sp>
    </p:spTree>
    <p:extLst>
      <p:ext uri="{BB962C8B-B14F-4D97-AF65-F5344CB8AC3E}">
        <p14:creationId xmlns:p14="http://schemas.microsoft.com/office/powerpoint/2010/main" val="68246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rot="5400000">
            <a:off x="1270317" y="3468591"/>
            <a:ext cx="1632869" cy="22416"/>
          </a:xfrm>
          <a:prstGeom prst="line">
            <a:avLst/>
          </a:prstGeom>
          <a:ln w="25400">
            <a:solidFill>
              <a:schemeClr val="accent6"/>
            </a:solidFill>
            <a:tailEnd type="ova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35217" y="3251203"/>
            <a:ext cx="2525486" cy="571860"/>
          </a:xfrm>
          <a:prstGeom prst="rect">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2700" b="1" dirty="0">
                <a:solidFill>
                  <a:schemeClr val="tx1"/>
                </a:solidFill>
                <a:latin typeface="Cambria" panose="02040503050406030204" pitchFamily="18" charset="0"/>
                <a:ea typeface="Cambria" panose="02040503050406030204" pitchFamily="18" charset="0"/>
              </a:rPr>
              <a:t>User</a:t>
            </a:r>
            <a:endParaRPr lang="ko-KR" altLang="en-US" sz="2700" b="1" dirty="0">
              <a:solidFill>
                <a:schemeClr val="tx1"/>
              </a:solidFill>
              <a:latin typeface="Cambria" panose="02040503050406030204" pitchFamily="18" charset="0"/>
            </a:endParaRPr>
          </a:p>
        </p:txBody>
      </p:sp>
      <p:cxnSp>
        <p:nvCxnSpPr>
          <p:cNvPr id="19" name="Straight Connector 18"/>
          <p:cNvCxnSpPr/>
          <p:nvPr/>
        </p:nvCxnSpPr>
        <p:spPr>
          <a:xfrm rot="16200000" flipH="1">
            <a:off x="9427028" y="3432634"/>
            <a:ext cx="1596572" cy="14513"/>
          </a:xfrm>
          <a:prstGeom prst="line">
            <a:avLst/>
          </a:prstGeom>
          <a:ln w="2540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897255" y="3193144"/>
            <a:ext cx="2569029" cy="580571"/>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2700" b="1" dirty="0">
                <a:solidFill>
                  <a:schemeClr val="tx1"/>
                </a:solidFill>
                <a:latin typeface="Cambria" panose="02040503050406030204" pitchFamily="18" charset="0"/>
              </a:rPr>
              <a:t>Owner</a:t>
            </a:r>
            <a:endParaRPr lang="ko-KR" altLang="en-US" sz="2700" b="1" dirty="0">
              <a:solidFill>
                <a:schemeClr val="tx1"/>
              </a:solidFill>
              <a:latin typeface="Cambria" panose="02040503050406030204" pitchFamily="18" charset="0"/>
            </a:endParaRPr>
          </a:p>
        </p:txBody>
      </p:sp>
      <p:cxnSp>
        <p:nvCxnSpPr>
          <p:cNvPr id="23" name="Straight Connector 22"/>
          <p:cNvCxnSpPr/>
          <p:nvPr/>
        </p:nvCxnSpPr>
        <p:spPr>
          <a:xfrm rot="5400000">
            <a:off x="5177297" y="3436927"/>
            <a:ext cx="1603842" cy="27693"/>
          </a:xfrm>
          <a:prstGeom prst="line">
            <a:avLst/>
          </a:prstGeom>
          <a:ln w="2540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586514" y="3264550"/>
            <a:ext cx="2830286" cy="552710"/>
          </a:xfrm>
          <a:prstGeom prst="rect">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2700" b="1" dirty="0">
                <a:solidFill>
                  <a:schemeClr val="tx1"/>
                </a:solidFill>
                <a:latin typeface="Cambria" panose="02040503050406030204" pitchFamily="18" charset="0"/>
                <a:ea typeface="Cambria" panose="02040503050406030204" pitchFamily="18" charset="0"/>
              </a:rPr>
              <a:t>Admin</a:t>
            </a:r>
            <a:endParaRPr lang="ko-KR" altLang="en-US" sz="2700" b="1" dirty="0">
              <a:solidFill>
                <a:schemeClr val="tx1"/>
              </a:solidFill>
              <a:latin typeface="Cambria" panose="02040503050406030204" pitchFamily="18" charset="0"/>
            </a:endParaRPr>
          </a:p>
        </p:txBody>
      </p:sp>
      <p:sp>
        <p:nvSpPr>
          <p:cNvPr id="29" name="TextBox 28"/>
          <p:cNvSpPr txBox="1"/>
          <p:nvPr/>
        </p:nvSpPr>
        <p:spPr>
          <a:xfrm>
            <a:off x="267714" y="4370252"/>
            <a:ext cx="3438072" cy="1420261"/>
          </a:xfrm>
          <a:prstGeom prst="rect">
            <a:avLst/>
          </a:prstGeom>
          <a:noFill/>
        </p:spPr>
        <p:txBody>
          <a:bodyPr wrap="square" numCol="1" rtlCol="0">
            <a:spAutoFit/>
          </a:bodyPr>
          <a:lstStyle/>
          <a:p>
            <a:pPr algn="ctr">
              <a:lnSpc>
                <a:spcPct val="150000"/>
              </a:lnSpc>
            </a:pPr>
            <a:r>
              <a:rPr lang="en-US" sz="2000" dirty="0">
                <a:latin typeface="Cambria" panose="02040503050406030204" pitchFamily="18" charset="0"/>
                <a:ea typeface="Cambria" panose="02040503050406030204" pitchFamily="18" charset="0"/>
              </a:rPr>
              <a:t>In this module a User will register, update details from various hostels available.</a:t>
            </a:r>
            <a:endParaRPr lang="ko-KR" altLang="en-US" sz="2000" b="1" dirty="0">
              <a:solidFill>
                <a:schemeClr val="tx1">
                  <a:lumMod val="75000"/>
                  <a:lumOff val="25000"/>
                </a:schemeClr>
              </a:solidFill>
              <a:latin typeface="Cambria" panose="02040503050406030204" pitchFamily="18" charset="0"/>
              <a:cs typeface="Arial" panose="020B0604020202020204" pitchFamily="34" charset="0"/>
            </a:endParaRPr>
          </a:p>
        </p:txBody>
      </p:sp>
      <p:sp>
        <p:nvSpPr>
          <p:cNvPr id="44" name="TextBox 43"/>
          <p:cNvSpPr txBox="1"/>
          <p:nvPr/>
        </p:nvSpPr>
        <p:spPr>
          <a:xfrm>
            <a:off x="4268038" y="4386515"/>
            <a:ext cx="3394665" cy="1420261"/>
          </a:xfrm>
          <a:prstGeom prst="rect">
            <a:avLst/>
          </a:prstGeom>
          <a:noFill/>
        </p:spPr>
        <p:txBody>
          <a:bodyPr wrap="square" rtlCol="0">
            <a:spAutoFit/>
          </a:bodyPr>
          <a:lstStyle/>
          <a:p>
            <a:pPr algn="ctr">
              <a:lnSpc>
                <a:spcPct val="150000"/>
              </a:lnSpc>
            </a:pPr>
            <a:r>
              <a:rPr lang="en-US" sz="2000" dirty="0">
                <a:latin typeface="Cambria" panose="02040503050406030204" pitchFamily="18" charset="0"/>
                <a:ea typeface="Cambria" panose="02040503050406030204" pitchFamily="18" charset="0"/>
              </a:rPr>
              <a:t>In this module Admin can manage User and Owner. Will maintain one to one relation.</a:t>
            </a:r>
            <a:endParaRPr lang="ko-KR" altLang="en-US" sz="2000" b="1" dirty="0">
              <a:solidFill>
                <a:schemeClr val="tx1">
                  <a:lumMod val="75000"/>
                  <a:lumOff val="25000"/>
                </a:schemeClr>
              </a:solidFill>
              <a:latin typeface="Cambria" panose="02040503050406030204" pitchFamily="18" charset="0"/>
              <a:cs typeface="Arial" panose="020B0604020202020204" pitchFamily="34" charset="0"/>
            </a:endParaRPr>
          </a:p>
        </p:txBody>
      </p:sp>
      <p:sp>
        <p:nvSpPr>
          <p:cNvPr id="45" name="TextBox 44"/>
          <p:cNvSpPr txBox="1"/>
          <p:nvPr/>
        </p:nvSpPr>
        <p:spPr>
          <a:xfrm>
            <a:off x="8636836" y="4370251"/>
            <a:ext cx="3191470" cy="1420261"/>
          </a:xfrm>
          <a:prstGeom prst="rect">
            <a:avLst/>
          </a:prstGeom>
          <a:noFill/>
        </p:spPr>
        <p:txBody>
          <a:bodyPr wrap="square" rtlCol="0">
            <a:spAutoFit/>
          </a:bodyPr>
          <a:lstStyle/>
          <a:p>
            <a:pPr algn="ctr">
              <a:lnSpc>
                <a:spcPct val="150000"/>
              </a:lnSpc>
            </a:pPr>
            <a:r>
              <a:rPr lang="en-US" sz="2000" dirty="0">
                <a:latin typeface="Cambria" panose="02040503050406030204" pitchFamily="18" charset="0"/>
                <a:ea typeface="Cambria" panose="02040503050406030204" pitchFamily="18" charset="0"/>
              </a:rPr>
              <a:t>In this module Owner can register , login and can upload their Hostel details.</a:t>
            </a:r>
            <a:endParaRPr lang="ko-KR" altLang="en-US" sz="2000" b="1" dirty="0">
              <a:solidFill>
                <a:schemeClr val="tx1">
                  <a:lumMod val="75000"/>
                  <a:lumOff val="25000"/>
                </a:schemeClr>
              </a:solidFill>
              <a:latin typeface="Cambria" panose="02040503050406030204" pitchFamily="18" charset="0"/>
              <a:cs typeface="Arial" panose="020B0604020202020204" pitchFamily="34" charset="0"/>
            </a:endParaRPr>
          </a:p>
        </p:txBody>
      </p:sp>
      <p:pic>
        <p:nvPicPr>
          <p:cNvPr id="47" name="Picture 46" descr="user png.PNG"/>
          <p:cNvPicPr>
            <a:picLocks noChangeAspect="1"/>
          </p:cNvPicPr>
          <p:nvPr/>
        </p:nvPicPr>
        <p:blipFill>
          <a:blip r:embed="rId2" cstate="print"/>
          <a:stretch>
            <a:fillRect/>
          </a:stretch>
        </p:blipFill>
        <p:spPr>
          <a:xfrm>
            <a:off x="1470585" y="1546785"/>
            <a:ext cx="1267971" cy="1267971"/>
          </a:xfrm>
          <a:prstGeom prst="rect">
            <a:avLst/>
          </a:prstGeom>
        </p:spPr>
      </p:pic>
      <p:pic>
        <p:nvPicPr>
          <p:cNvPr id="5" name="Picture 4"/>
          <p:cNvPicPr>
            <a:picLocks/>
          </p:cNvPicPr>
          <p:nvPr/>
        </p:nvPicPr>
        <p:blipFill>
          <a:blip r:embed="rId3"/>
          <a:stretch>
            <a:fillRect/>
          </a:stretch>
        </p:blipFill>
        <p:spPr>
          <a:xfrm flipH="1">
            <a:off x="5404875" y="1582747"/>
            <a:ext cx="1267200" cy="1267200"/>
          </a:xfrm>
          <a:prstGeom prst="rect">
            <a:avLst/>
          </a:prstGeom>
        </p:spPr>
      </p:pic>
      <p:pic>
        <p:nvPicPr>
          <p:cNvPr id="7" name="Picture 6"/>
          <p:cNvPicPr>
            <a:picLocks noChangeAspect="1"/>
          </p:cNvPicPr>
          <p:nvPr/>
        </p:nvPicPr>
        <p:blipFill>
          <a:blip r:embed="rId4"/>
          <a:stretch>
            <a:fillRect/>
          </a:stretch>
        </p:blipFill>
        <p:spPr>
          <a:xfrm>
            <a:off x="9689805" y="1523050"/>
            <a:ext cx="1260000" cy="1260000"/>
          </a:xfrm>
          <a:prstGeom prst="rect">
            <a:avLst/>
          </a:prstGeom>
        </p:spPr>
      </p:pic>
      <p:grpSp>
        <p:nvGrpSpPr>
          <p:cNvPr id="20" name="Group 19">
            <a:extLst>
              <a:ext uri="{FF2B5EF4-FFF2-40B4-BE49-F238E27FC236}">
                <a16:creationId xmlns:a16="http://schemas.microsoft.com/office/drawing/2014/main" id="{63544057-0340-4981-B6CC-49FA06C93554}"/>
              </a:ext>
            </a:extLst>
          </p:cNvPr>
          <p:cNvGrpSpPr/>
          <p:nvPr/>
        </p:nvGrpSpPr>
        <p:grpSpPr>
          <a:xfrm>
            <a:off x="0" y="307858"/>
            <a:ext cx="7601830" cy="1005840"/>
            <a:chOff x="0" y="545888"/>
            <a:chExt cx="7601830" cy="1005840"/>
          </a:xfrm>
          <a:solidFill>
            <a:schemeClr val="accent4"/>
          </a:solidFill>
        </p:grpSpPr>
        <p:sp>
          <p:nvSpPr>
            <p:cNvPr id="22" name="Arrow: Chevron 17">
              <a:extLst>
                <a:ext uri="{FF2B5EF4-FFF2-40B4-BE49-F238E27FC236}">
                  <a16:creationId xmlns:a16="http://schemas.microsoft.com/office/drawing/2014/main" id="{FC0DD093-51D2-4AC2-94F8-C38918829561}"/>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24" name="Arrow: Pentagon 1">
              <a:extLst>
                <a:ext uri="{FF2B5EF4-FFF2-40B4-BE49-F238E27FC236}">
                  <a16:creationId xmlns:a16="http://schemas.microsoft.com/office/drawing/2014/main" id="{721CB5E4-E6B0-4CC2-ABEF-36AAA6208FBF}"/>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4400" dirty="0">
                  <a:latin typeface="Cambria" panose="02040503050406030204" pitchFamily="18" charset="0"/>
                  <a:ea typeface="Cambria" panose="02040503050406030204" pitchFamily="18" charset="0"/>
                </a:rPr>
                <a:t>3. User Classes</a:t>
              </a:r>
            </a:p>
          </p:txBody>
        </p:sp>
        <p:sp>
          <p:nvSpPr>
            <p:cNvPr id="26" name="Arrow: Chevron 18">
              <a:extLst>
                <a:ext uri="{FF2B5EF4-FFF2-40B4-BE49-F238E27FC236}">
                  <a16:creationId xmlns:a16="http://schemas.microsoft.com/office/drawing/2014/main" id="{6DC638E3-4CF4-4D7D-947A-13248E533E62}"/>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27" name="Arrow: Chevron 19">
              <a:extLst>
                <a:ext uri="{FF2B5EF4-FFF2-40B4-BE49-F238E27FC236}">
                  <a16:creationId xmlns:a16="http://schemas.microsoft.com/office/drawing/2014/main" id="{F7BDDE38-6746-409C-9A95-A5AC6EBDA408}"/>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grpSp>
      <p:sp>
        <p:nvSpPr>
          <p:cNvPr id="2" name="Slide Number Placeholder 1">
            <a:extLst>
              <a:ext uri="{FF2B5EF4-FFF2-40B4-BE49-F238E27FC236}">
                <a16:creationId xmlns:a16="http://schemas.microsoft.com/office/drawing/2014/main" id="{93509BE3-0B34-4F4B-B8B0-8F489D3427D9}"/>
              </a:ext>
            </a:extLst>
          </p:cNvPr>
          <p:cNvSpPr>
            <a:spLocks noGrp="1"/>
          </p:cNvSpPr>
          <p:nvPr>
            <p:ph type="sldNum" sz="quarter" idx="12"/>
          </p:nvPr>
        </p:nvSpPr>
        <p:spPr/>
        <p:txBody>
          <a:bodyPr/>
          <a:lstStyle/>
          <a:p>
            <a:fld id="{C0D29EB6-B318-4A1D-B7CC-D5611AD205F4}" type="slidenum">
              <a:rPr lang="en-US" smtClean="0"/>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blinds(horizontal)">
                                      <p:cBhvr>
                                        <p:cTn id="13" dur="500"/>
                                        <p:tgtEl>
                                          <p:spTgt spid="29"/>
                                        </p:tgtEl>
                                      </p:cBhvr>
                                    </p:animEffect>
                                  </p:childTnLst>
                                </p:cTn>
                              </p:par>
                              <p:par>
                                <p:cTn id="14" presetID="3" presetClass="entr" presetSubtype="1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blinds(horizontal)">
                                      <p:cBhvr>
                                        <p:cTn id="16" dur="500"/>
                                        <p:tgtEl>
                                          <p:spTgt spid="4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linds(horizontal)">
                                      <p:cBhvr>
                                        <p:cTn id="21" dur="500"/>
                                        <p:tgtEl>
                                          <p:spTgt spid="2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blinds(horizontal)">
                                      <p:cBhvr>
                                        <p:cTn id="24" dur="500"/>
                                        <p:tgtEl>
                                          <p:spTgt spid="2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blinds(horizontal)">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blinds(horizontal)">
                                      <p:cBhvr>
                                        <p:cTn id="35" dur="500"/>
                                        <p:tgtEl>
                                          <p:spTgt spid="21"/>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blinds(horizontal)">
                                      <p:cBhvr>
                                        <p:cTn id="3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5" grpId="0" animBg="1"/>
      <p:bldP spid="29" grpId="0"/>
      <p:bldP spid="44" grpId="0"/>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010951" y="1799772"/>
            <a:ext cx="4615544" cy="3779176"/>
          </a:xfrm>
          <a:prstGeom prst="rect">
            <a:avLst/>
          </a:prstGeom>
          <a:noFill/>
        </p:spPr>
        <p:txBody>
          <a:bodyPr wrap="square" rtlCol="0">
            <a:spAutoFit/>
          </a:bodyPr>
          <a:lstStyle/>
          <a:p>
            <a:pPr>
              <a:lnSpc>
                <a:spcPct val="150000"/>
              </a:lnSpc>
            </a:pPr>
            <a:r>
              <a:rPr lang="en-IN" b="1" dirty="0"/>
              <a:t>A. Frontend:</a:t>
            </a:r>
          </a:p>
          <a:p>
            <a:pPr marL="285750" indent="-285750">
              <a:lnSpc>
                <a:spcPct val="150000"/>
              </a:lnSpc>
              <a:buFont typeface="Arial" panose="020B0604020202020204" pitchFamily="34" charset="0"/>
              <a:buChar char="•"/>
            </a:pPr>
            <a:r>
              <a:rPr lang="en-IN" dirty="0"/>
              <a:t>HTML/CSS, ReactJs (for web application).</a:t>
            </a:r>
          </a:p>
          <a:p>
            <a:pPr marL="285750" indent="-285750">
              <a:lnSpc>
                <a:spcPct val="150000"/>
              </a:lnSpc>
              <a:buFont typeface="Arial" panose="020B0604020202020204" pitchFamily="34" charset="0"/>
              <a:buChar char="•"/>
            </a:pPr>
            <a:r>
              <a:rPr lang="en-IN" dirty="0"/>
              <a:t>Forms for login, and hostel management.</a:t>
            </a:r>
          </a:p>
          <a:p>
            <a:pPr>
              <a:lnSpc>
                <a:spcPct val="150000"/>
              </a:lnSpc>
            </a:pPr>
            <a:endParaRPr lang="en-IN" dirty="0"/>
          </a:p>
          <a:p>
            <a:pPr>
              <a:lnSpc>
                <a:spcPct val="150000"/>
              </a:lnSpc>
            </a:pPr>
            <a:r>
              <a:rPr lang="en-IN" b="1" dirty="0"/>
              <a:t>B. Backend:</a:t>
            </a:r>
          </a:p>
          <a:p>
            <a:pPr marL="285750" indent="-285750">
              <a:lnSpc>
                <a:spcPct val="150000"/>
              </a:lnSpc>
              <a:buFont typeface="Arial" panose="020B0604020202020204" pitchFamily="34" charset="0"/>
              <a:buChar char="•"/>
            </a:pPr>
            <a:r>
              <a:rPr lang="en-IN" dirty="0"/>
              <a:t>Core Java for business logic.</a:t>
            </a:r>
          </a:p>
          <a:p>
            <a:pPr marL="285750" indent="-285750">
              <a:lnSpc>
                <a:spcPct val="150000"/>
              </a:lnSpc>
              <a:buFont typeface="Arial" panose="020B0604020202020204" pitchFamily="34" charset="0"/>
              <a:buChar char="•"/>
            </a:pPr>
            <a:r>
              <a:rPr lang="en-IN" dirty="0"/>
              <a:t>Spring Boot for handling requests.</a:t>
            </a:r>
          </a:p>
        </p:txBody>
      </p:sp>
      <p:sp>
        <p:nvSpPr>
          <p:cNvPr id="24" name="TextBox 23">
            <a:extLst>
              <a:ext uri="{FF2B5EF4-FFF2-40B4-BE49-F238E27FC236}">
                <a16:creationId xmlns:a16="http://schemas.microsoft.com/office/drawing/2014/main" id="{E90DA948-7987-4B09-8930-5F6DAA52B4C7}"/>
              </a:ext>
            </a:extLst>
          </p:cNvPr>
          <p:cNvSpPr txBox="1"/>
          <p:nvPr/>
        </p:nvSpPr>
        <p:spPr>
          <a:xfrm>
            <a:off x="6540573" y="1799772"/>
            <a:ext cx="4799181" cy="4194674"/>
          </a:xfrm>
          <a:prstGeom prst="rect">
            <a:avLst/>
          </a:prstGeom>
          <a:noFill/>
        </p:spPr>
        <p:txBody>
          <a:bodyPr wrap="square" rtlCol="0">
            <a:spAutoFit/>
          </a:bodyPr>
          <a:lstStyle/>
          <a:p>
            <a:pPr>
              <a:lnSpc>
                <a:spcPct val="150000"/>
              </a:lnSpc>
            </a:pPr>
            <a:r>
              <a:rPr lang="en-IN" b="1" dirty="0"/>
              <a:t>C. Database:</a:t>
            </a:r>
          </a:p>
          <a:p>
            <a:pPr marL="285750" indent="-285750">
              <a:lnSpc>
                <a:spcPct val="150000"/>
              </a:lnSpc>
              <a:buFont typeface="Arial" panose="020B0604020202020204" pitchFamily="34" charset="0"/>
              <a:buChar char="•"/>
            </a:pPr>
            <a:r>
              <a:rPr lang="en-IN" dirty="0"/>
              <a:t>MySQL for storing:</a:t>
            </a:r>
          </a:p>
          <a:p>
            <a:pPr marL="742950" lvl="1" indent="-285750">
              <a:lnSpc>
                <a:spcPct val="150000"/>
              </a:lnSpc>
              <a:buFont typeface="Arial" panose="020B0604020202020204" pitchFamily="34" charset="0"/>
              <a:buChar char="•"/>
            </a:pPr>
            <a:r>
              <a:rPr lang="en-IN" dirty="0"/>
              <a:t>User profiles</a:t>
            </a:r>
          </a:p>
          <a:p>
            <a:pPr marL="742950" lvl="1" indent="-285750">
              <a:lnSpc>
                <a:spcPct val="150000"/>
              </a:lnSpc>
              <a:buFont typeface="Arial" panose="020B0604020202020204" pitchFamily="34" charset="0"/>
              <a:buChar char="•"/>
            </a:pPr>
            <a:r>
              <a:rPr lang="en-IN" dirty="0"/>
              <a:t>Hostel data</a:t>
            </a:r>
          </a:p>
          <a:p>
            <a:pPr marL="742950" lvl="1" indent="-285750">
              <a:lnSpc>
                <a:spcPct val="150000"/>
              </a:lnSpc>
              <a:buFont typeface="Arial" panose="020B0604020202020204" pitchFamily="34" charset="0"/>
              <a:buChar char="•"/>
            </a:pPr>
            <a:r>
              <a:rPr lang="en-IN" dirty="0"/>
              <a:t>Booking details</a:t>
            </a:r>
          </a:p>
          <a:p>
            <a:pPr lvl="1">
              <a:lnSpc>
                <a:spcPct val="150000"/>
              </a:lnSpc>
            </a:pPr>
            <a:endParaRPr lang="en-IN" dirty="0"/>
          </a:p>
          <a:p>
            <a:pPr>
              <a:lnSpc>
                <a:spcPct val="150000"/>
              </a:lnSpc>
            </a:pPr>
            <a:r>
              <a:rPr lang="en-IN" b="1" dirty="0"/>
              <a:t>D. APIs:</a:t>
            </a:r>
          </a:p>
          <a:p>
            <a:pPr marL="285750" indent="-285750">
              <a:lnSpc>
                <a:spcPct val="150000"/>
              </a:lnSpc>
              <a:buFont typeface="Arial" panose="020B0604020202020204" pitchFamily="34" charset="0"/>
              <a:buChar char="•"/>
            </a:pPr>
            <a:r>
              <a:rPr lang="en-IN" dirty="0"/>
              <a:t>Use APIs for:</a:t>
            </a:r>
          </a:p>
          <a:p>
            <a:pPr marL="742950" lvl="1" indent="-285750">
              <a:lnSpc>
                <a:spcPct val="150000"/>
              </a:lnSpc>
              <a:buFont typeface="Arial" panose="020B0604020202020204" pitchFamily="34" charset="0"/>
              <a:buChar char="•"/>
            </a:pPr>
            <a:r>
              <a:rPr lang="en-IN" dirty="0"/>
              <a:t>Location services (Google Maps).</a:t>
            </a:r>
          </a:p>
          <a:p>
            <a:pPr marL="742950" lvl="1" indent="-285750">
              <a:lnSpc>
                <a:spcPct val="150000"/>
              </a:lnSpc>
              <a:buFont typeface="Arial" panose="020B0604020202020204" pitchFamily="34" charset="0"/>
              <a:buChar char="•"/>
            </a:pPr>
            <a:r>
              <a:rPr lang="en-IN" dirty="0"/>
              <a:t>Payment gateways.</a:t>
            </a:r>
          </a:p>
        </p:txBody>
      </p:sp>
      <p:grpSp>
        <p:nvGrpSpPr>
          <p:cNvPr id="15" name="Group 14">
            <a:extLst>
              <a:ext uri="{FF2B5EF4-FFF2-40B4-BE49-F238E27FC236}">
                <a16:creationId xmlns:a16="http://schemas.microsoft.com/office/drawing/2014/main" id="{D3E4DC50-7370-472C-8B62-2AE54DE348CE}"/>
              </a:ext>
            </a:extLst>
          </p:cNvPr>
          <p:cNvGrpSpPr/>
          <p:nvPr/>
        </p:nvGrpSpPr>
        <p:grpSpPr>
          <a:xfrm>
            <a:off x="0" y="307858"/>
            <a:ext cx="7601830" cy="1005840"/>
            <a:chOff x="0" y="545888"/>
            <a:chExt cx="7601830" cy="1005840"/>
          </a:xfrm>
          <a:solidFill>
            <a:schemeClr val="accent4"/>
          </a:solidFill>
        </p:grpSpPr>
        <p:sp>
          <p:nvSpPr>
            <p:cNvPr id="16" name="Arrow: Chevron 17">
              <a:extLst>
                <a:ext uri="{FF2B5EF4-FFF2-40B4-BE49-F238E27FC236}">
                  <a16:creationId xmlns:a16="http://schemas.microsoft.com/office/drawing/2014/main" id="{3BE3CB4D-A8B8-4DA5-B9BF-05ACE05461F2}"/>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17" name="Arrow: Pentagon 1">
              <a:extLst>
                <a:ext uri="{FF2B5EF4-FFF2-40B4-BE49-F238E27FC236}">
                  <a16:creationId xmlns:a16="http://schemas.microsoft.com/office/drawing/2014/main" id="{0EF9EAB5-8409-4C76-91FE-21608F00999E}"/>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4400" dirty="0">
                  <a:latin typeface="Cambria" panose="02040503050406030204" pitchFamily="18" charset="0"/>
                  <a:ea typeface="Cambria" panose="02040503050406030204" pitchFamily="18" charset="0"/>
                </a:rPr>
                <a:t>4. Architecture</a:t>
              </a:r>
            </a:p>
          </p:txBody>
        </p:sp>
        <p:sp>
          <p:nvSpPr>
            <p:cNvPr id="18" name="Arrow: Chevron 18">
              <a:extLst>
                <a:ext uri="{FF2B5EF4-FFF2-40B4-BE49-F238E27FC236}">
                  <a16:creationId xmlns:a16="http://schemas.microsoft.com/office/drawing/2014/main" id="{6D2F3074-F659-4ACE-B574-633709204B02}"/>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20" name="Arrow: Chevron 19">
              <a:extLst>
                <a:ext uri="{FF2B5EF4-FFF2-40B4-BE49-F238E27FC236}">
                  <a16:creationId xmlns:a16="http://schemas.microsoft.com/office/drawing/2014/main" id="{DE95D5D0-3034-4E85-8127-0A5601C9FDAD}"/>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grpSp>
      <p:sp>
        <p:nvSpPr>
          <p:cNvPr id="2" name="Slide Number Placeholder 1">
            <a:extLst>
              <a:ext uri="{FF2B5EF4-FFF2-40B4-BE49-F238E27FC236}">
                <a16:creationId xmlns:a16="http://schemas.microsoft.com/office/drawing/2014/main" id="{CB299F45-B496-4BB5-86F4-06A0DDC9E50E}"/>
              </a:ext>
            </a:extLst>
          </p:cNvPr>
          <p:cNvSpPr>
            <a:spLocks noGrp="1"/>
          </p:cNvSpPr>
          <p:nvPr>
            <p:ph type="sldNum" sz="quarter" idx="12"/>
          </p:nvPr>
        </p:nvSpPr>
        <p:spPr/>
        <p:txBody>
          <a:bodyPr/>
          <a:lstStyle/>
          <a:p>
            <a:fld id="{C0D29EB6-B318-4A1D-B7CC-D5611AD205F4}"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019990" y="2140996"/>
            <a:ext cx="8245930" cy="3242041"/>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IN" sz="2800" b="1" dirty="0"/>
              <a:t>Frontend</a:t>
            </a:r>
            <a:r>
              <a:rPr lang="en-IN" sz="2800" dirty="0"/>
              <a:t>: HTML/CSS, ReactJs.</a:t>
            </a:r>
          </a:p>
          <a:p>
            <a:pPr marL="457200" indent="-457200">
              <a:lnSpc>
                <a:spcPct val="150000"/>
              </a:lnSpc>
              <a:buFont typeface="Arial" panose="020B0604020202020204" pitchFamily="34" charset="0"/>
              <a:buChar char="•"/>
            </a:pPr>
            <a:r>
              <a:rPr lang="en-IN" sz="2800" b="1" dirty="0"/>
              <a:t>Backend</a:t>
            </a:r>
            <a:r>
              <a:rPr lang="en-IN" sz="2800" dirty="0"/>
              <a:t>: Core Java, Spring Boot.</a:t>
            </a:r>
          </a:p>
          <a:p>
            <a:pPr marL="457200" indent="-457200">
              <a:lnSpc>
                <a:spcPct val="150000"/>
              </a:lnSpc>
              <a:buFont typeface="Arial" panose="020B0604020202020204" pitchFamily="34" charset="0"/>
              <a:buChar char="•"/>
            </a:pPr>
            <a:r>
              <a:rPr lang="en-IN" sz="2800" b="1" dirty="0"/>
              <a:t>Database</a:t>
            </a:r>
            <a:r>
              <a:rPr lang="en-IN" sz="2800" dirty="0"/>
              <a:t>: MySQL.</a:t>
            </a:r>
          </a:p>
          <a:p>
            <a:pPr marL="457200" indent="-457200">
              <a:lnSpc>
                <a:spcPct val="150000"/>
              </a:lnSpc>
              <a:buFont typeface="Arial" panose="020B0604020202020204" pitchFamily="34" charset="0"/>
              <a:buChar char="•"/>
            </a:pPr>
            <a:r>
              <a:rPr lang="en-IN" sz="2800" b="1" dirty="0"/>
              <a:t>APIs</a:t>
            </a:r>
            <a:r>
              <a:rPr lang="en-IN" sz="2800" dirty="0"/>
              <a:t>: Google Maps API, Payment Gateway API.</a:t>
            </a:r>
          </a:p>
        </p:txBody>
      </p:sp>
      <p:grpSp>
        <p:nvGrpSpPr>
          <p:cNvPr id="8" name="Group 7">
            <a:extLst>
              <a:ext uri="{FF2B5EF4-FFF2-40B4-BE49-F238E27FC236}">
                <a16:creationId xmlns:a16="http://schemas.microsoft.com/office/drawing/2014/main" id="{1510539C-1FB3-4F18-A0C8-37E92EBDFE4C}"/>
              </a:ext>
            </a:extLst>
          </p:cNvPr>
          <p:cNvGrpSpPr/>
          <p:nvPr/>
        </p:nvGrpSpPr>
        <p:grpSpPr>
          <a:xfrm>
            <a:off x="0" y="307858"/>
            <a:ext cx="7601830" cy="1005840"/>
            <a:chOff x="0" y="545888"/>
            <a:chExt cx="7601830" cy="1005840"/>
          </a:xfrm>
          <a:solidFill>
            <a:schemeClr val="accent4"/>
          </a:solidFill>
        </p:grpSpPr>
        <p:sp>
          <p:nvSpPr>
            <p:cNvPr id="9" name="Arrow: Chevron 17">
              <a:extLst>
                <a:ext uri="{FF2B5EF4-FFF2-40B4-BE49-F238E27FC236}">
                  <a16:creationId xmlns:a16="http://schemas.microsoft.com/office/drawing/2014/main" id="{7F30AD1A-A450-4ED7-99A4-FE5B7AC59BFF}"/>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15" name="Arrow: Pentagon 1">
              <a:extLst>
                <a:ext uri="{FF2B5EF4-FFF2-40B4-BE49-F238E27FC236}">
                  <a16:creationId xmlns:a16="http://schemas.microsoft.com/office/drawing/2014/main" id="{B7A35113-06F1-485E-A80D-EA7BD56A2C22}"/>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4400" dirty="0">
                  <a:latin typeface="Cambria" panose="02040503050406030204" pitchFamily="18" charset="0"/>
                  <a:ea typeface="Cambria" panose="02040503050406030204" pitchFamily="18" charset="0"/>
                </a:rPr>
                <a:t>5. Technologies</a:t>
              </a:r>
            </a:p>
          </p:txBody>
        </p:sp>
        <p:sp>
          <p:nvSpPr>
            <p:cNvPr id="16" name="Arrow: Chevron 18">
              <a:extLst>
                <a:ext uri="{FF2B5EF4-FFF2-40B4-BE49-F238E27FC236}">
                  <a16:creationId xmlns:a16="http://schemas.microsoft.com/office/drawing/2014/main" id="{AEF106C4-6F5F-4B13-BF9F-00BEED1FC5FD}"/>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17" name="Arrow: Chevron 19">
              <a:extLst>
                <a:ext uri="{FF2B5EF4-FFF2-40B4-BE49-F238E27FC236}">
                  <a16:creationId xmlns:a16="http://schemas.microsoft.com/office/drawing/2014/main" id="{F24B1DC9-B892-4215-8B6F-736C949CA095}"/>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grpSp>
      <p:sp>
        <p:nvSpPr>
          <p:cNvPr id="2" name="Slide Number Placeholder 1">
            <a:extLst>
              <a:ext uri="{FF2B5EF4-FFF2-40B4-BE49-F238E27FC236}">
                <a16:creationId xmlns:a16="http://schemas.microsoft.com/office/drawing/2014/main" id="{80DDD4CA-638F-4291-B927-7AA0C08A297E}"/>
              </a:ext>
            </a:extLst>
          </p:cNvPr>
          <p:cNvSpPr>
            <a:spLocks noGrp="1"/>
          </p:cNvSpPr>
          <p:nvPr>
            <p:ph type="sldNum" sz="quarter" idx="12"/>
          </p:nvPr>
        </p:nvSpPr>
        <p:spPr/>
        <p:txBody>
          <a:bodyPr/>
          <a:lstStyle/>
          <a:p>
            <a:fld id="{C0D29EB6-B318-4A1D-B7CC-D5611AD205F4}"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03526" y="1919351"/>
            <a:ext cx="10647302" cy="3900107"/>
          </a:xfrm>
          <a:prstGeom prst="rect">
            <a:avLst/>
          </a:prstGeom>
          <a:noFill/>
        </p:spPr>
        <p:txBody>
          <a:bodyPr wrap="square">
            <a:spAutoFit/>
          </a:bodyPr>
          <a:lstStyle/>
          <a:p>
            <a:pPr>
              <a:lnSpc>
                <a:spcPct val="150000"/>
              </a:lnSpc>
            </a:pPr>
            <a:r>
              <a:rPr lang="en-US" sz="2400" b="1" dirty="0"/>
              <a:t>6.1 User Features</a:t>
            </a:r>
          </a:p>
          <a:p>
            <a:pPr marL="457200" indent="-457200">
              <a:lnSpc>
                <a:spcPct val="150000"/>
              </a:lnSpc>
              <a:buFont typeface="Arial" panose="020B0604020202020204" pitchFamily="34" charset="0"/>
              <a:buChar char="•"/>
            </a:pPr>
            <a:r>
              <a:rPr lang="en-US" sz="2400" dirty="0"/>
              <a:t>User registration and login.</a:t>
            </a:r>
          </a:p>
          <a:p>
            <a:pPr marL="457200" indent="-457200">
              <a:lnSpc>
                <a:spcPct val="150000"/>
              </a:lnSpc>
              <a:buFont typeface="Arial" panose="020B0604020202020204" pitchFamily="34" charset="0"/>
              <a:buChar char="•"/>
            </a:pPr>
            <a:r>
              <a:rPr lang="en-US" sz="2400" dirty="0"/>
              <a:t>View hostel details, including room availability, pricing, and facilities.</a:t>
            </a:r>
          </a:p>
          <a:p>
            <a:pPr marL="457200" indent="-457200">
              <a:lnSpc>
                <a:spcPct val="150000"/>
              </a:lnSpc>
              <a:buFont typeface="Arial" panose="020B0604020202020204" pitchFamily="34" charset="0"/>
              <a:buChar char="•"/>
            </a:pPr>
            <a:r>
              <a:rPr lang="en-US" sz="2400" dirty="0"/>
              <a:t>Book hostel rooms and make payments online.</a:t>
            </a:r>
          </a:p>
          <a:p>
            <a:pPr marL="457200" indent="-457200">
              <a:lnSpc>
                <a:spcPct val="150000"/>
              </a:lnSpc>
              <a:buFont typeface="Arial" panose="020B0604020202020204" pitchFamily="34" charset="0"/>
              <a:buChar char="•"/>
            </a:pPr>
            <a:r>
              <a:rPr lang="en-US" sz="2400" dirty="0"/>
              <a:t>View booking history and transaction details.</a:t>
            </a:r>
          </a:p>
          <a:p>
            <a:pPr marL="457200" indent="-457200">
              <a:lnSpc>
                <a:spcPct val="150000"/>
              </a:lnSpc>
              <a:buFont typeface="Arial" panose="020B0604020202020204" pitchFamily="34" charset="0"/>
              <a:buChar char="•"/>
            </a:pPr>
            <a:r>
              <a:rPr lang="en-US" sz="2400" dirty="0"/>
              <a:t>Cancel bookings if needed.</a:t>
            </a:r>
          </a:p>
        </p:txBody>
      </p:sp>
      <p:grpSp>
        <p:nvGrpSpPr>
          <p:cNvPr id="8" name="Group 7">
            <a:extLst>
              <a:ext uri="{FF2B5EF4-FFF2-40B4-BE49-F238E27FC236}">
                <a16:creationId xmlns:a16="http://schemas.microsoft.com/office/drawing/2014/main" id="{61A959F0-E9C1-47A2-8565-6AFD79B8F3C5}"/>
              </a:ext>
            </a:extLst>
          </p:cNvPr>
          <p:cNvGrpSpPr/>
          <p:nvPr/>
        </p:nvGrpSpPr>
        <p:grpSpPr>
          <a:xfrm>
            <a:off x="0" y="290441"/>
            <a:ext cx="7601830" cy="1005840"/>
            <a:chOff x="0" y="545888"/>
            <a:chExt cx="7601830" cy="1005840"/>
          </a:xfrm>
          <a:solidFill>
            <a:schemeClr val="accent4"/>
          </a:solidFill>
        </p:grpSpPr>
        <p:sp>
          <p:nvSpPr>
            <p:cNvPr id="9" name="Arrow: Chevron 17">
              <a:extLst>
                <a:ext uri="{FF2B5EF4-FFF2-40B4-BE49-F238E27FC236}">
                  <a16:creationId xmlns:a16="http://schemas.microsoft.com/office/drawing/2014/main" id="{0BC9EAB3-3642-4571-B7AE-FE3E9BBD2134}"/>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15" name="Arrow: Pentagon 1">
              <a:extLst>
                <a:ext uri="{FF2B5EF4-FFF2-40B4-BE49-F238E27FC236}">
                  <a16:creationId xmlns:a16="http://schemas.microsoft.com/office/drawing/2014/main" id="{D26C88D0-0E11-46FB-A128-2B9D5F0E034E}"/>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4400" dirty="0">
                  <a:latin typeface="Cambria" panose="02040503050406030204" pitchFamily="18" charset="0"/>
                  <a:ea typeface="Cambria" panose="02040503050406030204" pitchFamily="18" charset="0"/>
                </a:rPr>
                <a:t>6. System Features</a:t>
              </a:r>
            </a:p>
          </p:txBody>
        </p:sp>
        <p:sp>
          <p:nvSpPr>
            <p:cNvPr id="16" name="Arrow: Chevron 18">
              <a:extLst>
                <a:ext uri="{FF2B5EF4-FFF2-40B4-BE49-F238E27FC236}">
                  <a16:creationId xmlns:a16="http://schemas.microsoft.com/office/drawing/2014/main" id="{03613931-DF29-44D3-88A0-D7A583E23375}"/>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17" name="Arrow: Chevron 19">
              <a:extLst>
                <a:ext uri="{FF2B5EF4-FFF2-40B4-BE49-F238E27FC236}">
                  <a16:creationId xmlns:a16="http://schemas.microsoft.com/office/drawing/2014/main" id="{B280FB45-725D-4A88-95E8-1AE22C00EB26}"/>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grpSp>
      <p:sp>
        <p:nvSpPr>
          <p:cNvPr id="2" name="Slide Number Placeholder 1">
            <a:extLst>
              <a:ext uri="{FF2B5EF4-FFF2-40B4-BE49-F238E27FC236}">
                <a16:creationId xmlns:a16="http://schemas.microsoft.com/office/drawing/2014/main" id="{170FAC44-B13A-406D-9C62-61DB86D0FFAD}"/>
              </a:ext>
            </a:extLst>
          </p:cNvPr>
          <p:cNvSpPr>
            <a:spLocks noGrp="1"/>
          </p:cNvSpPr>
          <p:nvPr>
            <p:ph type="sldNum" sz="quarter" idx="12"/>
          </p:nvPr>
        </p:nvSpPr>
        <p:spPr/>
        <p:txBody>
          <a:bodyPr/>
          <a:lstStyle/>
          <a:p>
            <a:fld id="{C0D29EB6-B318-4A1D-B7CC-D5611AD205F4}"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326072" y="2101283"/>
            <a:ext cx="9145073" cy="3346109"/>
          </a:xfrm>
          <a:prstGeom prst="rect">
            <a:avLst/>
          </a:prstGeom>
          <a:noFill/>
        </p:spPr>
        <p:txBody>
          <a:bodyPr wrap="square">
            <a:spAutoFit/>
          </a:bodyPr>
          <a:lstStyle/>
          <a:p>
            <a:pPr>
              <a:lnSpc>
                <a:spcPct val="150000"/>
              </a:lnSpc>
            </a:pPr>
            <a:r>
              <a:rPr lang="en-US" sz="2400" b="1" dirty="0"/>
              <a:t>6.2 Owner Features</a:t>
            </a:r>
          </a:p>
          <a:p>
            <a:pPr marL="457200" indent="-457200">
              <a:lnSpc>
                <a:spcPct val="150000"/>
              </a:lnSpc>
              <a:buFont typeface="Arial" panose="020B0604020202020204" pitchFamily="34" charset="0"/>
              <a:buChar char="•"/>
            </a:pPr>
            <a:r>
              <a:rPr lang="en-US" sz="2400" dirty="0"/>
              <a:t>Register and log in as an owner.</a:t>
            </a:r>
          </a:p>
          <a:p>
            <a:pPr marL="457200" indent="-457200">
              <a:lnSpc>
                <a:spcPct val="150000"/>
              </a:lnSpc>
              <a:buFont typeface="Arial" panose="020B0604020202020204" pitchFamily="34" charset="0"/>
              <a:buChar char="•"/>
            </a:pPr>
            <a:r>
              <a:rPr lang="en-US" sz="2400" dirty="0"/>
              <a:t>Add, update, and manage hostel listings.</a:t>
            </a:r>
          </a:p>
          <a:p>
            <a:pPr marL="457200" indent="-457200">
              <a:lnSpc>
                <a:spcPct val="150000"/>
              </a:lnSpc>
              <a:buFont typeface="Arial" panose="020B0604020202020204" pitchFamily="34" charset="0"/>
              <a:buChar char="•"/>
            </a:pPr>
            <a:r>
              <a:rPr lang="en-US" sz="2400" dirty="0"/>
              <a:t>Set room availability and pricing.</a:t>
            </a:r>
          </a:p>
          <a:p>
            <a:pPr marL="457200" indent="-457200">
              <a:lnSpc>
                <a:spcPct val="150000"/>
              </a:lnSpc>
              <a:buFont typeface="Arial" panose="020B0604020202020204" pitchFamily="34" charset="0"/>
              <a:buChar char="•"/>
            </a:pPr>
            <a:r>
              <a:rPr lang="en-US" sz="2400" dirty="0"/>
              <a:t>View and manage user bookings.</a:t>
            </a:r>
          </a:p>
          <a:p>
            <a:pPr marL="457200" indent="-457200">
              <a:lnSpc>
                <a:spcPct val="150000"/>
              </a:lnSpc>
              <a:buFont typeface="Arial" panose="020B0604020202020204" pitchFamily="34" charset="0"/>
              <a:buChar char="•"/>
            </a:pPr>
            <a:r>
              <a:rPr lang="en-US" sz="2400" dirty="0"/>
              <a:t>Respond to user inquiries.</a:t>
            </a:r>
          </a:p>
        </p:txBody>
      </p:sp>
      <p:grpSp>
        <p:nvGrpSpPr>
          <p:cNvPr id="8" name="Group 7">
            <a:extLst>
              <a:ext uri="{FF2B5EF4-FFF2-40B4-BE49-F238E27FC236}">
                <a16:creationId xmlns:a16="http://schemas.microsoft.com/office/drawing/2014/main" id="{01CF7ED3-F4B4-484B-BF20-461BB8DD3E6A}"/>
              </a:ext>
            </a:extLst>
          </p:cNvPr>
          <p:cNvGrpSpPr/>
          <p:nvPr/>
        </p:nvGrpSpPr>
        <p:grpSpPr>
          <a:xfrm>
            <a:off x="0" y="307858"/>
            <a:ext cx="7601830" cy="1005840"/>
            <a:chOff x="0" y="545888"/>
            <a:chExt cx="7601830" cy="1005840"/>
          </a:xfrm>
          <a:solidFill>
            <a:schemeClr val="accent4"/>
          </a:solidFill>
        </p:grpSpPr>
        <p:sp>
          <p:nvSpPr>
            <p:cNvPr id="9" name="Arrow: Chevron 17">
              <a:extLst>
                <a:ext uri="{FF2B5EF4-FFF2-40B4-BE49-F238E27FC236}">
                  <a16:creationId xmlns:a16="http://schemas.microsoft.com/office/drawing/2014/main" id="{8C2CB790-227A-4225-99B0-7E190D844956}"/>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15" name="Arrow: Pentagon 1">
              <a:extLst>
                <a:ext uri="{FF2B5EF4-FFF2-40B4-BE49-F238E27FC236}">
                  <a16:creationId xmlns:a16="http://schemas.microsoft.com/office/drawing/2014/main" id="{17833D5C-3CCF-431F-9853-3CCBF864BCBD}"/>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4400" dirty="0">
                  <a:latin typeface="Cambria" panose="02040503050406030204" pitchFamily="18" charset="0"/>
                  <a:ea typeface="Cambria" panose="02040503050406030204" pitchFamily="18" charset="0"/>
                </a:rPr>
                <a:t>6. System Features</a:t>
              </a:r>
            </a:p>
          </p:txBody>
        </p:sp>
        <p:sp>
          <p:nvSpPr>
            <p:cNvPr id="16" name="Arrow: Chevron 18">
              <a:extLst>
                <a:ext uri="{FF2B5EF4-FFF2-40B4-BE49-F238E27FC236}">
                  <a16:creationId xmlns:a16="http://schemas.microsoft.com/office/drawing/2014/main" id="{68E2A25E-4E37-4B0A-82A4-3BA152DBB09A}"/>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17" name="Arrow: Chevron 19">
              <a:extLst>
                <a:ext uri="{FF2B5EF4-FFF2-40B4-BE49-F238E27FC236}">
                  <a16:creationId xmlns:a16="http://schemas.microsoft.com/office/drawing/2014/main" id="{3C173B05-415E-4E3F-9E01-DC59FFF58A23}"/>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grpSp>
      <p:sp>
        <p:nvSpPr>
          <p:cNvPr id="2" name="Slide Number Placeholder 1">
            <a:extLst>
              <a:ext uri="{FF2B5EF4-FFF2-40B4-BE49-F238E27FC236}">
                <a16:creationId xmlns:a16="http://schemas.microsoft.com/office/drawing/2014/main" id="{CE99C0E2-0E2D-4E75-8CB7-33BE69C96933}"/>
              </a:ext>
            </a:extLst>
          </p:cNvPr>
          <p:cNvSpPr>
            <a:spLocks noGrp="1"/>
          </p:cNvSpPr>
          <p:nvPr>
            <p:ph type="sldNum" sz="quarter" idx="12"/>
          </p:nvPr>
        </p:nvSpPr>
        <p:spPr>
          <a:xfrm>
            <a:off x="10352540" y="307858"/>
            <a:ext cx="838199" cy="767687"/>
          </a:xfrm>
        </p:spPr>
        <p:txBody>
          <a:bodyPr/>
          <a:lstStyle/>
          <a:p>
            <a:fld id="{C0D29EB6-B318-4A1D-B7CC-D5611AD205F4}" type="slidenum">
              <a:rPr lang="en-US" smtClean="0"/>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1CEF33-6FDC-4A1F-9FE1-FDF0FEF28910}"/>
              </a:ext>
            </a:extLst>
          </p:cNvPr>
          <p:cNvSpPr/>
          <p:nvPr/>
        </p:nvSpPr>
        <p:spPr>
          <a:xfrm>
            <a:off x="1446712" y="2309950"/>
            <a:ext cx="9552214" cy="2792111"/>
          </a:xfrm>
          <a:prstGeom prst="rect">
            <a:avLst/>
          </a:prstGeom>
        </p:spPr>
        <p:txBody>
          <a:bodyPr wrap="square">
            <a:spAutoFit/>
          </a:bodyPr>
          <a:lstStyle/>
          <a:p>
            <a:pPr>
              <a:lnSpc>
                <a:spcPct val="150000"/>
              </a:lnSpc>
            </a:pPr>
            <a:r>
              <a:rPr lang="en-US" sz="2400" b="1" dirty="0"/>
              <a:t>6.3 Admin Features</a:t>
            </a:r>
          </a:p>
          <a:p>
            <a:pPr>
              <a:lnSpc>
                <a:spcPct val="150000"/>
              </a:lnSpc>
              <a:buFont typeface="Arial" panose="020B0604020202020204" pitchFamily="34" charset="0"/>
              <a:buChar char="•"/>
            </a:pPr>
            <a:r>
              <a:rPr lang="en-US" sz="2400" dirty="0"/>
              <a:t>   Manage users and owners.</a:t>
            </a:r>
          </a:p>
          <a:p>
            <a:pPr>
              <a:lnSpc>
                <a:spcPct val="150000"/>
              </a:lnSpc>
              <a:buFont typeface="Arial" panose="020B0604020202020204" pitchFamily="34" charset="0"/>
              <a:buChar char="•"/>
            </a:pPr>
            <a:r>
              <a:rPr lang="en-US" sz="2400" dirty="0"/>
              <a:t>   Approve or reject hostel listings.</a:t>
            </a:r>
          </a:p>
          <a:p>
            <a:pPr>
              <a:lnSpc>
                <a:spcPct val="150000"/>
              </a:lnSpc>
              <a:buFont typeface="Arial" panose="020B0604020202020204" pitchFamily="34" charset="0"/>
              <a:buChar char="•"/>
            </a:pPr>
            <a:r>
              <a:rPr lang="en-US" sz="2400" dirty="0"/>
              <a:t>   Monitor bookings and payments.</a:t>
            </a:r>
          </a:p>
          <a:p>
            <a:pPr>
              <a:lnSpc>
                <a:spcPct val="150000"/>
              </a:lnSpc>
              <a:buFont typeface="Arial" panose="020B0604020202020204" pitchFamily="34" charset="0"/>
              <a:buChar char="•"/>
            </a:pPr>
            <a:r>
              <a:rPr lang="en-US" sz="2400" dirty="0"/>
              <a:t>   Generate reports on hostels, users, and transactions.</a:t>
            </a:r>
          </a:p>
        </p:txBody>
      </p:sp>
      <p:grpSp>
        <p:nvGrpSpPr>
          <p:cNvPr id="8" name="Group 7">
            <a:extLst>
              <a:ext uri="{FF2B5EF4-FFF2-40B4-BE49-F238E27FC236}">
                <a16:creationId xmlns:a16="http://schemas.microsoft.com/office/drawing/2014/main" id="{E5F714B2-62C4-4606-A501-740C3551C59E}"/>
              </a:ext>
            </a:extLst>
          </p:cNvPr>
          <p:cNvGrpSpPr/>
          <p:nvPr/>
        </p:nvGrpSpPr>
        <p:grpSpPr>
          <a:xfrm>
            <a:off x="0" y="307858"/>
            <a:ext cx="7601830" cy="1005840"/>
            <a:chOff x="0" y="545888"/>
            <a:chExt cx="7601830" cy="1005840"/>
          </a:xfrm>
          <a:solidFill>
            <a:schemeClr val="accent4"/>
          </a:solidFill>
        </p:grpSpPr>
        <p:sp>
          <p:nvSpPr>
            <p:cNvPr id="9" name="Arrow: Chevron 17">
              <a:extLst>
                <a:ext uri="{FF2B5EF4-FFF2-40B4-BE49-F238E27FC236}">
                  <a16:creationId xmlns:a16="http://schemas.microsoft.com/office/drawing/2014/main" id="{38B2D854-3BA6-484C-A4F7-36FED0233293}"/>
                </a:ext>
              </a:extLst>
            </p:cNvPr>
            <p:cNvSpPr/>
            <p:nvPr/>
          </p:nvSpPr>
          <p:spPr>
            <a:xfrm>
              <a:off x="6663477" y="545888"/>
              <a:ext cx="731520" cy="1005840"/>
            </a:xfrm>
            <a:prstGeom prst="chevron">
              <a:avLst>
                <a:gd name="adj" fmla="val 567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10" name="Arrow: Pentagon 1">
              <a:extLst>
                <a:ext uri="{FF2B5EF4-FFF2-40B4-BE49-F238E27FC236}">
                  <a16:creationId xmlns:a16="http://schemas.microsoft.com/office/drawing/2014/main" id="{CFBEE1A5-10B7-46CC-A925-2DA179C766C5}"/>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4400" dirty="0">
                  <a:latin typeface="Cambria" panose="02040503050406030204" pitchFamily="18" charset="0"/>
                  <a:ea typeface="Cambria" panose="02040503050406030204" pitchFamily="18" charset="0"/>
                </a:rPr>
                <a:t>6. System Features</a:t>
              </a:r>
            </a:p>
          </p:txBody>
        </p:sp>
        <p:sp>
          <p:nvSpPr>
            <p:cNvPr id="11" name="Arrow: Chevron 18">
              <a:extLst>
                <a:ext uri="{FF2B5EF4-FFF2-40B4-BE49-F238E27FC236}">
                  <a16:creationId xmlns:a16="http://schemas.microsoft.com/office/drawing/2014/main" id="{A508F931-5641-407F-8720-C6D6DE227923}"/>
                </a:ext>
              </a:extLst>
            </p:cNvPr>
            <p:cNvSpPr/>
            <p:nvPr/>
          </p:nvSpPr>
          <p:spPr>
            <a:xfrm>
              <a:off x="7053190" y="545888"/>
              <a:ext cx="548640" cy="1005840"/>
            </a:xfrm>
            <a:prstGeom prst="chevron">
              <a:avLst>
                <a:gd name="adj" fmla="val 747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sp>
          <p:nvSpPr>
            <p:cNvPr id="12" name="Arrow: Chevron 19">
              <a:extLst>
                <a:ext uri="{FF2B5EF4-FFF2-40B4-BE49-F238E27FC236}">
                  <a16:creationId xmlns:a16="http://schemas.microsoft.com/office/drawing/2014/main" id="{1571B22A-2562-482E-8D3E-0E8BD15D47AF}"/>
                </a:ext>
              </a:extLst>
            </p:cNvPr>
            <p:cNvSpPr/>
            <p:nvPr/>
          </p:nvSpPr>
          <p:spPr>
            <a:xfrm>
              <a:off x="6083373" y="545888"/>
              <a:ext cx="914400" cy="1005840"/>
            </a:xfrm>
            <a:prstGeom prst="chevron">
              <a:avLst>
                <a:gd name="adj" fmla="val 450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solidFill>
                  <a:schemeClr val="tx1"/>
                </a:solidFill>
              </a:endParaRPr>
            </a:p>
          </p:txBody>
        </p:sp>
      </p:grpSp>
      <p:sp>
        <p:nvSpPr>
          <p:cNvPr id="23" name="Slide Number Placeholder 1">
            <a:extLst>
              <a:ext uri="{FF2B5EF4-FFF2-40B4-BE49-F238E27FC236}">
                <a16:creationId xmlns:a16="http://schemas.microsoft.com/office/drawing/2014/main" id="{1094E88A-B205-48EF-A1A8-9C4F7908E9D4}"/>
              </a:ext>
            </a:extLst>
          </p:cNvPr>
          <p:cNvSpPr txBox="1">
            <a:spLocks/>
          </p:cNvSpPr>
          <p:nvPr/>
        </p:nvSpPr>
        <p:spPr>
          <a:xfrm>
            <a:off x="10352540" y="307858"/>
            <a:ext cx="838199" cy="76768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p>
          <a:p>
            <a:pPr algn="ctr"/>
            <a:fld id="{C0D29EB6-B318-4A1D-B7CC-D5611AD205F4}" type="slidenum">
              <a:rPr lang="en-US" sz="2800" smtClean="0"/>
              <a:pPr algn="ctr"/>
              <a:t>9</a:t>
            </a:fld>
            <a:endParaRPr lang="en-US" sz="2800" dirty="0"/>
          </a:p>
        </p:txBody>
      </p:sp>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1.jpeg"/></Relationships>
</file>

<file path=ppt/theme/theme1.xml><?xml version="1.0" encoding="utf-8"?>
<a:theme xmlns:a="http://schemas.openxmlformats.org/drawingml/2006/main" name="Contents Slide Master">
  <a:themeElements>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1020</Words>
  <Application>Microsoft Office PowerPoint</Application>
  <PresentationFormat>Widescreen</PresentationFormat>
  <Paragraphs>182</Paragraphs>
  <Slides>32</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32</vt:i4>
      </vt:variant>
    </vt:vector>
  </HeadingPairs>
  <TitlesOfParts>
    <vt:vector size="42" baseType="lpstr">
      <vt:lpstr>맑은 고딕</vt:lpstr>
      <vt:lpstr>Arial</vt:lpstr>
      <vt:lpstr>Arial Unicode MS</vt:lpstr>
      <vt:lpstr>Calibri</vt:lpstr>
      <vt:lpstr>Cambria</vt:lpstr>
      <vt:lpstr>Century Gothic</vt:lpstr>
      <vt:lpstr>Wingdings 3</vt:lpstr>
      <vt:lpstr>Contents Slide Master</vt:lpstr>
      <vt:lpstr>Section Break Slide Master</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35 Patil Umesh</cp:lastModifiedBy>
  <cp:revision>145</cp:revision>
  <dcterms:created xsi:type="dcterms:W3CDTF">2020-01-20T05:08:00Z</dcterms:created>
  <dcterms:modified xsi:type="dcterms:W3CDTF">2025-02-11T10:03:19Z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EB68A63128FB4312BCDA85EF8E24A48D_12</vt:lpwstr>
  </property>
  <property fmtid="{D5CDD505-2E9C-101B-9397-08002B2CF9AE}" pid="3" name="KSOProductBuildVer">
    <vt:lpwstr>1033-12.2.0.13472</vt:lpwstr>
  </property>
</Properties>
</file>