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  <p:embeddedFont>
      <p:font typeface="Alegrey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C6A426-6503-4ED8-9DF0-B5E93F4E993D}">
  <a:tblStyle styleId="{CEC6A426-6503-4ED8-9DF0-B5E93F4E99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33" Type="http://schemas.openxmlformats.org/officeDocument/2006/relationships/font" Target="fonts/Alegreya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35" Type="http://schemas.openxmlformats.org/officeDocument/2006/relationships/font" Target="fonts/Alegreya-italic.fntdata"/><Relationship Id="rId12" Type="http://schemas.openxmlformats.org/officeDocument/2006/relationships/slide" Target="slides/slide6.xml"/><Relationship Id="rId34" Type="http://schemas.openxmlformats.org/officeDocument/2006/relationships/font" Target="fonts/Alegrey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Alegrey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e7207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09e7207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e332761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0e332761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e332761c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0e332761c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9e7207d0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09e7207d0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e332761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0e332761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e332761c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0e332761c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e332761c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0e332761c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e332761c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0e332761c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e332761c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0e332761c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e332761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e332761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9e7207d0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09e7207d0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9e7207d0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09e7207d0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9e7207d0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09e7207d0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9e7207d0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09e7207d0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9e7207d0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09e7207d0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9e7207d0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09e7207d0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c11192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0c11192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e332761c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0e332761c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2E2E3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222177" y="906896"/>
            <a:ext cx="3643500" cy="36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 rot="1410500">
            <a:off x="-2950953" y="-2001205"/>
            <a:ext cx="4211768" cy="7108063"/>
          </a:xfrm>
          <a:prstGeom prst="rect">
            <a:avLst/>
          </a:prstGeom>
          <a:solidFill>
            <a:srgbClr val="E53D3D">
              <a:alpha val="7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 rot="856072">
            <a:off x="-3036097" y="-1281692"/>
            <a:ext cx="4211714" cy="7107831"/>
          </a:xfrm>
          <a:prstGeom prst="rect">
            <a:avLst/>
          </a:prstGeom>
          <a:solidFill>
            <a:srgbClr val="E53D3D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416089" y="2085883"/>
            <a:ext cx="4758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1028699" y="2567129"/>
            <a:ext cx="5146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5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4176874" y="3360921"/>
            <a:ext cx="19983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138" y="234078"/>
            <a:ext cx="1128300" cy="2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 rot="-1414552">
            <a:off x="-3467508" y="52506"/>
            <a:ext cx="4211640" cy="7107878"/>
          </a:xfrm>
          <a:prstGeom prst="rect">
            <a:avLst/>
          </a:prstGeom>
          <a:solidFill>
            <a:srgbClr val="E53D3D">
              <a:alpha val="7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bbon_short">
  <p:cSld name="Ribbon_short">
    <p:bg>
      <p:bgPr>
        <a:gradFill>
          <a:gsLst>
            <a:gs pos="0">
              <a:srgbClr val="4A4A4F"/>
            </a:gs>
            <a:gs pos="100000">
              <a:srgbClr val="1414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22480" y="1042"/>
            <a:ext cx="9579000" cy="8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02023" y="1187830"/>
            <a:ext cx="82758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Ribbon">
  <p:cSld name="No Ribbon">
    <p:bg>
      <p:bgPr>
        <a:gradFill>
          <a:gsLst>
            <a:gs pos="0">
              <a:srgbClr val="4A4A4F"/>
            </a:gs>
            <a:gs pos="100000">
              <a:srgbClr val="1414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02023" y="1187830"/>
            <a:ext cx="82758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bbon_medium">
  <p:cSld name="Ribbon_medium">
    <p:bg>
      <p:bgPr>
        <a:gradFill>
          <a:gsLst>
            <a:gs pos="0">
              <a:srgbClr val="4A4A4F"/>
            </a:gs>
            <a:gs pos="100000">
              <a:srgbClr val="1414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492366" y="1042"/>
            <a:ext cx="9579000" cy="8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302023" y="1187830"/>
            <a:ext cx="82758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bbon_long">
  <p:cSld name="Ribbon_long">
    <p:bg>
      <p:bgPr>
        <a:gradFill>
          <a:gsLst>
            <a:gs pos="0">
              <a:srgbClr val="4A4A4F"/>
            </a:gs>
            <a:gs pos="100000">
              <a:srgbClr val="1414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19344" y="1042"/>
            <a:ext cx="9579000" cy="8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302023" y="1187830"/>
            <a:ext cx="82758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2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out Gradient">
  <p:cSld name="Without Gradient">
    <p:bg>
      <p:bgPr>
        <a:solidFill>
          <a:srgbClr val="2E2E3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section">
  <p:cSld name="Subsection">
    <p:bg>
      <p:bgPr>
        <a:solidFill>
          <a:srgbClr val="2E2E3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854766" y="2109062"/>
            <a:ext cx="74343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5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02023" y="4843049"/>
            <a:ext cx="58131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6954441" y="4843049"/>
            <a:ext cx="16233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herjilozair/char-rnn-tensorflo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ildml.com/2015/09/recurrent-neural-networks-tutorial-part-1-introduction-to-rnns/" TargetMode="External"/><Relationship Id="rId4" Type="http://schemas.openxmlformats.org/officeDocument/2006/relationships/hyperlink" Target="http://colah.github.io/posts/2015-08-Understanding-LSTMs/" TargetMode="External"/><Relationship Id="rId5" Type="http://schemas.openxmlformats.org/officeDocument/2006/relationships/hyperlink" Target="https://arxiv.org/pdf/1412.3555v1.pdf" TargetMode="External"/><Relationship Id="rId6" Type="http://schemas.openxmlformats.org/officeDocument/2006/relationships/hyperlink" Target="https://datascience.stackexchange.com/questions/14581/when-to-use-gru-over-lstm" TargetMode="External"/><Relationship Id="rId7" Type="http://schemas.openxmlformats.org/officeDocument/2006/relationships/hyperlink" Target="https://www.packtpub.com/mapt/book/big_data_and_business_intelligence/9781786469786/6/ch06lvl1sec58/bidirectional-rnns" TargetMode="External"/><Relationship Id="rId8" Type="http://schemas.openxmlformats.org/officeDocument/2006/relationships/hyperlink" Target="https://github.com/razorthinksoftware/rztdl/tree/RNN_refactor/samples/rnn_sampl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416089" y="2085883"/>
            <a:ext cx="4758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RNN Networks</a:t>
            </a:r>
            <a:endParaRPr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4176875" y="2851705"/>
            <a:ext cx="1998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2" type="body"/>
          </p:nvPr>
        </p:nvSpPr>
        <p:spPr>
          <a:xfrm>
            <a:off x="249675" y="166625"/>
            <a:ext cx="8328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GRU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Cell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7325"/>
            <a:ext cx="8696576" cy="41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GRUs train faster and perform better than LSTMs on less training data if you are doing language modeling.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GRUs are simpler and thus easier to modify, for example adding new gates in case of additional input to the network. It's just less code in general.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LSTMs should in theory remember longer sequences than GRUs and outperform them in tasks requiring modeling long-distance relations</a:t>
            </a:r>
            <a:r>
              <a:rPr lang="en"/>
              <a:t>.</a:t>
            </a:r>
            <a:endParaRPr/>
          </a:p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LSTM vs GRU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StaticRNN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DynamicRNN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BidirectionalRNN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BidirectionalRNN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2"/>
          <p:cNvSpPr txBox="1"/>
          <p:nvPr>
            <p:ph idx="2" type="body"/>
          </p:nvPr>
        </p:nvSpPr>
        <p:spPr>
          <a:xfrm>
            <a:off x="0" y="166625"/>
            <a:ext cx="9027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Types of RNN Layers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3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for RNN Layers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33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{CEC6A426-6503-4ED8-9DF0-B5E93F4E993D}</a:tableStyleId>
              </a:tblPr>
              <a:tblGrid>
                <a:gridCol w="1771825"/>
                <a:gridCol w="5467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RNN Layer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API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StaticRNN</a:t>
                      </a:r>
                      <a:endParaRPr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tf.nn.static_rnn(inputs=layer, cell=multi_cell, dtype=tf.float32)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2B2B2B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DynamicRNN</a:t>
                      </a:r>
                      <a:endParaRPr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tf.nn.dynamic_rnn(inputs=layer, cell=lstm_cell, dtype=tf.float32)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 BidirectionalRNN</a:t>
                      </a:r>
                      <a:endParaRPr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tf.nn.static_bidirectional_rnn(inputs=layer, cell_fw=lstm_cell,                                                                              cell_bw=rnn_cell, dtype=tf.float32)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Dynamic BidirectionalRNN</a:t>
                      </a:r>
                      <a:endParaRPr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tf.nn.bidirectional_dynamic_rnn(inputs=layer, cell_fw=lstm_cell, cell_bw=rnn_cell,dtype=tf.float32)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principle of BRNN is to split the neurons of a regular RNN into two directions, one for positive time direction (forward states), and another for negative time direction (backward states).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basic idea of BRNNs is to connect two hidden layers of opposite directions to the same output.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4"/>
          <p:cNvSpPr txBox="1"/>
          <p:nvPr>
            <p:ph idx="2" type="body"/>
          </p:nvPr>
        </p:nvSpPr>
        <p:spPr>
          <a:xfrm>
            <a:off x="-76200" y="166625"/>
            <a:ext cx="9027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Bidirectional RNN’s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2" type="body"/>
          </p:nvPr>
        </p:nvSpPr>
        <p:spPr>
          <a:xfrm>
            <a:off x="0" y="166625"/>
            <a:ext cx="9027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Bidirectional RNN’s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00" y="1231775"/>
            <a:ext cx="6255026" cy="33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Git Link 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Char RNN Tensorflow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-76200" y="166625"/>
            <a:ext cx="9027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Char RNN Tensorflow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845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Introduction to RNNs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Understanding LSTMs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Empirical Evaluation of Gated Recurrent Neural Networks on Sequence Modeling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GRU vs LSTM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Bidirectional RNNs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RNN samples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7"/>
          <p:cNvSpPr txBox="1"/>
          <p:nvPr>
            <p:ph idx="2" type="body"/>
          </p:nvPr>
        </p:nvSpPr>
        <p:spPr>
          <a:xfrm>
            <a:off x="-76200" y="166625"/>
            <a:ext cx="9027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02025" y="1997476"/>
            <a:ext cx="8275800" cy="133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000">
                <a:latin typeface="Alegreya"/>
                <a:ea typeface="Alegreya"/>
                <a:cs typeface="Alegreya"/>
                <a:sym typeface="Alegreya"/>
              </a:rPr>
              <a:t>Thank You</a:t>
            </a:r>
            <a:endParaRPr sz="6000"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Applications of RNN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Types of RNN cells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Types of RNN layers</a:t>
            </a:r>
            <a:endParaRPr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Examples on RNN networks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Recurrent Neural Networks (RNNs) are popular models that have shown great promise in many NLP tasks.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main idea behind RNNs is to make use of sequential information.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theory RNNs can make use of information in arbitrarily long sequences, but in practice they are limited to looking back only a few steps.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02025" y="3836826"/>
            <a:ext cx="82758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x_t is the input at time step 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s_t is the hidden state at time step 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o_t is the output at step 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RNN network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250" y="1129787"/>
            <a:ext cx="6233050" cy="25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Language Modeling and Generating Text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Machine Translation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Speech Recognition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Generating Image Descriptions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302023" y="166617"/>
            <a:ext cx="8275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BasicLSTMCell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BasicRNNCell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GRUCell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LSTMCell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MultiRNNCell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6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Types of RNN Cells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02025" y="949781"/>
            <a:ext cx="82758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0" y="166625"/>
            <a:ext cx="85779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for RNN Cells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27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{CEC6A426-6503-4ED8-9DF0-B5E93F4E993D}</a:tableStyleId>
              </a:tblPr>
              <a:tblGrid>
                <a:gridCol w="2088100"/>
                <a:gridCol w="5150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RNN Cell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API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BasicLSTMCell</a:t>
                      </a:r>
                      <a:endParaRPr>
                        <a:solidFill>
                          <a:srgbClr val="F3F3F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tf.nn.rnn_cell.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BasicLSTMCell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(num_units)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2B2B2B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BasicRNNCell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tf.nn.rnn_cell.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BasicRNNCell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(num_units)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GRUCell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tf.nn.rnn_cell.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GRUCell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(num_units)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LSTMCell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tf.nn.rnn_cell.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LSTMCell</a:t>
                      </a:r>
                      <a:r>
                        <a:rPr lang="en">
                          <a:solidFill>
                            <a:srgbClr val="F3F3F3"/>
                          </a:solidFill>
                        </a:rPr>
                        <a:t>(num_units)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MultiRNNCell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tf.nn.rnn_cell.MultiRNNCell(cells)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2" type="body"/>
          </p:nvPr>
        </p:nvSpPr>
        <p:spPr>
          <a:xfrm>
            <a:off x="249675" y="166625"/>
            <a:ext cx="8328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BasicLSTMCell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7325"/>
            <a:ext cx="8839199" cy="381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249675" y="166625"/>
            <a:ext cx="8328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BasicRNNCell</a:t>
            </a:r>
            <a:endParaRPr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13" y="1083650"/>
            <a:ext cx="78200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