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  <p:embeddedFont>
      <p:font typeface="Alegrey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schemas.openxmlformats.org/officeDocument/2006/relationships/font" Target="fonts/Alegreya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35" Type="http://schemas.openxmlformats.org/officeDocument/2006/relationships/font" Target="fonts/Alegreya-italic.fntdata"/><Relationship Id="rId12" Type="http://schemas.openxmlformats.org/officeDocument/2006/relationships/slide" Target="slides/slide7.xml"/><Relationship Id="rId34" Type="http://schemas.openxmlformats.org/officeDocument/2006/relationships/font" Target="fonts/Alegrey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egrey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e7207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9e7207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cba8b44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cba8b449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cba8b449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6cba8b449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cba8b449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cba8b449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cba8b449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6cba8b449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e332761c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0e332761c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e332761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e332761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9e7207d0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09e7207d0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e7207d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09e7207d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e7207d0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09e7207d0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cba8b44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6cba8b44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ba8b44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cba8b44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9e7207d0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09e7207d0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9e7207d0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09e7207d0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cba8b449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cba8b449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2E2E3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222177" y="906896"/>
            <a:ext cx="3643500" cy="36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 rot="1410500">
            <a:off x="-2950953" y="-2001205"/>
            <a:ext cx="4211768" cy="7108063"/>
          </a:xfrm>
          <a:prstGeom prst="rect">
            <a:avLst/>
          </a:prstGeom>
          <a:solidFill>
            <a:srgbClr val="E53D3D">
              <a:alpha val="7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 rot="856072">
            <a:off x="-3036097" y="-1281692"/>
            <a:ext cx="4211714" cy="7107831"/>
          </a:xfrm>
          <a:prstGeom prst="rect">
            <a:avLst/>
          </a:prstGeom>
          <a:solidFill>
            <a:srgbClr val="E53D3D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416089" y="2085883"/>
            <a:ext cx="4758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1028699" y="2567129"/>
            <a:ext cx="5146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176874" y="3360921"/>
            <a:ext cx="1998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138" y="234078"/>
            <a:ext cx="1128300" cy="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1414552">
            <a:off x="-3467508" y="52506"/>
            <a:ext cx="4211640" cy="7107878"/>
          </a:xfrm>
          <a:prstGeom prst="rect">
            <a:avLst/>
          </a:prstGeom>
          <a:solidFill>
            <a:srgbClr val="E53D3D">
              <a:alpha val="7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bbon_short">
  <p:cSld name="Ribbon_short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22480" y="1042"/>
            <a:ext cx="9579000" cy="8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Ribbon">
  <p:cSld name="No Ribbon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bbon_medium">
  <p:cSld name="Ribbon_medium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492366" y="1042"/>
            <a:ext cx="9579000" cy="8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bbon_long">
  <p:cSld name="Ribbon_long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19344" y="1042"/>
            <a:ext cx="9579000" cy="8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Gradient">
  <p:cSld name="Without Gradient">
    <p:bg>
      <p:bgPr>
        <a:solidFill>
          <a:srgbClr val="2E2E3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">
  <p:cSld name="Subsection">
    <p:bg>
      <p:bgPr>
        <a:solidFill>
          <a:srgbClr val="2E2E3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854766" y="2109062"/>
            <a:ext cx="74343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eBbEDRsCmv4" TargetMode="External"/><Relationship Id="rId4" Type="http://schemas.openxmlformats.org/officeDocument/2006/relationships/hyperlink" Target="https://www.tensorflow.org/programmers_guide/graph_viz" TargetMode="External"/><Relationship Id="rId5" Type="http://schemas.openxmlformats.org/officeDocument/2006/relationships/hyperlink" Target="https://www.tensorflow.org/programmers_guide/tensorboard_histogram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nsorflow.org/programmers_guide/tensorboard_histo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201325" y="2085875"/>
            <a:ext cx="5259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Tensorboard Tensorflow</a:t>
            </a:r>
            <a:endParaRPr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176875" y="2851705"/>
            <a:ext cx="1998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a tf placeholder for metric.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" sz="1400">
                <a:solidFill>
                  <a:srgbClr val="A9B7C6"/>
                </a:solidFill>
                <a:highlight>
                  <a:srgbClr val="40332B"/>
                </a:highlight>
                <a:latin typeface="Calibri"/>
                <a:ea typeface="Calibri"/>
                <a:cs typeface="Calibri"/>
                <a:sym typeface="Calibri"/>
              </a:rPr>
              <a:t>metric_placeholder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 = tf.placeholder(tf.float32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shape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=[]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400">
                <a:solidFill>
                  <a:srgbClr val="008080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'metric'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a tf Variable for metric.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" sz="1400">
                <a:solidFill>
                  <a:srgbClr val="A9B7C6"/>
                </a:solidFill>
                <a:highlight>
                  <a:srgbClr val="40332B"/>
                </a:highlight>
                <a:latin typeface="Calibri"/>
                <a:ea typeface="Calibri"/>
                <a:cs typeface="Calibri"/>
                <a:sym typeface="Calibri"/>
              </a:rPr>
              <a:t>metric_variable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 = tf.Variable(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initial_value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dtype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=tf.float32)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a tf assign operation with tf Variable as reference and tf placeholder as Value.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" sz="1400">
                <a:solidFill>
                  <a:srgbClr val="A9B7C6"/>
                </a:solidFill>
                <a:highlight>
                  <a:srgbClr val="40332B"/>
                </a:highlight>
                <a:latin typeface="Calibri"/>
                <a:ea typeface="Calibri"/>
                <a:cs typeface="Calibri"/>
                <a:sym typeface="Calibri"/>
              </a:rPr>
              <a:t>metric_tensor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 = tf.assign(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400">
                <a:solidFill>
                  <a:srgbClr val="A9B7C6"/>
                </a:solidFill>
                <a:highlight>
                  <a:srgbClr val="344134"/>
                </a:highlight>
                <a:latin typeface="Calibri"/>
                <a:ea typeface="Calibri"/>
                <a:cs typeface="Calibri"/>
                <a:sym typeface="Calibri"/>
              </a:rPr>
              <a:t>metric_variable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=metric_placeholder)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Scalars for Non Tensors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  saver.save(sess: tf.Session() ,  save_path:str)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Sample Code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saver = tf.train.Saver(</a:t>
            </a:r>
            <a:r>
              <a:rPr lang="en" sz="18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800">
                <a:solidFill>
                  <a:srgbClr val="008080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"saver"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 sess =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tf.Session()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saver.save(</a:t>
            </a:r>
            <a:r>
              <a:rPr lang="en" sz="18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sess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=sess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save_path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800">
                <a:solidFill>
                  <a:srgbClr val="A9B7C6"/>
                </a:solidFill>
                <a:highlight>
                  <a:srgbClr val="344134"/>
                </a:highlight>
                <a:latin typeface="Calibri"/>
                <a:ea typeface="Calibri"/>
                <a:cs typeface="Calibri"/>
                <a:sym typeface="Calibri"/>
              </a:rPr>
              <a:t>save_path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Session Saving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  saver.restore(sess: tf.Session() ,  save_path:str)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Sample Code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40332B"/>
                </a:highlight>
                <a:latin typeface="Calibri"/>
                <a:ea typeface="Calibri"/>
                <a:cs typeface="Calibri"/>
                <a:sym typeface="Calibri"/>
              </a:rPr>
              <a:t>saver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 = tf.train.import_meta_graph(save_path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clear_devices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 sess =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tf.Session()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saver.restore(</a:t>
            </a:r>
            <a:r>
              <a:rPr lang="en" sz="18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sess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=sess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save_path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800">
                <a:solidFill>
                  <a:srgbClr val="A9B7C6"/>
                </a:solidFill>
                <a:highlight>
                  <a:srgbClr val="344134"/>
                </a:highlight>
                <a:latin typeface="Calibri"/>
                <a:ea typeface="Calibri"/>
                <a:cs typeface="Calibri"/>
                <a:sym typeface="Calibri"/>
              </a:rPr>
              <a:t>save_path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2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Session Restore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Tensorboard Audio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Tensorboard Debugger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Tensorboard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Tensorboard Projector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Tensorboard 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Concepts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Tensorboard Dev Summit 2017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Tensorboard Graph Visualization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Tensorboard Histograms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4"/>
          <p:cNvSpPr txBox="1"/>
          <p:nvPr>
            <p:ph idx="2" type="body"/>
          </p:nvPr>
        </p:nvSpPr>
        <p:spPr>
          <a:xfrm>
            <a:off x="-76200" y="166625"/>
            <a:ext cx="902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02025" y="1997476"/>
            <a:ext cx="8275800" cy="133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Thank You</a:t>
            </a:r>
            <a:endParaRPr sz="60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Initialise Tensorboard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Namescopes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Scalars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Graphs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Scalars for Non Tensors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Session Saving and Restoring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massive deep neural network computations can be complex and confusing.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make it easier to understand, debug, and optimize TensorFlow programs, we've included a suite of visualization tools called TensorBoard.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Uses 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Visualize Tensorflow graph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Plot quantitative metrics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Additional data like images pass through 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to initialise Tensorboard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:  tensorboard --logdir=file_path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Initialise Tensorboard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tf.name_scope(name : str)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Sample Code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tf.name_scope(</a:t>
            </a:r>
            <a:r>
              <a:rPr lang="en" sz="1400">
                <a:solidFill>
                  <a:srgbClr val="008080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"constant"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constant = tf.constant(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Namescopes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tf.summary.scalar(name : str, tensor : tf.Tensor)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Sample code: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tf.summary.scalar(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400">
                <a:solidFill>
                  <a:srgbClr val="008080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"add"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tensor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=add_result)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Scalars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tf.summary.FileWriter(file_path, graph=tf.get_default_graph())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Sample Code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summary_op = tf.</a:t>
            </a:r>
            <a:r>
              <a:rPr lang="en" sz="1400">
                <a:solidFill>
                  <a:srgbClr val="A9B7C6"/>
                </a:solidFill>
                <a:highlight>
                  <a:srgbClr val="344134"/>
                </a:highlight>
                <a:latin typeface="Calibri"/>
                <a:ea typeface="Calibri"/>
                <a:cs typeface="Calibri"/>
                <a:sym typeface="Calibri"/>
              </a:rPr>
              <a:t>summary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.merge_all()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writer = tf.summary.</a:t>
            </a:r>
            <a:r>
              <a:rPr lang="en" sz="1400">
                <a:solidFill>
                  <a:srgbClr val="A9B7C6"/>
                </a:solidFill>
                <a:highlight>
                  <a:srgbClr val="344134"/>
                </a:highlight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(logs_path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=tf.get_default_graph())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summary = sess.run(summary_op)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344134"/>
                </a:highlight>
                <a:latin typeface="Calibri"/>
                <a:ea typeface="Calibri"/>
                <a:cs typeface="Calibri"/>
                <a:sym typeface="Calibri"/>
              </a:rPr>
              <a:t>writer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.add_summary(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summary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=summary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global_step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=i)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Graphs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tf.summary.image(name : str, tensor : tf.Tensor)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Sample code: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tf.summary.image(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400">
                <a:solidFill>
                  <a:srgbClr val="008080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"mnist_digit"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tensor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alibri"/>
                <a:ea typeface="Calibri"/>
                <a:cs typeface="Calibri"/>
                <a:sym typeface="Calibri"/>
              </a:rPr>
              <a:t>= mnist_image)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: tf.summary.histogram(name : str, tensor : tf.Tensor)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Tensorboard Histogram an arbitrarily sized and shaped Tensor, and compresses it into a histogram data structure consisting of many bins with widths and counts.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 : 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[0.5, 1.1, 1.3, 2.2, 2.9, 2.99]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 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Tensorboard Histograms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