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18.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9.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9144000" cy="6858000"/>
  <p:embeddedFontLst>
    <p:embeddedFont>
      <p:font typeface="Garamond"/>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 uri="http://customooxmlschemas.google.com/">
      <go:slidesCustomData xmlns:go="http://customooxmlschemas.google.com/" r:id="rId53" roundtripDataSignature="AMtx7miBQV0B44RH+b0PE+Xydy/mvxEV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E2DC25-18F3-4B18-AA95-CA2A71EA991E}">
  <a:tblStyle styleId="{84E2DC25-18F3-4B18-AA95-CA2A71EA991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Garamo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aramond-italic.fntdata"/><Relationship Id="rId50" Type="http://schemas.openxmlformats.org/officeDocument/2006/relationships/font" Target="fonts/Garamond-bold.fntdata"/><Relationship Id="rId53" Type="http://customschemas.google.com/relationships/presentationmetadata" Target="metadata"/><Relationship Id="rId52" Type="http://schemas.openxmlformats.org/officeDocument/2006/relationships/font" Target="fonts/Garamon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9pPr>
          </a:lstStyle>
          <a:p/>
        </p:txBody>
      </p:sp>
      <p:sp>
        <p:nvSpPr>
          <p:cNvPr id="4" name="Google Shape;4;n"/>
          <p:cNvSpPr txBox="1"/>
          <p:nvPr>
            <p:ph idx="10" type="dt"/>
          </p:nvPr>
        </p:nvSpPr>
        <p:spPr>
          <a:xfrm>
            <a:off x="518160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5100"/>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9pPr>
          </a:lstStyle>
          <a:p/>
        </p:txBody>
      </p:sp>
      <p:sp>
        <p:nvSpPr>
          <p:cNvPr id="8" name="Google Shape;8;n"/>
          <p:cNvSpPr txBox="1"/>
          <p:nvPr>
            <p:ph idx="12" type="sldNum"/>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86" name="Google Shape;86;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9" name="Google Shape;199;p10: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0" name="Google Shape;200;p10: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Statistical Analysis</a:t>
            </a:r>
            <a:endParaRPr/>
          </a:p>
          <a:p>
            <a:pPr indent="0" lvl="1" marL="0" rtl="0" algn="l">
              <a:spcBef>
                <a:spcPts val="0"/>
              </a:spcBef>
              <a:spcAft>
                <a:spcPts val="0"/>
              </a:spcAft>
              <a:buNone/>
            </a:pPr>
            <a:r>
              <a:rPr lang="en-US"/>
              <a:t>Knowing % of occurrences of different letters (e.g. e occurs 13% of time in the document and t occurs 19% of times)</a:t>
            </a:r>
            <a:endParaRPr/>
          </a:p>
          <a:p>
            <a:pPr indent="0" lvl="1" marL="0" rtl="0" algn="l">
              <a:spcBef>
                <a:spcPts val="0"/>
              </a:spcBef>
              <a:spcAft>
                <a:spcPts val="0"/>
              </a:spcAft>
              <a:buNone/>
            </a:pPr>
            <a:r>
              <a:rPr lang="en-US"/>
              <a:t>Knowing commonly occurring two and three letter combinations (e.g. in, it, the, ion, ing, …)</a:t>
            </a:r>
            <a:endParaRPr/>
          </a:p>
          <a:p>
            <a:pPr indent="0" lvl="1" marL="0" rtl="0" algn="l">
              <a:spcBef>
                <a:spcPts val="0"/>
              </a:spcBef>
              <a:spcAft>
                <a:spcPts val="0"/>
              </a:spcAft>
              <a:buNone/>
            </a:pPr>
            <a:r>
              <a:rPr lang="en-US"/>
              <a:t>If some knowledge about the content is available it is even easier to crack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9" name="Google Shape;219;p11: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1:notes"/>
          <p:cNvSpPr txBox="1"/>
          <p:nvPr>
            <p:ph idx="1" type="body"/>
          </p:nvPr>
        </p:nvSpPr>
        <p:spPr>
          <a:xfrm>
            <a:off x="1219200" y="3257550"/>
            <a:ext cx="6705600" cy="3086100"/>
          </a:xfrm>
          <a:prstGeom prst="rect">
            <a:avLst/>
          </a:prstGeom>
          <a:noFill/>
          <a:ln>
            <a:noFill/>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Statistical Analysis</a:t>
            </a:r>
            <a:endParaRPr/>
          </a:p>
          <a:p>
            <a:pPr indent="0" lvl="1" marL="0" rtl="0" algn="l">
              <a:spcBef>
                <a:spcPts val="0"/>
              </a:spcBef>
              <a:spcAft>
                <a:spcPts val="0"/>
              </a:spcAft>
              <a:buNone/>
            </a:pPr>
            <a:r>
              <a:rPr lang="en-US"/>
              <a:t>Knowing % of occurrences of different letters (e.g. e occurs 13% of time in the document and t occurs 19% of times)</a:t>
            </a:r>
            <a:endParaRPr/>
          </a:p>
          <a:p>
            <a:pPr indent="0" lvl="1" marL="0" rtl="0" algn="l">
              <a:spcBef>
                <a:spcPts val="0"/>
              </a:spcBef>
              <a:spcAft>
                <a:spcPts val="0"/>
              </a:spcAft>
              <a:buNone/>
            </a:pPr>
            <a:r>
              <a:rPr lang="en-US"/>
              <a:t>Knowing commonly occurring two and three letter combinations (e.g. in, it, the, ion, ing, …)</a:t>
            </a:r>
            <a:endParaRPr/>
          </a:p>
          <a:p>
            <a:pPr indent="0" lvl="1" marL="0" rtl="0" algn="l">
              <a:spcBef>
                <a:spcPts val="0"/>
              </a:spcBef>
              <a:spcAft>
                <a:spcPts val="0"/>
              </a:spcAft>
              <a:buNone/>
            </a:pPr>
            <a:r>
              <a:rPr lang="en-US"/>
              <a:t>If some knowledge about the content is available it is even easier to crack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7" name="Google Shape;237;p12: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2:notes"/>
          <p:cNvSpPr txBox="1"/>
          <p:nvPr>
            <p:ph idx="1" type="body"/>
          </p:nvPr>
        </p:nvSpPr>
        <p:spPr>
          <a:xfrm>
            <a:off x="1219200" y="3257550"/>
            <a:ext cx="6705600" cy="3086100"/>
          </a:xfrm>
          <a:prstGeom prst="rect">
            <a:avLst/>
          </a:prstGeom>
          <a:noFill/>
          <a:ln>
            <a:noFill/>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Statistical Analysis</a:t>
            </a:r>
            <a:endParaRPr/>
          </a:p>
          <a:p>
            <a:pPr indent="0" lvl="1" marL="0" rtl="0" algn="l">
              <a:spcBef>
                <a:spcPts val="0"/>
              </a:spcBef>
              <a:spcAft>
                <a:spcPts val="0"/>
              </a:spcAft>
              <a:buNone/>
            </a:pPr>
            <a:r>
              <a:rPr lang="en-US"/>
              <a:t>Knowing % of occurrences of different letters (e.g. e occurs 13% of time in the document and t occurs 19% of times)</a:t>
            </a:r>
            <a:endParaRPr/>
          </a:p>
          <a:p>
            <a:pPr indent="0" lvl="1" marL="0" rtl="0" algn="l">
              <a:spcBef>
                <a:spcPts val="0"/>
              </a:spcBef>
              <a:spcAft>
                <a:spcPts val="0"/>
              </a:spcAft>
              <a:buNone/>
            </a:pPr>
            <a:r>
              <a:rPr lang="en-US"/>
              <a:t>Knowing commonly occurring two and three letter combinations (e.g. in, it, the, ion, ing, …)</a:t>
            </a:r>
            <a:endParaRPr/>
          </a:p>
          <a:p>
            <a:pPr indent="0" lvl="1" marL="0" rtl="0" algn="l">
              <a:spcBef>
                <a:spcPts val="0"/>
              </a:spcBef>
              <a:spcAft>
                <a:spcPts val="0"/>
              </a:spcAft>
              <a:buNone/>
            </a:pPr>
            <a:r>
              <a:rPr lang="en-US"/>
              <a:t>If some knowledge about the content is available it is even easier to crack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8" name="Google Shape;248;p13: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9" name="Google Shape;249;p13: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Statistical Analysis</a:t>
            </a:r>
            <a:endParaRPr/>
          </a:p>
          <a:p>
            <a:pPr indent="0" lvl="1" marL="0" rtl="0" algn="l">
              <a:spcBef>
                <a:spcPts val="0"/>
              </a:spcBef>
              <a:spcAft>
                <a:spcPts val="0"/>
              </a:spcAft>
              <a:buNone/>
            </a:pPr>
            <a:r>
              <a:rPr lang="en-US"/>
              <a:t>Knowing % of occurrences of different letters (e.g. e occurs 13% of time in the document and t occurs 19% of times)</a:t>
            </a:r>
            <a:endParaRPr/>
          </a:p>
          <a:p>
            <a:pPr indent="0" lvl="1" marL="0" rtl="0" algn="l">
              <a:spcBef>
                <a:spcPts val="0"/>
              </a:spcBef>
              <a:spcAft>
                <a:spcPts val="0"/>
              </a:spcAft>
              <a:buNone/>
            </a:pPr>
            <a:r>
              <a:rPr lang="en-US"/>
              <a:t>Knowing commonly occurring two and three letter combinations (e.g. in, it, the, ion, ing, …)</a:t>
            </a:r>
            <a:endParaRPr/>
          </a:p>
          <a:p>
            <a:pPr indent="0" lvl="1" marL="0" rtl="0" algn="l">
              <a:spcBef>
                <a:spcPts val="0"/>
              </a:spcBef>
              <a:spcAft>
                <a:spcPts val="0"/>
              </a:spcAft>
              <a:buNone/>
            </a:pPr>
            <a:r>
              <a:rPr lang="en-US"/>
              <a:t>If some knowledge about the content is available it is even easier to crack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5" name="Google Shape;255;p14: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4:notes"/>
          <p:cNvSpPr txBox="1"/>
          <p:nvPr>
            <p:ph idx="1" type="body"/>
          </p:nvPr>
        </p:nvSpPr>
        <p:spPr>
          <a:xfrm>
            <a:off x="1219200" y="3257550"/>
            <a:ext cx="6705600" cy="3086100"/>
          </a:xfrm>
          <a:prstGeom prst="rect">
            <a:avLst/>
          </a:prstGeom>
          <a:noFill/>
          <a:ln>
            <a:noFill/>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Statistical Analysis</a:t>
            </a:r>
            <a:endParaRPr/>
          </a:p>
          <a:p>
            <a:pPr indent="0" lvl="1" marL="0" rtl="0" algn="l">
              <a:spcBef>
                <a:spcPts val="0"/>
              </a:spcBef>
              <a:spcAft>
                <a:spcPts val="0"/>
              </a:spcAft>
              <a:buNone/>
            </a:pPr>
            <a:r>
              <a:rPr lang="en-US"/>
              <a:t>Knowing % of occurrences of different letters (e.g. e occurs 13% of time in the document and t occurs 19% of times)</a:t>
            </a:r>
            <a:endParaRPr/>
          </a:p>
          <a:p>
            <a:pPr indent="0" lvl="1" marL="0" rtl="0" algn="l">
              <a:spcBef>
                <a:spcPts val="0"/>
              </a:spcBef>
              <a:spcAft>
                <a:spcPts val="0"/>
              </a:spcAft>
              <a:buNone/>
            </a:pPr>
            <a:r>
              <a:rPr lang="en-US"/>
              <a:t>Knowing commonly occurring two and three letter combinations (e.g. in, it, the, ion, ing, …)</a:t>
            </a:r>
            <a:endParaRPr/>
          </a:p>
          <a:p>
            <a:pPr indent="0" lvl="1" marL="0" rtl="0" algn="l">
              <a:spcBef>
                <a:spcPts val="0"/>
              </a:spcBef>
              <a:spcAft>
                <a:spcPts val="0"/>
              </a:spcAft>
              <a:buNone/>
            </a:pPr>
            <a:r>
              <a:rPr lang="en-US"/>
              <a:t>If some knowledge about the content is available it is even easier to crack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2" name="Google Shape;262;p15: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15:notes"/>
          <p:cNvSpPr txBox="1"/>
          <p:nvPr>
            <p:ph idx="1" type="body"/>
          </p:nvPr>
        </p:nvSpPr>
        <p:spPr>
          <a:xfrm>
            <a:off x="1219200" y="3257550"/>
            <a:ext cx="6705600" cy="3086100"/>
          </a:xfrm>
          <a:prstGeom prst="rect">
            <a:avLst/>
          </a:prstGeom>
          <a:noFill/>
          <a:ln>
            <a:noFill/>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Statistical Analysis</a:t>
            </a:r>
            <a:endParaRPr/>
          </a:p>
          <a:p>
            <a:pPr indent="0" lvl="1" marL="0" rtl="0" algn="l">
              <a:spcBef>
                <a:spcPts val="0"/>
              </a:spcBef>
              <a:spcAft>
                <a:spcPts val="0"/>
              </a:spcAft>
              <a:buNone/>
            </a:pPr>
            <a:r>
              <a:rPr lang="en-US"/>
              <a:t>Knowing % of occurrences of different letters (e.g. e occurs 13% of time in the document and t occurs 19% of times)</a:t>
            </a:r>
            <a:endParaRPr/>
          </a:p>
          <a:p>
            <a:pPr indent="0" lvl="1" marL="0" rtl="0" algn="l">
              <a:spcBef>
                <a:spcPts val="0"/>
              </a:spcBef>
              <a:spcAft>
                <a:spcPts val="0"/>
              </a:spcAft>
              <a:buNone/>
            </a:pPr>
            <a:r>
              <a:rPr lang="en-US"/>
              <a:t>Knowing commonly occurring two and three letter combinations (e.g. in, it, the, ion, ing, …)</a:t>
            </a:r>
            <a:endParaRPr/>
          </a:p>
          <a:p>
            <a:pPr indent="0" lvl="1" marL="0" rtl="0" algn="l">
              <a:spcBef>
                <a:spcPts val="0"/>
              </a:spcBef>
              <a:spcAft>
                <a:spcPts val="0"/>
              </a:spcAft>
              <a:buNone/>
            </a:pPr>
            <a:r>
              <a:rPr lang="en-US"/>
              <a:t>If some knowledge about the content is available it is even easier to crack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9" name="Google Shape;269;p16: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0" name="Google Shape;270;p16: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Statistical Analysis</a:t>
            </a:r>
            <a:endParaRPr/>
          </a:p>
          <a:p>
            <a:pPr indent="0" lvl="1" marL="0" rtl="0" algn="l">
              <a:spcBef>
                <a:spcPts val="0"/>
              </a:spcBef>
              <a:spcAft>
                <a:spcPts val="0"/>
              </a:spcAft>
              <a:buNone/>
            </a:pPr>
            <a:r>
              <a:rPr lang="en-US"/>
              <a:t>Knowing % of occurrences of different letters (e.g. e occurs 13% of time in the document and t occurs 19% of times)</a:t>
            </a:r>
            <a:endParaRPr/>
          </a:p>
          <a:p>
            <a:pPr indent="0" lvl="1" marL="0" rtl="0" algn="l">
              <a:spcBef>
                <a:spcPts val="0"/>
              </a:spcBef>
              <a:spcAft>
                <a:spcPts val="0"/>
              </a:spcAft>
              <a:buNone/>
            </a:pPr>
            <a:r>
              <a:rPr lang="en-US"/>
              <a:t>Knowing commonly occurring two and three letter combinations (e.g. in, it, the, ion, ing, …)</a:t>
            </a:r>
            <a:endParaRPr/>
          </a:p>
          <a:p>
            <a:pPr indent="0" lvl="1" marL="0" rtl="0" algn="l">
              <a:spcBef>
                <a:spcPts val="0"/>
              </a:spcBef>
              <a:spcAft>
                <a:spcPts val="0"/>
              </a:spcAft>
              <a:buNone/>
            </a:pPr>
            <a:r>
              <a:rPr lang="en-US"/>
              <a:t>If some knowledge about the content is available it is even easier to crack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6" name="Google Shape;276;p17: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7" name="Google Shape;277;p17: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1. Must have done this as an assignment last year.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4" name="Google Shape;284;p18: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5" name="Google Shape;285;p18: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9: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7" name="Google Shape;307;p19: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8" name="Google Shape;308;p19: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92" name="Google Shape;92;p2: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3" name="Google Shape;93;p2: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0: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5" name="Google Shape;315;p20: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6" name="Google Shape;316;p20: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1: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3" name="Google Shape;323;p21: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4" name="Google Shape;324;p21: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2: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2" name="Google Shape;332;p22: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3" name="Google Shape;333;p22: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3: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1" name="Google Shape;341;p23: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2" name="Google Shape;342;p23: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4: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9" name="Google Shape;349;p24: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0" name="Google Shape;350;p24: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5: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6" name="Google Shape;406;p25: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7" name="Google Shape;407;p25: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Potential for assignment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6: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8" name="Google Shape;438;p26: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9" name="Google Shape;439;p26: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1. Must have done this as an assignment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7: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6" name="Google Shape;446;p27: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7" name="Google Shape;447;p27: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8: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72" name="Google Shape;472;p28: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3" name="Google Shape;473;p28: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9: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00" name="Google Shape;500;p29: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1" name="Google Shape;501;p29: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99" name="Google Shape;99;p3: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0" name="Google Shape;100;p3: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0: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09" name="Google Shape;509;p30: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0" name="Google Shape;510;p30: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1: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17" name="Google Shape;517;p31: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8" name="Google Shape;518;p31: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2: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31" name="Google Shape;531;p32: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2" name="Google Shape;532;p32: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3: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49" name="Google Shape;549;p33: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0" name="Google Shape;550;p33: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4: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57" name="Google Shape;557;p34: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8" name="Google Shape;558;p34: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5: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65" name="Google Shape;565;p35: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6" name="Google Shape;566;p35: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6: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73" name="Google Shape;573;p36: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4" name="Google Shape;574;p36: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7: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81" name="Google Shape;581;p37: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2" name="Google Shape;582;p37: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8: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89" name="Google Shape;589;p38: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0" name="Google Shape;590;p38: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9: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03" name="Google Shape;603;p39: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4" name="Google Shape;604;p39: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To create a digital signature, the user simple creates a message digest of the document to be signed and then encrypts it with their private key.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6" name="Google Shape;106;p4: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 name="Google Shape;107;p4: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40: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41" name="Google Shape;641;p40: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42" name="Google Shape;642;p40: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41: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49" name="Google Shape;649;p41: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0" name="Google Shape;650;p41: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42: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57" name="Google Shape;657;p42: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8" name="Google Shape;658;p42: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1. Must have done this as an assignment last year.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8" name="Google Shape;128;p5: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9" name="Google Shape;129;p5: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5" name="Google Shape;135;p6: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6" name="Google Shape;136;p6: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2" name="Google Shape;142;p7: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3" name="Google Shape;143;p7: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5" name="Google Shape;155;p8: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6" name="Google Shape;156;p8: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0" name="Google Shape;180;p9:notes"/>
          <p:cNvSpPr/>
          <p:nvPr>
            <p:ph idx="2" type="sldImg"/>
          </p:nvPr>
        </p:nvSpPr>
        <p:spPr>
          <a:xfrm>
            <a:off x="4484687" y="1774825"/>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1" name="Google Shape;181;p9: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524288"/>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SzPts val="1800"/>
              <a:buNone/>
            </a:pPr>
            <a:r>
              <a:rPr lang="en-US"/>
              <a:t>Statistical Analysis</a:t>
            </a:r>
            <a:endParaRPr/>
          </a:p>
          <a:p>
            <a:pPr indent="0" lvl="1" marL="0" rtl="0" algn="l">
              <a:spcBef>
                <a:spcPts val="0"/>
              </a:spcBef>
              <a:spcAft>
                <a:spcPts val="0"/>
              </a:spcAft>
              <a:buNone/>
            </a:pPr>
            <a:r>
              <a:rPr lang="en-US"/>
              <a:t>Knowing % of occurrences of different letters (e.g. e occurs 13% of time in the document and t occurs 19% of times)</a:t>
            </a:r>
            <a:endParaRPr/>
          </a:p>
          <a:p>
            <a:pPr indent="0" lvl="1" marL="0" rtl="0" algn="l">
              <a:spcBef>
                <a:spcPts val="0"/>
              </a:spcBef>
              <a:spcAft>
                <a:spcPts val="0"/>
              </a:spcAft>
              <a:buNone/>
            </a:pPr>
            <a:r>
              <a:rPr lang="en-US"/>
              <a:t>Knowing commonly occurring two and three letter combinations (e.g. in, it, the, ion, ing, …)</a:t>
            </a:r>
            <a:endParaRPr/>
          </a:p>
          <a:p>
            <a:pPr indent="0" lvl="1" marL="0" rtl="0" algn="l">
              <a:spcBef>
                <a:spcPts val="0"/>
              </a:spcBef>
              <a:spcAft>
                <a:spcPts val="0"/>
              </a:spcAft>
              <a:buNone/>
            </a:pPr>
            <a:r>
              <a:rPr lang="en-US"/>
              <a:t>If some knowledge about the content is available it is even easier to crack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Times New Roman"/>
              <a:buNone/>
              <a:defRPr sz="2400"/>
            </a:lvl1pPr>
            <a:lvl2pPr lvl="1" algn="ctr">
              <a:spcBef>
                <a:spcPts val="400"/>
              </a:spcBef>
              <a:spcAft>
                <a:spcPts val="0"/>
              </a:spcAft>
              <a:buClr>
                <a:schemeClr val="dk1"/>
              </a:buClr>
              <a:buSzPts val="2000"/>
              <a:buFont typeface="Times New Roman"/>
              <a:buNone/>
              <a:defRPr sz="2000"/>
            </a:lvl2pPr>
            <a:lvl3pPr lvl="2" algn="ctr">
              <a:spcBef>
                <a:spcPts val="360"/>
              </a:spcBef>
              <a:spcAft>
                <a:spcPts val="0"/>
              </a:spcAft>
              <a:buClr>
                <a:schemeClr val="dk1"/>
              </a:buClr>
              <a:buSzPts val="1800"/>
              <a:buFont typeface="Times New Roman"/>
              <a:buNone/>
              <a:defRPr sz="1800"/>
            </a:lvl3pPr>
            <a:lvl4pPr lvl="3" algn="ctr">
              <a:spcBef>
                <a:spcPts val="320"/>
              </a:spcBef>
              <a:spcAft>
                <a:spcPts val="0"/>
              </a:spcAft>
              <a:buClr>
                <a:schemeClr val="dk1"/>
              </a:buClr>
              <a:buSzPts val="1600"/>
              <a:buFont typeface="Times New Roman"/>
              <a:buNone/>
              <a:defRPr sz="1600"/>
            </a:lvl4pPr>
            <a:lvl5pPr lvl="4" algn="ctr">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5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53"/>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53"/>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5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sz="2400"/>
            </a:lvl1pPr>
            <a:lvl2pPr indent="-228600" lvl="1" marL="914400" algn="l">
              <a:spcBef>
                <a:spcPts val="400"/>
              </a:spcBef>
              <a:spcAft>
                <a:spcPts val="0"/>
              </a:spcAft>
              <a:buClr>
                <a:schemeClr val="dk1"/>
              </a:buClr>
              <a:buSzPts val="2000"/>
              <a:buFont typeface="Times New Roman"/>
              <a:buNone/>
              <a:defRPr sz="2000"/>
            </a:lvl2pPr>
            <a:lvl3pPr indent="-228600" lvl="2" marL="1371600" algn="l">
              <a:spcBef>
                <a:spcPts val="360"/>
              </a:spcBef>
              <a:spcAft>
                <a:spcPts val="0"/>
              </a:spcAft>
              <a:buClr>
                <a:schemeClr val="dk1"/>
              </a:buClr>
              <a:buSzPts val="1800"/>
              <a:buFont typeface="Times New Roman"/>
              <a:buNone/>
              <a:defRPr sz="1800"/>
            </a:lvl3pPr>
            <a:lvl4pPr indent="-228600" lvl="3" marL="1828800" algn="l">
              <a:spcBef>
                <a:spcPts val="320"/>
              </a:spcBef>
              <a:spcAft>
                <a:spcPts val="0"/>
              </a:spcAft>
              <a:buClr>
                <a:schemeClr val="dk1"/>
              </a:buClr>
              <a:buSzPts val="1600"/>
              <a:buFont typeface="Times New Roman"/>
              <a:buNone/>
              <a:defRPr sz="1600"/>
            </a:lvl4pPr>
            <a:lvl5pPr indent="-228600" lvl="4" marL="2286000" algn="l">
              <a:spcBef>
                <a:spcPts val="320"/>
              </a:spcBef>
              <a:spcAft>
                <a:spcPts val="0"/>
              </a:spcAft>
              <a:buClr>
                <a:schemeClr val="dk1"/>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1" name="Google Shape;81;p5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6"/>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6"/>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4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47"/>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4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48"/>
          <p:cNvSpPr/>
          <p:nvPr>
            <p:ph idx="2" type="pic"/>
          </p:nvPr>
        </p:nvSpPr>
        <p:spPr>
          <a:xfrm>
            <a:off x="3887788" y="987425"/>
            <a:ext cx="4629150" cy="4873625"/>
          </a:xfrm>
          <a:prstGeom prst="rect">
            <a:avLst/>
          </a:prstGeom>
          <a:noFill/>
          <a:ln>
            <a:noFill/>
          </a:ln>
        </p:spPr>
      </p:sp>
      <p:sp>
        <p:nvSpPr>
          <p:cNvPr id="42" name="Google Shape;42;p48"/>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4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4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4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4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Times New Roman"/>
              <a:buNone/>
              <a:defRPr sz="1600"/>
            </a:lvl1pPr>
            <a:lvl2pPr indent="-228600" lvl="1" marL="914400" algn="l">
              <a:spcBef>
                <a:spcPts val="280"/>
              </a:spcBef>
              <a:spcAft>
                <a:spcPts val="0"/>
              </a:spcAft>
              <a:buClr>
                <a:schemeClr val="dk1"/>
              </a:buClr>
              <a:buSzPts val="1400"/>
              <a:buFont typeface="Times New Roman"/>
              <a:buNone/>
              <a:defRPr sz="1400"/>
            </a:lvl2pPr>
            <a:lvl3pPr indent="-228600" lvl="2" marL="1371600" algn="l">
              <a:spcBef>
                <a:spcPts val="240"/>
              </a:spcBef>
              <a:spcAft>
                <a:spcPts val="0"/>
              </a:spcAft>
              <a:buClr>
                <a:schemeClr val="dk1"/>
              </a:buClr>
              <a:buSzPts val="1200"/>
              <a:buFont typeface="Times New Roman"/>
              <a:buNone/>
              <a:defRPr sz="1200"/>
            </a:lvl3pPr>
            <a:lvl4pPr indent="-228600" lvl="3" marL="1828800" algn="l">
              <a:spcBef>
                <a:spcPts val="200"/>
              </a:spcBef>
              <a:spcAft>
                <a:spcPts val="0"/>
              </a:spcAft>
              <a:buClr>
                <a:schemeClr val="dk1"/>
              </a:buClr>
              <a:buSzPts val="1000"/>
              <a:buFont typeface="Times New Roman"/>
              <a:buNone/>
              <a:defRPr sz="1000"/>
            </a:lvl4pPr>
            <a:lvl5pPr indent="-228600" lvl="4" marL="2286000" algn="l">
              <a:spcBef>
                <a:spcPts val="200"/>
              </a:spcBef>
              <a:spcAft>
                <a:spcPts val="0"/>
              </a:spcAft>
              <a:buClr>
                <a:schemeClr val="dk1"/>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4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5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5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5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52"/>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52"/>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52"/>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52"/>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52"/>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5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4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4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9pPr>
          </a:lstStyle>
          <a:p/>
        </p:txBody>
      </p:sp>
      <p:sp>
        <p:nvSpPr>
          <p:cNvPr id="13" name="Google Shape;13;p4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2pPr>
            <a:lvl3pPr lvl="2"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3pPr>
            <a:lvl4pPr lvl="3"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4pPr>
            <a:lvl5pPr lvl="4"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5pPr>
            <a:lvl6pPr lvl="5"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6pPr>
            <a:lvl7pPr lvl="6"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7pPr>
            <a:lvl8pPr lvl="7"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8pPr>
            <a:lvl9pPr lvl="8" marR="0" rtl="0" algn="l">
              <a:lnSpc>
                <a:spcPct val="100000"/>
              </a:lnSpc>
              <a:spcBef>
                <a:spcPts val="0"/>
              </a:spcBef>
              <a:spcAft>
                <a:spcPts val="0"/>
              </a:spcAft>
              <a:buSzPts val="1400"/>
              <a:buNone/>
              <a:defRPr b="1" i="0" sz="2400" u="none" cap="none" strike="noStrike">
                <a:solidFill>
                  <a:srgbClr val="0000FF"/>
                </a:solidFill>
                <a:latin typeface="Arial"/>
                <a:ea typeface="Arial"/>
                <a:cs typeface="Arial"/>
                <a:sym typeface="Arial"/>
              </a:defRPr>
            </a:lvl9pPr>
          </a:lstStyle>
          <a:p/>
        </p:txBody>
      </p:sp>
      <p:sp>
        <p:nvSpPr>
          <p:cNvPr id="14" name="Google Shape;14;p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png"/><Relationship Id="rId7" Type="http://schemas.openxmlformats.org/officeDocument/2006/relationships/oleObject" Target="../embeddings/oleObject4.bin"/><Relationship Id="rId8"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oleObject" Target="../embeddings/oleObject7.bin"/><Relationship Id="rId10" Type="http://schemas.openxmlformats.org/officeDocument/2006/relationships/oleObject" Target="../embeddings/oleObject7.bin"/><Relationship Id="rId13" Type="http://schemas.openxmlformats.org/officeDocument/2006/relationships/oleObject" Target="../embeddings/oleObject8.bin"/><Relationship Id="rId12" Type="http://schemas.openxmlformats.org/officeDocument/2006/relationships/oleObject" Target="../embeddings/oleObject8.bin"/><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vmlDrawing" Target="../drawings/vmlDrawing3.vml"/><Relationship Id="rId4" Type="http://schemas.openxmlformats.org/officeDocument/2006/relationships/image" Target="../media/image3.png"/><Relationship Id="rId9" Type="http://schemas.openxmlformats.org/officeDocument/2006/relationships/oleObject" Target="../embeddings/oleObject6.bin"/><Relationship Id="rId5" Type="http://schemas.openxmlformats.org/officeDocument/2006/relationships/oleObject" Target="../embeddings/oleObject5.bin"/><Relationship Id="rId6" Type="http://schemas.openxmlformats.org/officeDocument/2006/relationships/oleObject" Target="../embeddings/oleObject5.bin"/><Relationship Id="rId7" Type="http://schemas.openxmlformats.org/officeDocument/2006/relationships/image" Target="../media/image1.png"/><Relationship Id="rId8"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vmlDrawing" Target="../drawings/vmlDrawing4.vml"/><Relationship Id="rId4" Type="http://schemas.openxmlformats.org/officeDocument/2006/relationships/oleObject" Target="../embeddings/oleObject9.bin"/><Relationship Id="rId5" Type="http://schemas.openxmlformats.org/officeDocument/2006/relationships/oleObject" Target="../embeddings/oleObject9.bin"/><Relationship Id="rId6" Type="http://schemas.openxmlformats.org/officeDocument/2006/relationships/image" Target="../media/image1.png"/><Relationship Id="rId7" Type="http://schemas.openxmlformats.org/officeDocument/2006/relationships/oleObject" Target="../embeddings/oleObject10.bin"/><Relationship Id="rId8"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oleObject" Target="../embeddings/oleObject14.bin"/><Relationship Id="rId10" Type="http://schemas.openxmlformats.org/officeDocument/2006/relationships/oleObject" Target="../embeddings/oleObject13.bin"/><Relationship Id="rId12" Type="http://schemas.openxmlformats.org/officeDocument/2006/relationships/oleObject" Target="../embeddings/oleObject14.bin"/><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vmlDrawing" Target="../drawings/vmlDrawing5.vml"/><Relationship Id="rId4" Type="http://schemas.openxmlformats.org/officeDocument/2006/relationships/oleObject" Target="../embeddings/oleObject11.bin"/><Relationship Id="rId9" Type="http://schemas.openxmlformats.org/officeDocument/2006/relationships/oleObject" Target="../embeddings/oleObject13.bin"/><Relationship Id="rId5" Type="http://schemas.openxmlformats.org/officeDocument/2006/relationships/oleObject" Target="../embeddings/oleObject11.bin"/><Relationship Id="rId6" Type="http://schemas.openxmlformats.org/officeDocument/2006/relationships/image" Target="../media/image4.png"/><Relationship Id="rId7" Type="http://schemas.openxmlformats.org/officeDocument/2006/relationships/oleObject" Target="../embeddings/oleObject12.bin"/><Relationship Id="rId8"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vmlDrawing" Target="../drawings/vmlDrawing6.vml"/><Relationship Id="rId4" Type="http://schemas.openxmlformats.org/officeDocument/2006/relationships/oleObject" Target="../embeddings/oleObject15.bin"/><Relationship Id="rId5" Type="http://schemas.openxmlformats.org/officeDocument/2006/relationships/oleObject" Target="../embeddings/oleObject15.bin"/><Relationship Id="rId6"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vmlDrawing" Target="../drawings/vmlDrawing7.vml"/><Relationship Id="rId4" Type="http://schemas.openxmlformats.org/officeDocument/2006/relationships/oleObject" Target="../embeddings/oleObject16.bin"/><Relationship Id="rId5" Type="http://schemas.openxmlformats.org/officeDocument/2006/relationships/oleObject" Target="../embeddings/oleObject16.bin"/><Relationship Id="rId6" Type="http://schemas.openxmlformats.org/officeDocument/2006/relationships/image" Target="../media/image4.png"/><Relationship Id="rId7" Type="http://schemas.openxmlformats.org/officeDocument/2006/relationships/oleObject" Target="../embeddings/oleObject17.bin"/><Relationship Id="rId8"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vmlDrawing" Target="../drawings/vmlDrawing8.vml"/><Relationship Id="rId4" Type="http://schemas.openxmlformats.org/officeDocument/2006/relationships/oleObject" Target="../embeddings/oleObject18.bin"/><Relationship Id="rId5" Type="http://schemas.openxmlformats.org/officeDocument/2006/relationships/oleObject" Target="../embeddings/oleObject18.bin"/><Relationship Id="rId6" Type="http://schemas.openxmlformats.org/officeDocument/2006/relationships/image" Target="../media/image4.png"/><Relationship Id="rId7" Type="http://schemas.openxmlformats.org/officeDocument/2006/relationships/oleObject" Target="../embeddings/oleObject19.bin"/><Relationship Id="rId8"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827087" y="2492375"/>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C0000"/>
              </a:buClr>
              <a:buSzPts val="4400"/>
              <a:buFont typeface="Times New Roman"/>
              <a:buNone/>
            </a:pPr>
            <a:r>
              <a:rPr b="1" i="0" lang="en-US" sz="4400" u="none">
                <a:solidFill>
                  <a:srgbClr val="CC0000"/>
                </a:solidFill>
                <a:latin typeface="Times New Roman"/>
                <a:ea typeface="Times New Roman"/>
                <a:cs typeface="Times New Roman"/>
                <a:sym typeface="Times New Roman"/>
              </a:rPr>
              <a:t>Cryptography</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idx="1" type="body"/>
          </p:nvPr>
        </p:nvSpPr>
        <p:spPr>
          <a:xfrm>
            <a:off x="685800" y="1143000"/>
            <a:ext cx="8839200" cy="53340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Developed by Blaise de Vigenere </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Also called Vigenere cipher</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Uses a sequence of monoalpabetic ciphers in tandem</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e.g. C</a:t>
            </a:r>
            <a:r>
              <a:rPr b="0" baseline="-25000" i="0" lang="en-US" sz="2000" u="none">
                <a:solidFill>
                  <a:schemeClr val="dk1"/>
                </a:solidFill>
                <a:latin typeface="Garamond"/>
                <a:ea typeface="Garamond"/>
                <a:cs typeface="Garamond"/>
                <a:sym typeface="Garamond"/>
              </a:rPr>
              <a:t>1</a:t>
            </a:r>
            <a:r>
              <a:rPr b="0" i="0" lang="en-US" sz="2000" u="none">
                <a:solidFill>
                  <a:schemeClr val="dk1"/>
                </a:solidFill>
                <a:latin typeface="Garamond"/>
                <a:ea typeface="Garamond"/>
                <a:cs typeface="Garamond"/>
                <a:sym typeface="Garamond"/>
              </a:rPr>
              <a:t>, C</a:t>
            </a:r>
            <a:r>
              <a:rPr b="0" baseline="-25000" i="0" lang="en-US" sz="2000" u="none">
                <a:solidFill>
                  <a:schemeClr val="dk1"/>
                </a:solidFill>
                <a:latin typeface="Garamond"/>
                <a:ea typeface="Garamond"/>
                <a:cs typeface="Garamond"/>
                <a:sym typeface="Garamond"/>
              </a:rPr>
              <a:t>2</a:t>
            </a:r>
            <a:r>
              <a:rPr b="0" i="0" lang="en-US" sz="2000" u="none">
                <a:solidFill>
                  <a:schemeClr val="dk1"/>
                </a:solidFill>
                <a:latin typeface="Garamond"/>
                <a:ea typeface="Garamond"/>
                <a:cs typeface="Garamond"/>
                <a:sym typeface="Garamond"/>
              </a:rPr>
              <a:t>, C</a:t>
            </a:r>
            <a:r>
              <a:rPr b="0" baseline="-25000" i="0" lang="en-US" sz="2000" u="none">
                <a:solidFill>
                  <a:schemeClr val="dk1"/>
                </a:solidFill>
                <a:latin typeface="Garamond"/>
                <a:ea typeface="Garamond"/>
                <a:cs typeface="Garamond"/>
                <a:sym typeface="Garamond"/>
              </a:rPr>
              <a:t>2</a:t>
            </a:r>
            <a:r>
              <a:rPr b="0" i="0" lang="en-US" sz="2000" u="none">
                <a:solidFill>
                  <a:schemeClr val="dk1"/>
                </a:solidFill>
                <a:latin typeface="Garamond"/>
                <a:ea typeface="Garamond"/>
                <a:cs typeface="Garamond"/>
                <a:sym typeface="Garamond"/>
              </a:rPr>
              <a:t>, C</a:t>
            </a:r>
            <a:r>
              <a:rPr b="0" baseline="-25000" i="0" lang="en-US" sz="2000" u="none">
                <a:solidFill>
                  <a:schemeClr val="dk1"/>
                </a:solidFill>
                <a:latin typeface="Garamond"/>
                <a:ea typeface="Garamond"/>
                <a:cs typeface="Garamond"/>
                <a:sym typeface="Garamond"/>
              </a:rPr>
              <a:t>1</a:t>
            </a:r>
            <a:r>
              <a:rPr b="0" i="0" lang="en-US" sz="2000" u="none">
                <a:solidFill>
                  <a:schemeClr val="dk1"/>
                </a:solidFill>
                <a:latin typeface="Garamond"/>
                <a:ea typeface="Garamond"/>
                <a:cs typeface="Garamond"/>
                <a:sym typeface="Garamond"/>
              </a:rPr>
              <a:t>, C</a:t>
            </a:r>
            <a:r>
              <a:rPr b="0" baseline="-25000" i="0" lang="en-US" sz="2000" u="none">
                <a:solidFill>
                  <a:schemeClr val="dk1"/>
                </a:solidFill>
                <a:latin typeface="Garamond"/>
                <a:ea typeface="Garamond"/>
                <a:cs typeface="Garamond"/>
                <a:sym typeface="Garamond"/>
              </a:rPr>
              <a:t>2</a:t>
            </a:r>
            <a:endParaRPr/>
          </a:p>
          <a:p>
            <a:pPr indent="-406399" lvl="1" marL="1100137"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Garamond"/>
              <a:ea typeface="Garamond"/>
              <a:cs typeface="Garamond"/>
              <a:sym typeface="Garamond"/>
            </a:endParaRPr>
          </a:p>
          <a:p>
            <a:pPr indent="-406399" lvl="1" marL="1100137"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rebuchet MS"/>
              <a:ea typeface="Trebuchet MS"/>
              <a:cs typeface="Trebuchet MS"/>
              <a:sym typeface="Trebuchet MS"/>
            </a:endParaRPr>
          </a:p>
          <a:p>
            <a:pPr indent="-406399" lvl="1" marL="1100137"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rebuchet MS"/>
              <a:ea typeface="Trebuchet MS"/>
              <a:cs typeface="Trebuchet MS"/>
              <a:sym typeface="Trebuchet MS"/>
            </a:endParaRPr>
          </a:p>
          <a:p>
            <a:pPr indent="-406399" lvl="1" marL="1100137"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rebuchet MS"/>
              <a:ea typeface="Trebuchet MS"/>
              <a:cs typeface="Trebuchet MS"/>
              <a:sym typeface="Trebuchet MS"/>
            </a:endParaRPr>
          </a:p>
          <a:p>
            <a:pPr indent="-406399" lvl="1" marL="1100137"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rebuchet MS"/>
              <a:ea typeface="Trebuchet MS"/>
              <a:cs typeface="Trebuchet MS"/>
              <a:sym typeface="Trebuchet MS"/>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Example</a:t>
            </a:r>
            <a:endParaRPr/>
          </a:p>
        </p:txBody>
      </p:sp>
      <p:sp>
        <p:nvSpPr>
          <p:cNvPr id="203" name="Google Shape;203;p10"/>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Substitution Cipher</a:t>
            </a:r>
            <a:r>
              <a:rPr b="1" i="0" lang="en-US" sz="3200" u="none">
                <a:solidFill>
                  <a:srgbClr val="CC0000"/>
                </a:solidFill>
                <a:latin typeface="Arial"/>
                <a:ea typeface="Arial"/>
                <a:cs typeface="Arial"/>
                <a:sym typeface="Arial"/>
              </a:rPr>
              <a:t> </a:t>
            </a:r>
            <a:br>
              <a:rPr b="1" i="0" lang="en-US" sz="3200" u="none">
                <a:solidFill>
                  <a:srgbClr val="CC0000"/>
                </a:solidFill>
                <a:latin typeface="Arial"/>
                <a:ea typeface="Arial"/>
                <a:cs typeface="Arial"/>
                <a:sym typeface="Arial"/>
              </a:rPr>
            </a:br>
            <a:r>
              <a:rPr b="1" i="0" lang="en-US" sz="2400" u="none">
                <a:solidFill>
                  <a:srgbClr val="333399"/>
                </a:solidFill>
                <a:latin typeface="Arial"/>
                <a:ea typeface="Arial"/>
                <a:cs typeface="Arial"/>
                <a:sym typeface="Arial"/>
              </a:rPr>
              <a:t>Polyalphabetic Caesar Cipher*</a:t>
            </a:r>
            <a:endParaRPr/>
          </a:p>
        </p:txBody>
      </p:sp>
      <p:sp>
        <p:nvSpPr>
          <p:cNvPr id="204" name="Google Shape;204;p10"/>
          <p:cNvSpPr/>
          <p:nvPr/>
        </p:nvSpPr>
        <p:spPr>
          <a:xfrm>
            <a:off x="6400800" y="5219700"/>
            <a:ext cx="13716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Encrypted </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Gnu, n etox dhz.</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tenvj</a:t>
            </a:r>
            <a:endParaRPr/>
          </a:p>
        </p:txBody>
      </p:sp>
      <p:sp>
        <p:nvSpPr>
          <p:cNvPr id="205" name="Google Shape;205;p10"/>
          <p:cNvSpPr/>
          <p:nvPr/>
        </p:nvSpPr>
        <p:spPr>
          <a:xfrm>
            <a:off x="990600" y="5219700"/>
            <a:ext cx="13716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0000FF"/>
              </a:buClr>
              <a:buSzPts val="1200"/>
              <a:buFont typeface="Arial"/>
              <a:buNone/>
            </a:pPr>
            <a:r>
              <a:t/>
            </a:r>
            <a:endParaRPr b="1" i="0" sz="1200" u="none">
              <a:solidFill>
                <a:srgbClr val="CC0000"/>
              </a:solidFill>
              <a:latin typeface="Arial"/>
              <a:ea typeface="Arial"/>
              <a:cs typeface="Arial"/>
              <a:sym typeface="Arial"/>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Bob, I love you. </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Alice</a:t>
            </a:r>
            <a:endParaRPr/>
          </a:p>
        </p:txBody>
      </p:sp>
      <p:sp>
        <p:nvSpPr>
          <p:cNvPr id="206" name="Google Shape;206;p10"/>
          <p:cNvSpPr/>
          <p:nvPr/>
        </p:nvSpPr>
        <p:spPr>
          <a:xfrm>
            <a:off x="3581400" y="5181600"/>
            <a:ext cx="1371600" cy="1066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Monoalphabetic</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Cipher</a:t>
            </a:r>
            <a:r>
              <a:rPr b="1" i="0" lang="en-US" sz="12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cxnSp>
        <p:nvCxnSpPr>
          <p:cNvPr id="207" name="Google Shape;207;p10"/>
          <p:cNvCxnSpPr/>
          <p:nvPr/>
        </p:nvCxnSpPr>
        <p:spPr>
          <a:xfrm rot="10800000">
            <a:off x="4191000" y="6324600"/>
            <a:ext cx="0" cy="228600"/>
          </a:xfrm>
          <a:prstGeom prst="straightConnector1">
            <a:avLst/>
          </a:prstGeom>
          <a:noFill/>
          <a:ln cap="flat" cmpd="sng" w="19050">
            <a:solidFill>
              <a:schemeClr val="dk1"/>
            </a:solidFill>
            <a:prstDash val="solid"/>
            <a:miter lim="800000"/>
            <a:headEnd len="med" w="med" type="none"/>
            <a:tailEnd len="med" w="med" type="triangle"/>
          </a:ln>
        </p:spPr>
      </p:cxnSp>
      <p:cxnSp>
        <p:nvCxnSpPr>
          <p:cNvPr id="208" name="Google Shape;208;p10"/>
          <p:cNvCxnSpPr/>
          <p:nvPr/>
        </p:nvCxnSpPr>
        <p:spPr>
          <a:xfrm rot="10800000">
            <a:off x="2781300" y="54483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209" name="Google Shape;209;p10"/>
          <p:cNvCxnSpPr/>
          <p:nvPr/>
        </p:nvCxnSpPr>
        <p:spPr>
          <a:xfrm rot="10800000">
            <a:off x="5676900" y="5448300"/>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210" name="Google Shape;210;p10"/>
          <p:cNvSpPr txBox="1"/>
          <p:nvPr/>
        </p:nvSpPr>
        <p:spPr>
          <a:xfrm>
            <a:off x="3830637" y="6491287"/>
            <a:ext cx="5889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a:t>
            </a:r>
            <a:r>
              <a:rPr b="1" i="0" lang="en-US" sz="1200" u="none">
                <a:solidFill>
                  <a:srgbClr val="0000FF"/>
                </a:solidFill>
                <a:latin typeface="Arial"/>
                <a:ea typeface="Arial"/>
                <a:cs typeface="Arial"/>
                <a:sym typeface="Arial"/>
              </a:rPr>
              <a:t>Key</a:t>
            </a:r>
            <a:endParaRPr/>
          </a:p>
        </p:txBody>
      </p:sp>
      <p:grpSp>
        <p:nvGrpSpPr>
          <p:cNvPr id="211" name="Google Shape;211;p10"/>
          <p:cNvGrpSpPr/>
          <p:nvPr/>
        </p:nvGrpSpPr>
        <p:grpSpPr>
          <a:xfrm>
            <a:off x="304800" y="2955925"/>
            <a:ext cx="8562975" cy="1616075"/>
            <a:chOff x="384" y="1238"/>
            <a:chExt cx="5394" cy="1018"/>
          </a:xfrm>
        </p:grpSpPr>
        <p:sp>
          <p:nvSpPr>
            <p:cNvPr id="212" name="Google Shape;212;p10"/>
            <p:cNvSpPr txBox="1"/>
            <p:nvPr/>
          </p:nvSpPr>
          <p:spPr>
            <a:xfrm>
              <a:off x="411" y="1238"/>
              <a:ext cx="5323"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rebuchet MS"/>
                <a:buNone/>
              </a:pPr>
              <a:r>
                <a:rPr b="0" i="0" lang="en-US" sz="2400" u="none">
                  <a:solidFill>
                    <a:schemeClr val="dk1"/>
                  </a:solidFill>
                  <a:latin typeface="Trebuchet MS"/>
                  <a:ea typeface="Trebuchet MS"/>
                  <a:cs typeface="Trebuchet MS"/>
                  <a:sym typeface="Trebuchet MS"/>
                </a:rPr>
                <a:t>Plain Text</a:t>
              </a:r>
              <a:r>
                <a:rPr b="1" i="0" lang="en-US" sz="2000" u="none">
                  <a:solidFill>
                    <a:srgbClr val="0000FF"/>
                  </a:solidFill>
                  <a:latin typeface="Arial"/>
                  <a:ea typeface="Arial"/>
                  <a:cs typeface="Arial"/>
                  <a:sym typeface="Arial"/>
                </a:rPr>
                <a:t>	A B C D E F G H  I  J K L M N O P Q R S T U V W X Y Z</a:t>
              </a:r>
              <a:endParaRPr/>
            </a:p>
          </p:txBody>
        </p:sp>
        <p:sp>
          <p:nvSpPr>
            <p:cNvPr id="213" name="Google Shape;213;p10"/>
            <p:cNvSpPr txBox="1"/>
            <p:nvPr/>
          </p:nvSpPr>
          <p:spPr>
            <a:xfrm>
              <a:off x="411" y="1736"/>
              <a:ext cx="536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rebuchet MS"/>
                <a:buNone/>
              </a:pPr>
              <a:r>
                <a:rPr b="0" i="0" lang="en-US" sz="2400" u="none">
                  <a:solidFill>
                    <a:schemeClr val="dk1"/>
                  </a:solidFill>
                  <a:latin typeface="Trebuchet MS"/>
                  <a:ea typeface="Trebuchet MS"/>
                  <a:cs typeface="Trebuchet MS"/>
                  <a:sym typeface="Trebuchet MS"/>
                </a:rPr>
                <a:t>C1(k=6)</a:t>
              </a:r>
              <a:r>
                <a:rPr b="1" i="0" lang="en-US" sz="2000" u="none">
                  <a:solidFill>
                    <a:srgbClr val="0000FF"/>
                  </a:solidFill>
                  <a:latin typeface="Arial"/>
                  <a:ea typeface="Arial"/>
                  <a:cs typeface="Arial"/>
                  <a:sym typeface="Arial"/>
                </a:rPr>
                <a:t>   	F G H  I  J K L M N O P Q R S T U V W X Y Z A B C D E </a:t>
              </a:r>
              <a:endParaRPr/>
            </a:p>
          </p:txBody>
        </p:sp>
        <p:cxnSp>
          <p:nvCxnSpPr>
            <p:cNvPr id="214" name="Google Shape;214;p10"/>
            <p:cNvCxnSpPr/>
            <p:nvPr/>
          </p:nvCxnSpPr>
          <p:spPr>
            <a:xfrm>
              <a:off x="2496" y="1526"/>
              <a:ext cx="0" cy="192"/>
            </a:xfrm>
            <a:prstGeom prst="straightConnector1">
              <a:avLst/>
            </a:prstGeom>
            <a:noFill/>
            <a:ln cap="flat" cmpd="sng" w="25400">
              <a:solidFill>
                <a:schemeClr val="dk1"/>
              </a:solidFill>
              <a:prstDash val="solid"/>
              <a:miter lim="800000"/>
              <a:headEnd len="med" w="med" type="none"/>
              <a:tailEnd len="med" w="med" type="triangle"/>
            </a:ln>
          </p:spPr>
        </p:cxnSp>
        <p:sp>
          <p:nvSpPr>
            <p:cNvPr id="215" name="Google Shape;215;p10"/>
            <p:cNvSpPr txBox="1"/>
            <p:nvPr/>
          </p:nvSpPr>
          <p:spPr>
            <a:xfrm>
              <a:off x="384" y="1238"/>
              <a:ext cx="5376" cy="101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216" name="Google Shape;216;p10"/>
            <p:cNvSpPr txBox="1"/>
            <p:nvPr/>
          </p:nvSpPr>
          <p:spPr>
            <a:xfrm>
              <a:off x="411" y="1928"/>
              <a:ext cx="536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rebuchet MS"/>
                <a:buNone/>
              </a:pPr>
              <a:r>
                <a:rPr b="0" i="0" lang="en-US" sz="2400" u="none">
                  <a:solidFill>
                    <a:schemeClr val="dk1"/>
                  </a:solidFill>
                  <a:latin typeface="Trebuchet MS"/>
                  <a:ea typeface="Trebuchet MS"/>
                  <a:cs typeface="Trebuchet MS"/>
                  <a:sym typeface="Trebuchet MS"/>
                </a:rPr>
                <a:t>C2(k=20)</a:t>
              </a:r>
              <a:r>
                <a:rPr b="1" i="0" lang="en-US" sz="2000" u="none">
                  <a:solidFill>
                    <a:srgbClr val="0000FF"/>
                  </a:solidFill>
                  <a:latin typeface="Arial"/>
                  <a:ea typeface="Arial"/>
                  <a:cs typeface="Arial"/>
                  <a:sym typeface="Arial"/>
                </a:rPr>
                <a:t> 	T U V W X Y Z A B C D E F G H  I  J K L M N O P Q R S </a:t>
              </a:r>
              <a:endParaRPr/>
            </a:p>
          </p:txBody>
        </p:sp>
      </p:gr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txBox="1"/>
          <p:nvPr>
            <p:ph idx="1" type="body"/>
          </p:nvPr>
        </p:nvSpPr>
        <p:spPr>
          <a:xfrm>
            <a:off x="685800" y="1143000"/>
            <a:ext cx="8229600" cy="17526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Obtain a key to for the algorithm and then shift the alphabets</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For instance if the key is word we will shift all the letters by four and remove the letters w, o, r, &amp; d from the encryption</a:t>
            </a:r>
            <a:endParaRPr/>
          </a:p>
          <a:p>
            <a:pPr indent="-609600" lvl="0" marL="609600"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We have to ensure that the mapping is one-to-one </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no single letter in plain text can map to two different letters in cipher text</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no single letter in cipher text can map to two different letters in plain text</a:t>
            </a:r>
            <a:endParaRPr/>
          </a:p>
        </p:txBody>
      </p:sp>
      <p:sp>
        <p:nvSpPr>
          <p:cNvPr id="223" name="Google Shape;223;p11"/>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Substitution Cipher</a:t>
            </a:r>
            <a:r>
              <a:rPr b="1" i="0" lang="en-US" sz="3200" u="none">
                <a:solidFill>
                  <a:srgbClr val="CC0000"/>
                </a:solidFill>
                <a:latin typeface="Arial"/>
                <a:ea typeface="Arial"/>
                <a:cs typeface="Arial"/>
                <a:sym typeface="Arial"/>
              </a:rPr>
              <a:t> </a:t>
            </a:r>
            <a:br>
              <a:rPr b="1" i="0" lang="en-US" sz="3200" u="none">
                <a:solidFill>
                  <a:srgbClr val="CC0000"/>
                </a:solidFill>
                <a:latin typeface="Arial"/>
                <a:ea typeface="Arial"/>
                <a:cs typeface="Arial"/>
                <a:sym typeface="Arial"/>
              </a:rPr>
            </a:br>
            <a:r>
              <a:rPr b="1" i="0" lang="en-US" sz="2400" u="none">
                <a:solidFill>
                  <a:srgbClr val="333399"/>
                </a:solidFill>
                <a:latin typeface="Arial"/>
                <a:ea typeface="Arial"/>
                <a:cs typeface="Arial"/>
                <a:sym typeface="Arial"/>
              </a:rPr>
              <a:t>Using a key to shift alphabet*</a:t>
            </a:r>
            <a:endParaRPr/>
          </a:p>
        </p:txBody>
      </p:sp>
      <p:sp>
        <p:nvSpPr>
          <p:cNvPr id="224" name="Google Shape;224;p11"/>
          <p:cNvSpPr/>
          <p:nvPr/>
        </p:nvSpPr>
        <p:spPr>
          <a:xfrm>
            <a:off x="6553200" y="4838700"/>
            <a:ext cx="13716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Encrypted </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a:t>
            </a:r>
            <a:endParaRPr/>
          </a:p>
        </p:txBody>
      </p:sp>
      <p:sp>
        <p:nvSpPr>
          <p:cNvPr id="225" name="Google Shape;225;p11"/>
          <p:cNvSpPr/>
          <p:nvPr/>
        </p:nvSpPr>
        <p:spPr>
          <a:xfrm>
            <a:off x="1143000" y="4838700"/>
            <a:ext cx="13716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0000FF"/>
              </a:buClr>
              <a:buSzPts val="1200"/>
              <a:buFont typeface="Arial"/>
              <a:buNone/>
            </a:pPr>
            <a:r>
              <a:t/>
            </a:r>
            <a:endParaRPr b="1" i="0" sz="1200" u="none">
              <a:solidFill>
                <a:srgbClr val="CC0000"/>
              </a:solidFill>
              <a:latin typeface="Arial"/>
              <a:ea typeface="Arial"/>
              <a:cs typeface="Arial"/>
              <a:sym typeface="Arial"/>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Bob, I love you. </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Alice</a:t>
            </a:r>
            <a:endParaRPr/>
          </a:p>
        </p:txBody>
      </p:sp>
      <p:sp>
        <p:nvSpPr>
          <p:cNvPr id="226" name="Google Shape;226;p11"/>
          <p:cNvSpPr/>
          <p:nvPr/>
        </p:nvSpPr>
        <p:spPr>
          <a:xfrm>
            <a:off x="3733800" y="4800600"/>
            <a:ext cx="1371600" cy="1066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a:t>
            </a:r>
            <a:endParaRPr/>
          </a:p>
          <a:p>
            <a:pPr indent="0" lvl="0" marL="0" marR="0" rtl="0" algn="ctr">
              <a:lnSpc>
                <a:spcPct val="100000"/>
              </a:lnSpc>
              <a:spcBef>
                <a:spcPts val="24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cxnSp>
        <p:nvCxnSpPr>
          <p:cNvPr id="227" name="Google Shape;227;p11"/>
          <p:cNvCxnSpPr/>
          <p:nvPr/>
        </p:nvCxnSpPr>
        <p:spPr>
          <a:xfrm rot="10800000">
            <a:off x="4343400" y="5943600"/>
            <a:ext cx="0" cy="228600"/>
          </a:xfrm>
          <a:prstGeom prst="straightConnector1">
            <a:avLst/>
          </a:prstGeom>
          <a:noFill/>
          <a:ln cap="flat" cmpd="sng" w="19050">
            <a:solidFill>
              <a:schemeClr val="dk1"/>
            </a:solidFill>
            <a:prstDash val="solid"/>
            <a:miter lim="800000"/>
            <a:headEnd len="med" w="med" type="none"/>
            <a:tailEnd len="med" w="med" type="triangle"/>
          </a:ln>
        </p:spPr>
      </p:cxnSp>
      <p:cxnSp>
        <p:nvCxnSpPr>
          <p:cNvPr id="228" name="Google Shape;228;p11"/>
          <p:cNvCxnSpPr/>
          <p:nvPr/>
        </p:nvCxnSpPr>
        <p:spPr>
          <a:xfrm rot="10800000">
            <a:off x="2933700" y="50673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229" name="Google Shape;229;p11"/>
          <p:cNvCxnSpPr/>
          <p:nvPr/>
        </p:nvCxnSpPr>
        <p:spPr>
          <a:xfrm rot="10800000">
            <a:off x="5829300" y="5067300"/>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230" name="Google Shape;230;p11"/>
          <p:cNvSpPr txBox="1"/>
          <p:nvPr/>
        </p:nvSpPr>
        <p:spPr>
          <a:xfrm>
            <a:off x="3983037" y="6110287"/>
            <a:ext cx="793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a:t>
            </a:r>
            <a:r>
              <a:rPr b="1" i="0" lang="en-US" sz="1200" u="none">
                <a:solidFill>
                  <a:srgbClr val="0000FF"/>
                </a:solidFill>
                <a:latin typeface="Arial"/>
                <a:ea typeface="Arial"/>
                <a:cs typeface="Arial"/>
                <a:sym typeface="Arial"/>
              </a:rPr>
              <a:t>WORD</a:t>
            </a:r>
            <a:endParaRPr/>
          </a:p>
        </p:txBody>
      </p:sp>
      <p:sp>
        <p:nvSpPr>
          <p:cNvPr id="231" name="Google Shape;231;p11"/>
          <p:cNvSpPr txBox="1"/>
          <p:nvPr/>
        </p:nvSpPr>
        <p:spPr>
          <a:xfrm>
            <a:off x="347662" y="3260725"/>
            <a:ext cx="84502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rebuchet MS"/>
              <a:buNone/>
            </a:pPr>
            <a:r>
              <a:rPr b="0" i="0" lang="en-US" sz="2400" u="none">
                <a:solidFill>
                  <a:schemeClr val="dk1"/>
                </a:solidFill>
                <a:latin typeface="Trebuchet MS"/>
                <a:ea typeface="Trebuchet MS"/>
                <a:cs typeface="Trebuchet MS"/>
                <a:sym typeface="Trebuchet MS"/>
              </a:rPr>
              <a:t>Plain Text</a:t>
            </a:r>
            <a:r>
              <a:rPr b="1" i="0" lang="en-US" sz="2000" u="none">
                <a:solidFill>
                  <a:srgbClr val="0000FF"/>
                </a:solidFill>
                <a:latin typeface="Arial"/>
                <a:ea typeface="Arial"/>
                <a:cs typeface="Arial"/>
                <a:sym typeface="Arial"/>
              </a:rPr>
              <a:t>	A B C D E F G H  I  J K L M N O P Q R S T U V W X Y Z</a:t>
            </a:r>
            <a:endParaRPr/>
          </a:p>
        </p:txBody>
      </p:sp>
      <p:sp>
        <p:nvSpPr>
          <p:cNvPr id="232" name="Google Shape;232;p11"/>
          <p:cNvSpPr txBox="1"/>
          <p:nvPr/>
        </p:nvSpPr>
        <p:spPr>
          <a:xfrm>
            <a:off x="347662" y="4051300"/>
            <a:ext cx="84502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rebuchet MS"/>
              <a:buNone/>
            </a:pPr>
            <a:r>
              <a:rPr b="0" i="0" lang="en-US" sz="2400" u="none">
                <a:solidFill>
                  <a:schemeClr val="dk1"/>
                </a:solidFill>
                <a:latin typeface="Trebuchet MS"/>
                <a:ea typeface="Trebuchet MS"/>
                <a:cs typeface="Trebuchet MS"/>
                <a:sym typeface="Trebuchet MS"/>
              </a:rPr>
              <a:t>C1(k=6)</a:t>
            </a:r>
            <a:r>
              <a:rPr b="1" i="0" lang="en-US" sz="2000" u="none">
                <a:solidFill>
                  <a:srgbClr val="0000FF"/>
                </a:solidFill>
                <a:latin typeface="Arial"/>
                <a:ea typeface="Arial"/>
                <a:cs typeface="Arial"/>
                <a:sym typeface="Arial"/>
              </a:rPr>
              <a:t>   	W O R D A B C E F G H  I  J K L M N P Q S T U V X Y Z</a:t>
            </a:r>
            <a:endParaRPr/>
          </a:p>
        </p:txBody>
      </p:sp>
      <p:cxnSp>
        <p:nvCxnSpPr>
          <p:cNvPr id="233" name="Google Shape;233;p11"/>
          <p:cNvCxnSpPr/>
          <p:nvPr/>
        </p:nvCxnSpPr>
        <p:spPr>
          <a:xfrm>
            <a:off x="3657600" y="3717925"/>
            <a:ext cx="0" cy="304800"/>
          </a:xfrm>
          <a:prstGeom prst="straightConnector1">
            <a:avLst/>
          </a:prstGeom>
          <a:noFill/>
          <a:ln cap="flat" cmpd="sng" w="25400">
            <a:solidFill>
              <a:schemeClr val="dk1"/>
            </a:solidFill>
            <a:prstDash val="solid"/>
            <a:miter lim="800000"/>
            <a:headEnd len="med" w="med" type="none"/>
            <a:tailEnd len="med" w="med" type="triangle"/>
          </a:ln>
        </p:spPr>
      </p:cxnSp>
      <p:sp>
        <p:nvSpPr>
          <p:cNvPr id="234" name="Google Shape;234;p11"/>
          <p:cNvSpPr txBox="1"/>
          <p:nvPr/>
        </p:nvSpPr>
        <p:spPr>
          <a:xfrm>
            <a:off x="304800" y="3260725"/>
            <a:ext cx="8534400" cy="131127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2"/>
          <p:cNvSpPr txBox="1"/>
          <p:nvPr>
            <p:ph idx="1" type="body"/>
          </p:nvPr>
        </p:nvSpPr>
        <p:spPr>
          <a:xfrm>
            <a:off x="685800" y="1143000"/>
            <a:ext cx="8229600" cy="14478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This involves rearrangement of characters on the plain text into columns</a:t>
            </a:r>
            <a:endParaRPr/>
          </a:p>
          <a:p>
            <a:pPr indent="-609600" lvl="0" marL="609600"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The following example shows how letters are transformed</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If the letters are not exact multiples of the transposition size there may be a few short letters in the last column which can be padded with an infrequent letter such as x or z</a:t>
            </a:r>
            <a:endParaRPr/>
          </a:p>
        </p:txBody>
      </p:sp>
      <p:sp>
        <p:nvSpPr>
          <p:cNvPr id="241" name="Google Shape;241;p12"/>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Transposition Cipher</a:t>
            </a:r>
            <a:r>
              <a:rPr b="1" i="0" lang="en-US" sz="3200" u="none">
                <a:solidFill>
                  <a:srgbClr val="CC0000"/>
                </a:solidFill>
                <a:latin typeface="Arial"/>
                <a:ea typeface="Arial"/>
                <a:cs typeface="Arial"/>
                <a:sym typeface="Arial"/>
              </a:rPr>
              <a:t> </a:t>
            </a:r>
            <a:br>
              <a:rPr b="1" i="0" lang="en-US" sz="3200" u="none">
                <a:solidFill>
                  <a:srgbClr val="CC0000"/>
                </a:solidFill>
                <a:latin typeface="Arial"/>
                <a:ea typeface="Arial"/>
                <a:cs typeface="Arial"/>
                <a:sym typeface="Arial"/>
              </a:rPr>
            </a:br>
            <a:r>
              <a:rPr b="1" i="0" lang="en-US" sz="2400" u="none">
                <a:solidFill>
                  <a:srgbClr val="333399"/>
                </a:solidFill>
                <a:latin typeface="Arial"/>
                <a:ea typeface="Arial"/>
                <a:cs typeface="Arial"/>
                <a:sym typeface="Arial"/>
              </a:rPr>
              <a:t>Columnar Transposition*</a:t>
            </a:r>
            <a:endParaRPr/>
          </a:p>
        </p:txBody>
      </p:sp>
      <p:sp>
        <p:nvSpPr>
          <p:cNvPr id="242" name="Google Shape;242;p12"/>
          <p:cNvSpPr txBox="1"/>
          <p:nvPr/>
        </p:nvSpPr>
        <p:spPr>
          <a:xfrm>
            <a:off x="1524000" y="3122612"/>
            <a:ext cx="1708150" cy="33813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T H I S I </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S A M E S</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S A G E T</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O S H O W </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H O W A C </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O L U M N </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A R T R A </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N S P O S </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I T I O N </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W O R K S</a:t>
            </a:r>
            <a:endParaRPr/>
          </a:p>
        </p:txBody>
      </p:sp>
      <p:sp>
        <p:nvSpPr>
          <p:cNvPr id="243" name="Google Shape;243;p12"/>
          <p:cNvSpPr txBox="1"/>
          <p:nvPr/>
        </p:nvSpPr>
        <p:spPr>
          <a:xfrm>
            <a:off x="4540250" y="3095625"/>
            <a:ext cx="1708150" cy="33813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T S S O H</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O A N I W</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H A A S O</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L R S T O</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I M G H W</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U T P I R </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S E E O A </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M R O O K</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I S T W C</a:t>
            </a:r>
            <a:endParaRPr/>
          </a:p>
          <a:p>
            <a:pPr indent="0" lvl="0" marL="0" marR="0" rtl="0" algn="l">
              <a:lnSpc>
                <a:spcPct val="90000"/>
              </a:lnSpc>
              <a:spcBef>
                <a:spcPts val="400"/>
              </a:spcBef>
              <a:spcAft>
                <a:spcPts val="0"/>
              </a:spcAft>
              <a:buClr>
                <a:srgbClr val="0000FF"/>
              </a:buClr>
              <a:buSzPts val="2000"/>
              <a:buFont typeface="Droid Sans Mono"/>
              <a:buNone/>
            </a:pPr>
            <a:r>
              <a:rPr b="1" i="0" lang="en-US" sz="2000" u="none">
                <a:solidFill>
                  <a:srgbClr val="0000FF"/>
                </a:solidFill>
                <a:latin typeface="Droid Sans Mono"/>
                <a:ea typeface="Droid Sans Mono"/>
                <a:cs typeface="Droid Sans Mono"/>
                <a:sym typeface="Droid Sans Mono"/>
              </a:rPr>
              <a:t>N A S N S</a:t>
            </a:r>
            <a:endParaRPr/>
          </a:p>
        </p:txBody>
      </p:sp>
      <p:sp>
        <p:nvSpPr>
          <p:cNvPr id="244" name="Google Shape;244;p12"/>
          <p:cNvSpPr txBox="1"/>
          <p:nvPr/>
        </p:nvSpPr>
        <p:spPr>
          <a:xfrm>
            <a:off x="1431925" y="2590800"/>
            <a:ext cx="16224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Plain Text</a:t>
            </a:r>
            <a:endParaRPr/>
          </a:p>
        </p:txBody>
      </p:sp>
      <p:sp>
        <p:nvSpPr>
          <p:cNvPr id="245" name="Google Shape;245;p12"/>
          <p:cNvSpPr txBox="1"/>
          <p:nvPr/>
        </p:nvSpPr>
        <p:spPr>
          <a:xfrm>
            <a:off x="4473575" y="2590800"/>
            <a:ext cx="1860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Cipher Text</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txBox="1"/>
          <p:nvPr>
            <p:ph idx="1" type="body"/>
          </p:nvPr>
        </p:nvSpPr>
        <p:spPr>
          <a:xfrm>
            <a:off x="685800" y="1143000"/>
            <a:ext cx="8077200" cy="53340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The amount of secrecy needed should determine the amount of labor appropriate for the encryption and decryption.</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The set of keys and the enciphering algorithm should be free from complexity.</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The implementation of the process should be as simple as possible.</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Errors in ciphering should not propagate and cause corruption of further information in the message.</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The size of the enciphered text should be no larger than the text of the original message.</a:t>
            </a:r>
            <a:endParaRPr/>
          </a:p>
        </p:txBody>
      </p:sp>
      <p:sp>
        <p:nvSpPr>
          <p:cNvPr id="252" name="Google Shape;252;p13"/>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Ciphers</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Shannon’s Characteristics of “Good” Ciphers</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idx="1" type="body"/>
          </p:nvPr>
        </p:nvSpPr>
        <p:spPr>
          <a:xfrm>
            <a:off x="685800" y="1143000"/>
            <a:ext cx="8077200" cy="53340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It is based on sound mathematics.  </a:t>
            </a:r>
            <a:endParaRPr/>
          </a:p>
          <a:p>
            <a:pPr indent="-533399" lvl="1" marL="1100137"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Good cryptographic algorithms are are derived from solid principles.</a:t>
            </a:r>
            <a:endParaRPr/>
          </a:p>
          <a:p>
            <a:pPr indent="-609600" lvl="0" marL="609600" rtl="0" algn="l">
              <a:lnSpc>
                <a:spcPct val="9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It has been analyzed by competent experts and found to be sound.  </a:t>
            </a:r>
            <a:endParaRPr/>
          </a:p>
          <a:p>
            <a:pPr indent="-533399" lvl="1" marL="1100137"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Since it is hard for the writer to envisage all possible attacks on the algorithm</a:t>
            </a:r>
            <a:endParaRPr/>
          </a:p>
          <a:p>
            <a:pPr indent="-609600" lvl="0" marL="609600" rtl="0" algn="l">
              <a:lnSpc>
                <a:spcPct val="9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It has stood the “test of time.”  </a:t>
            </a:r>
            <a:endParaRPr/>
          </a:p>
          <a:p>
            <a:pPr indent="-533399" lvl="1" marL="1100137"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Over time people continue to review both mathematical foundations of an algorithm and the way it builds upon those foundations. </a:t>
            </a:r>
            <a:endParaRPr/>
          </a:p>
          <a:p>
            <a:pPr indent="-533399" lvl="1" marL="1100137"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The flaws in most algorithms are discovered soon after their release. </a:t>
            </a:r>
            <a:endParaRPr/>
          </a:p>
        </p:txBody>
      </p:sp>
      <p:sp>
        <p:nvSpPr>
          <p:cNvPr id="259" name="Google Shape;259;p14"/>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Encryption Systems</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Properties of Trustworthy Systems</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5"/>
          <p:cNvSpPr txBox="1"/>
          <p:nvPr>
            <p:ph idx="1" type="body"/>
          </p:nvPr>
        </p:nvSpPr>
        <p:spPr>
          <a:xfrm>
            <a:off x="685800" y="1143000"/>
            <a:ext cx="8077200" cy="53340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Goal of DES is to completely scramble the data and key so that every bit of cipher text depends on every bit of data and ever bit of key</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DES is a block Cipher Algorithm</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Encodes plaintext in 64 bit chunks</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One parity bit for each of the 8 bytes thus it reduces to 56 bits</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It is the most used algorithm</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Standard approved by US National Bureau of Standards for Commercial and nonclassified US government use in 1993</a:t>
            </a:r>
            <a:endParaRPr/>
          </a:p>
          <a:p>
            <a:pPr indent="-431800" lvl="0" marL="60960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Garamond"/>
              <a:ea typeface="Garamond"/>
              <a:cs typeface="Garamond"/>
              <a:sym typeface="Garamond"/>
            </a:endParaRPr>
          </a:p>
          <a:p>
            <a:pPr indent="-165100" lvl="0" marL="342900" rtl="0" algn="l">
              <a:spcBef>
                <a:spcPts val="560"/>
              </a:spcBef>
              <a:spcAft>
                <a:spcPts val="0"/>
              </a:spcAft>
              <a:buClr>
                <a:schemeClr val="dk1"/>
              </a:buClr>
              <a:buSzPts val="2800"/>
              <a:buFont typeface="Times New Roman"/>
              <a:buNone/>
            </a:pPr>
            <a:r>
              <a:t/>
            </a:r>
            <a:endParaRPr b="0" i="0" sz="2800" u="none">
              <a:solidFill>
                <a:schemeClr val="dk1"/>
              </a:solidFill>
              <a:latin typeface="Garamond"/>
              <a:ea typeface="Garamond"/>
              <a:cs typeface="Garamond"/>
              <a:sym typeface="Garamond"/>
            </a:endParaRPr>
          </a:p>
        </p:txBody>
      </p:sp>
      <p:sp>
        <p:nvSpPr>
          <p:cNvPr id="266" name="Google Shape;266;p15"/>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Data Encryption Standard (DES) </a:t>
            </a:r>
            <a:r>
              <a:rPr b="1" i="0" lang="en-US" sz="2400" u="none">
                <a:solidFill>
                  <a:srgbClr val="333399"/>
                </a:solidFill>
                <a:latin typeface="Arial"/>
                <a:ea typeface="Arial"/>
                <a:cs typeface="Arial"/>
                <a:sym typeface="Arial"/>
              </a:rPr>
              <a:t>Basics*</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6"/>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Encryption Algorithm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Summary</a:t>
            </a:r>
            <a:endParaRPr/>
          </a:p>
        </p:txBody>
      </p:sp>
      <p:graphicFrame>
        <p:nvGraphicFramePr>
          <p:cNvPr id="273" name="Google Shape;273;p16"/>
          <p:cNvGraphicFramePr/>
          <p:nvPr/>
        </p:nvGraphicFramePr>
        <p:xfrm>
          <a:off x="685800" y="1397000"/>
          <a:ext cx="3000000" cy="3000000"/>
        </p:xfrm>
        <a:graphic>
          <a:graphicData uri="http://schemas.openxmlformats.org/drawingml/2006/table">
            <a:tbl>
              <a:tblPr>
                <a:noFill/>
                <a:tableStyleId>{84E2DC25-18F3-4B18-AA95-CA2A71EA991E}</a:tableStyleId>
              </a:tblPr>
              <a:tblGrid>
                <a:gridCol w="1524000"/>
                <a:gridCol w="1524000"/>
                <a:gridCol w="1524000"/>
                <a:gridCol w="2667000"/>
              </a:tblGrid>
              <a:tr h="67785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Algorithm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Type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Key Size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Features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DES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Block Cipher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56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Most Common, Not strong enough</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TripleDES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Block Cipher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168 bits</a:t>
                      </a:r>
                      <a:endParaRPr/>
                    </a:p>
                    <a:p>
                      <a:pPr indent="0" lvl="0" marL="0" marR="0" rtl="0" algn="ctr">
                        <a:lnSpc>
                          <a:spcPct val="10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(112 effective)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Modification of DES, Adequate Security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Blowfish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Block Cipher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Variable</a:t>
                      </a:r>
                      <a:endParaRPr/>
                    </a:p>
                    <a:p>
                      <a:pPr indent="0" lvl="0" marL="0" marR="0" rtl="0" algn="ctr">
                        <a:lnSpc>
                          <a:spcPct val="10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(Up to 448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Excellent Security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3185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AES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Block Cipher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Variable </a:t>
                      </a:r>
                      <a:endParaRPr/>
                    </a:p>
                    <a:p>
                      <a:pPr indent="0" lvl="0" marL="0" marR="0" rtl="0" algn="ctr">
                        <a:lnSpc>
                          <a:spcPct val="10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(128, 192, or 256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Replacement for DES, Excellent Security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0647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RC4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Stream Cipher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Variable </a:t>
                      </a:r>
                      <a:endParaRPr/>
                    </a:p>
                    <a:p>
                      <a:pPr indent="0" lvl="0" marL="0" marR="0" rtl="0" algn="ctr">
                        <a:lnSpc>
                          <a:spcPct val="100000"/>
                        </a:lnSpc>
                        <a:spcBef>
                          <a:spcPts val="32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(40 or 128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Fast Stream Cipher, Used in most SSL implementations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idx="1" type="body"/>
          </p:nvPr>
        </p:nvSpPr>
        <p:spPr>
          <a:xfrm>
            <a:off x="685800" y="1143000"/>
            <a:ext cx="8229600" cy="5410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Any exposure to the secret key compromises secrecy of ciphertext</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A key needs to be delivered to the recipient of the coded message for it to be deciphered</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Potential for eavesdropping attack during transmission of key</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Garamond"/>
              <a:ea typeface="Garamond"/>
              <a:cs typeface="Garamond"/>
              <a:sym typeface="Garamond"/>
            </a:endParaRPr>
          </a:p>
        </p:txBody>
      </p:sp>
      <p:sp>
        <p:nvSpPr>
          <p:cNvPr id="280" name="Google Shape;280;p17"/>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281" name="Google Shape;281;p17"/>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Symmetric Encryption</a:t>
            </a:r>
            <a:r>
              <a:rPr b="1" i="0" lang="en-US" sz="3200" u="none">
                <a:solidFill>
                  <a:srgbClr val="CC0000"/>
                </a:solidFill>
                <a:latin typeface="Arial"/>
                <a:ea typeface="Arial"/>
                <a:cs typeface="Arial"/>
                <a:sym typeface="Arial"/>
              </a:rPr>
              <a:t> </a:t>
            </a:r>
            <a:br>
              <a:rPr b="1" i="0" lang="en-US" sz="3200" u="none">
                <a:solidFill>
                  <a:srgbClr val="CC0000"/>
                </a:solidFill>
                <a:latin typeface="Arial"/>
                <a:ea typeface="Arial"/>
                <a:cs typeface="Arial"/>
                <a:sym typeface="Arial"/>
              </a:rPr>
            </a:br>
            <a:r>
              <a:rPr b="1" i="0" lang="en-US" sz="2400" u="none">
                <a:solidFill>
                  <a:srgbClr val="333399"/>
                </a:solidFill>
                <a:latin typeface="Arial"/>
                <a:ea typeface="Arial"/>
                <a:cs typeface="Arial"/>
                <a:sym typeface="Arial"/>
              </a:rPr>
              <a:t>Limitations</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idx="1" type="body"/>
          </p:nvPr>
        </p:nvSpPr>
        <p:spPr>
          <a:xfrm>
            <a:off x="685800" y="1143000"/>
            <a:ext cx="8229600" cy="22860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Uses a pair of keys for encryption</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Public key for encryption</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Private key for decryption</a:t>
            </a:r>
            <a:endParaRPr/>
          </a:p>
          <a:p>
            <a:pPr indent="-609600" lvl="0" marL="609600"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Messages encoded using public key can only be decoded by the private key</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Secret transmission of key for decryption is not required</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Every entity can generate a key pair and release its public key</a:t>
            </a:r>
            <a:endParaRPr/>
          </a:p>
        </p:txBody>
      </p:sp>
      <p:sp>
        <p:nvSpPr>
          <p:cNvPr id="288" name="Google Shape;288;p18"/>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289" name="Google Shape;289;p18"/>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Basics*</a:t>
            </a:r>
            <a:endParaRPr/>
          </a:p>
        </p:txBody>
      </p:sp>
      <p:sp>
        <p:nvSpPr>
          <p:cNvPr id="290" name="Google Shape;290;p18"/>
          <p:cNvSpPr/>
          <p:nvPr/>
        </p:nvSpPr>
        <p:spPr>
          <a:xfrm>
            <a:off x="757237" y="3848100"/>
            <a:ext cx="9144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Plain Text</a:t>
            </a:r>
            <a:endParaRPr/>
          </a:p>
        </p:txBody>
      </p:sp>
      <p:sp>
        <p:nvSpPr>
          <p:cNvPr id="291" name="Google Shape;291;p18"/>
          <p:cNvSpPr/>
          <p:nvPr/>
        </p:nvSpPr>
        <p:spPr>
          <a:xfrm>
            <a:off x="2216150" y="3810000"/>
            <a:ext cx="1143000" cy="1066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cxnSp>
        <p:nvCxnSpPr>
          <p:cNvPr id="292" name="Google Shape;292;p18"/>
          <p:cNvCxnSpPr/>
          <p:nvPr/>
        </p:nvCxnSpPr>
        <p:spPr>
          <a:xfrm rot="10800000">
            <a:off x="2789237" y="48768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293" name="Google Shape;293;p18"/>
          <p:cNvCxnSpPr/>
          <p:nvPr/>
        </p:nvCxnSpPr>
        <p:spPr>
          <a:xfrm rot="10800000">
            <a:off x="1938337" y="40767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294" name="Google Shape;294;p18"/>
          <p:cNvCxnSpPr/>
          <p:nvPr/>
        </p:nvCxnSpPr>
        <p:spPr>
          <a:xfrm rot="10800000">
            <a:off x="3619500" y="4076700"/>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295" name="Google Shape;295;p18"/>
          <p:cNvSpPr txBox="1"/>
          <p:nvPr/>
        </p:nvSpPr>
        <p:spPr>
          <a:xfrm>
            <a:off x="2243137" y="6324600"/>
            <a:ext cx="1090612"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a:solidFill>
                  <a:srgbClr val="0000FF"/>
                </a:solidFill>
                <a:latin typeface="Arial"/>
                <a:ea typeface="Arial"/>
                <a:cs typeface="Arial"/>
                <a:sym typeface="Arial"/>
              </a:rPr>
              <a:t>Public Key</a:t>
            </a:r>
            <a:endParaRPr/>
          </a:p>
        </p:txBody>
      </p:sp>
      <p:graphicFrame>
        <p:nvGraphicFramePr>
          <p:cNvPr id="296" name="Google Shape;296;p18"/>
          <p:cNvGraphicFramePr/>
          <p:nvPr/>
        </p:nvGraphicFramePr>
        <p:xfrm>
          <a:off x="2568575" y="5486400"/>
          <a:ext cx="441325" cy="838200"/>
        </p:xfrm>
        <a:graphic>
          <a:graphicData uri="http://schemas.openxmlformats.org/presentationml/2006/ole">
            <mc:AlternateContent>
              <mc:Choice Requires="v">
                <p:oleObj r:id="rId4" imgH="838200" imgW="441325" progId="MS_ClipArt_Gallery.2" spid="_x0000_s1">
                  <p:embed/>
                </p:oleObj>
              </mc:Choice>
              <mc:Fallback>
                <p:oleObj r:id="rId5" imgH="838200" imgW="441325" progId="MS_ClipArt_Gallery.2">
                  <p:embed/>
                  <p:pic>
                    <p:nvPicPr>
                      <p:cNvPr id="296" name="Google Shape;296;p18"/>
                      <p:cNvPicPr preferRelativeResize="0"/>
                      <p:nvPr/>
                    </p:nvPicPr>
                    <p:blipFill rotWithShape="1">
                      <a:blip r:embed="rId6">
                        <a:alphaModFix/>
                      </a:blip>
                      <a:srcRect b="0" l="0" r="0" t="0"/>
                      <a:stretch/>
                    </p:blipFill>
                    <p:spPr>
                      <a:xfrm>
                        <a:off x="2568575" y="5486400"/>
                        <a:ext cx="441325" cy="838200"/>
                      </a:xfrm>
                      <a:prstGeom prst="rect">
                        <a:avLst/>
                      </a:prstGeom>
                      <a:noFill/>
                      <a:ln>
                        <a:noFill/>
                      </a:ln>
                    </p:spPr>
                  </p:pic>
                </p:oleObj>
              </mc:Fallback>
            </mc:AlternateContent>
          </a:graphicData>
        </a:graphic>
      </p:graphicFrame>
      <p:cxnSp>
        <p:nvCxnSpPr>
          <p:cNvPr id="297" name="Google Shape;297;p18"/>
          <p:cNvCxnSpPr/>
          <p:nvPr/>
        </p:nvCxnSpPr>
        <p:spPr>
          <a:xfrm rot="10800000">
            <a:off x="6743700" y="40767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298" name="Google Shape;298;p18"/>
          <p:cNvCxnSpPr/>
          <p:nvPr/>
        </p:nvCxnSpPr>
        <p:spPr>
          <a:xfrm rot="10800000">
            <a:off x="5067300" y="40767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299" name="Google Shape;299;p18"/>
          <p:cNvCxnSpPr/>
          <p:nvPr/>
        </p:nvCxnSpPr>
        <p:spPr>
          <a:xfrm rot="10800000">
            <a:off x="5910262" y="4876800"/>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300" name="Google Shape;300;p18"/>
          <p:cNvSpPr txBox="1"/>
          <p:nvPr/>
        </p:nvSpPr>
        <p:spPr>
          <a:xfrm>
            <a:off x="5334000" y="6324600"/>
            <a:ext cx="11509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a:solidFill>
                  <a:srgbClr val="0000FF"/>
                </a:solidFill>
                <a:latin typeface="Arial"/>
                <a:ea typeface="Arial"/>
                <a:cs typeface="Arial"/>
                <a:sym typeface="Arial"/>
              </a:rPr>
              <a:t>Private Key</a:t>
            </a:r>
            <a:endParaRPr/>
          </a:p>
        </p:txBody>
      </p:sp>
      <p:graphicFrame>
        <p:nvGraphicFramePr>
          <p:cNvPr id="301" name="Google Shape;301;p18"/>
          <p:cNvGraphicFramePr/>
          <p:nvPr/>
        </p:nvGraphicFramePr>
        <p:xfrm>
          <a:off x="5689600" y="5486400"/>
          <a:ext cx="441325" cy="838200"/>
        </p:xfrm>
        <a:graphic>
          <a:graphicData uri="http://schemas.openxmlformats.org/presentationml/2006/ole">
            <mc:AlternateContent>
              <mc:Choice Requires="v">
                <p:oleObj r:id="rId7" imgH="838200" imgW="441325" progId="MS_ClipArt_Gallery.2" spid="_x0000_s2">
                  <p:embed/>
                </p:oleObj>
              </mc:Choice>
              <mc:Fallback>
                <p:oleObj r:id="rId8" imgH="838200" imgW="441325" progId="MS_ClipArt_Gallery.2">
                  <p:embed/>
                  <p:pic>
                    <p:nvPicPr>
                      <p:cNvPr id="301" name="Google Shape;301;p18"/>
                      <p:cNvPicPr preferRelativeResize="0"/>
                      <p:nvPr/>
                    </p:nvPicPr>
                    <p:blipFill rotWithShape="1">
                      <a:blip r:embed="rId6">
                        <a:alphaModFix/>
                      </a:blip>
                      <a:srcRect b="0" l="0" r="0" t="0"/>
                      <a:stretch/>
                    </p:blipFill>
                    <p:spPr>
                      <a:xfrm>
                        <a:off x="5689600" y="5486400"/>
                        <a:ext cx="441325" cy="838200"/>
                      </a:xfrm>
                      <a:prstGeom prst="rect">
                        <a:avLst/>
                      </a:prstGeom>
                      <a:noFill/>
                      <a:ln>
                        <a:noFill/>
                      </a:ln>
                    </p:spPr>
                  </p:pic>
                </p:oleObj>
              </mc:Fallback>
            </mc:AlternateContent>
          </a:graphicData>
        </a:graphic>
      </p:graphicFrame>
      <p:sp>
        <p:nvSpPr>
          <p:cNvPr id="302" name="Google Shape;302;p18"/>
          <p:cNvSpPr/>
          <p:nvPr/>
        </p:nvSpPr>
        <p:spPr>
          <a:xfrm>
            <a:off x="3886200" y="3848100"/>
            <a:ext cx="9144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 Text</a:t>
            </a:r>
            <a:endParaRPr/>
          </a:p>
        </p:txBody>
      </p:sp>
      <p:sp>
        <p:nvSpPr>
          <p:cNvPr id="303" name="Google Shape;303;p18"/>
          <p:cNvSpPr/>
          <p:nvPr/>
        </p:nvSpPr>
        <p:spPr>
          <a:xfrm>
            <a:off x="7010400" y="3848100"/>
            <a:ext cx="9144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Plain Text</a:t>
            </a:r>
            <a:endParaRPr/>
          </a:p>
        </p:txBody>
      </p:sp>
      <p:sp>
        <p:nvSpPr>
          <p:cNvPr id="304" name="Google Shape;304;p18"/>
          <p:cNvSpPr/>
          <p:nvPr/>
        </p:nvSpPr>
        <p:spPr>
          <a:xfrm>
            <a:off x="5337175" y="3810000"/>
            <a:ext cx="1143000" cy="1066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idx="1" type="body"/>
          </p:nvPr>
        </p:nvSpPr>
        <p:spPr>
          <a:xfrm>
            <a:off x="762000" y="1143000"/>
            <a:ext cx="8686800" cy="51054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600"/>
              <a:buFont typeface="Garamond"/>
              <a:buChar char="•"/>
            </a:pPr>
            <a:r>
              <a:rPr b="0" i="0" lang="en-US" sz="2600" u="none">
                <a:solidFill>
                  <a:schemeClr val="dk1"/>
                </a:solidFill>
                <a:latin typeface="Garamond"/>
                <a:ea typeface="Garamond"/>
                <a:cs typeface="Garamond"/>
                <a:sym typeface="Garamond"/>
              </a:rPr>
              <a:t>Two most popular algorithms are RSA &amp; El Gamal</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RSA</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Developed by Ron Rivest, Adi Shamir, Len Adelman</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Both public and private key are interchangable</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Variable Key Size (512, 1024, or 2048 buts)</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Most popular public key algorithm</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El Gamal</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Developed by Taher ElGamal</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Variable key size (512 or 1024 bits)</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Less common than RSA, used in protocols like PGP</a:t>
            </a:r>
            <a:endParaRPr/>
          </a:p>
        </p:txBody>
      </p:sp>
      <p:sp>
        <p:nvSpPr>
          <p:cNvPr id="311" name="Google Shape;311;p19"/>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312" name="Google Shape;312;p19"/>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Types</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1" type="body"/>
          </p:nvPr>
        </p:nvSpPr>
        <p:spPr>
          <a:xfrm>
            <a:off x="685800" y="1143000"/>
            <a:ext cx="8229600" cy="53340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Well established needs for secure communication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War time communication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Business transactions</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Illicit Love Affairs</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Requirements of secure communication</a:t>
            </a:r>
            <a:endParaRPr/>
          </a:p>
          <a:p>
            <a:pPr indent="-533399" lvl="1" marL="1100137" rtl="0" algn="l">
              <a:lnSpc>
                <a:spcPct val="100000"/>
              </a:lnSpc>
              <a:spcBef>
                <a:spcPts val="480"/>
              </a:spcBef>
              <a:spcAft>
                <a:spcPts val="0"/>
              </a:spcAft>
              <a:buClr>
                <a:schemeClr val="dk1"/>
              </a:buClr>
              <a:buSzPts val="2400"/>
              <a:buFont typeface="Garamond"/>
              <a:buAutoNum type="arabicPeriod"/>
            </a:pPr>
            <a:r>
              <a:rPr b="0" i="0" lang="en-US" sz="2400" u="none">
                <a:solidFill>
                  <a:schemeClr val="dk1"/>
                </a:solidFill>
                <a:latin typeface="Garamond"/>
                <a:ea typeface="Garamond"/>
                <a:cs typeface="Garamond"/>
                <a:sym typeface="Garamond"/>
              </a:rPr>
              <a:t>Secrecy</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Only intended receiver understands the message</a:t>
            </a:r>
            <a:endParaRPr/>
          </a:p>
          <a:p>
            <a:pPr indent="-533399" lvl="1" marL="1100137" rtl="0" algn="l">
              <a:lnSpc>
                <a:spcPct val="100000"/>
              </a:lnSpc>
              <a:spcBef>
                <a:spcPts val="480"/>
              </a:spcBef>
              <a:spcAft>
                <a:spcPts val="0"/>
              </a:spcAft>
              <a:buClr>
                <a:schemeClr val="dk1"/>
              </a:buClr>
              <a:buSzPts val="2400"/>
              <a:buFont typeface="Garamond"/>
              <a:buAutoNum type="arabicPeriod"/>
            </a:pPr>
            <a:r>
              <a:rPr b="0" i="0" lang="en-US" sz="2400" u="none">
                <a:solidFill>
                  <a:schemeClr val="dk1"/>
                </a:solidFill>
                <a:latin typeface="Garamond"/>
                <a:ea typeface="Garamond"/>
                <a:cs typeface="Garamond"/>
                <a:sym typeface="Garamond"/>
              </a:rPr>
              <a:t>Authentication</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Sender and receiver need to confirm each others identity</a:t>
            </a:r>
            <a:endParaRPr/>
          </a:p>
          <a:p>
            <a:pPr indent="-533399" lvl="1" marL="1100137" rtl="0" algn="l">
              <a:lnSpc>
                <a:spcPct val="100000"/>
              </a:lnSpc>
              <a:spcBef>
                <a:spcPts val="480"/>
              </a:spcBef>
              <a:spcAft>
                <a:spcPts val="0"/>
              </a:spcAft>
              <a:buClr>
                <a:schemeClr val="dk1"/>
              </a:buClr>
              <a:buSzPts val="2400"/>
              <a:buFont typeface="Garamond"/>
              <a:buAutoNum type="arabicPeriod"/>
            </a:pPr>
            <a:r>
              <a:rPr b="0" i="0" lang="en-US" sz="2400" u="none">
                <a:solidFill>
                  <a:schemeClr val="dk1"/>
                </a:solidFill>
                <a:latin typeface="Garamond"/>
                <a:ea typeface="Garamond"/>
                <a:cs typeface="Garamond"/>
                <a:sym typeface="Garamond"/>
              </a:rPr>
              <a:t>Message Integrity</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Ensure that their communication has not been altered, either maliciously or by accident during transmission</a:t>
            </a:r>
            <a:endParaRPr/>
          </a:p>
        </p:txBody>
      </p:sp>
      <p:sp>
        <p:nvSpPr>
          <p:cNvPr id="96" name="Google Shape;96;p2"/>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cap="none" strike="noStrike">
                <a:solidFill>
                  <a:srgbClr val="CC0000"/>
                </a:solidFill>
                <a:latin typeface="Times New Roman"/>
                <a:ea typeface="Times New Roman"/>
                <a:cs typeface="Times New Roman"/>
                <a:sym typeface="Times New Roman"/>
              </a:rPr>
              <a:t>Secure Communication </a:t>
            </a:r>
            <a:br>
              <a:rPr b="1" i="0" lang="en-US" sz="3600" u="none" cap="none" strike="noStrike">
                <a:solidFill>
                  <a:srgbClr val="CC0000"/>
                </a:solidFill>
                <a:latin typeface="Times New Roman"/>
                <a:ea typeface="Times New Roman"/>
                <a:cs typeface="Times New Roman"/>
                <a:sym typeface="Times New Roman"/>
              </a:rPr>
            </a:br>
            <a:r>
              <a:rPr b="1" i="0" lang="en-US" sz="2400" u="none" cap="none" strike="noStrike">
                <a:solidFill>
                  <a:srgbClr val="333399"/>
                </a:solidFill>
                <a:latin typeface="Arial"/>
                <a:ea typeface="Arial"/>
                <a:cs typeface="Arial"/>
                <a:sym typeface="Arial"/>
              </a:rPr>
              <a:t>Needs and Requirements</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idx="1" type="body"/>
          </p:nvPr>
        </p:nvSpPr>
        <p:spPr>
          <a:xfrm>
            <a:off x="685800" y="1143000"/>
            <a:ext cx="8229600" cy="53340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Choose two large prime numbers p &amp; q</a:t>
            </a:r>
            <a:endParaRPr/>
          </a:p>
          <a:p>
            <a:pPr indent="-609600" lvl="0" marL="609600" rtl="0" algn="l">
              <a:lnSpc>
                <a:spcPct val="100000"/>
              </a:lnSpc>
              <a:spcBef>
                <a:spcPts val="44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Compute n=pq and z=(p-1)(q-1)</a:t>
            </a:r>
            <a:endParaRPr/>
          </a:p>
          <a:p>
            <a:pPr indent="-609600" lvl="0" marL="609600" rtl="0" algn="l">
              <a:lnSpc>
                <a:spcPct val="100000"/>
              </a:lnSpc>
              <a:spcBef>
                <a:spcPts val="44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Choose number e, less than n, which has no common factor (other than 1) with z</a:t>
            </a:r>
            <a:endParaRPr/>
          </a:p>
          <a:p>
            <a:pPr indent="-609600" lvl="0" marL="609600" rtl="0" algn="l">
              <a:lnSpc>
                <a:spcPct val="100000"/>
              </a:lnSpc>
              <a:spcBef>
                <a:spcPts val="44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Find number d, such that ed – 1 is exactly divisible by z</a:t>
            </a:r>
            <a:endParaRPr/>
          </a:p>
          <a:p>
            <a:pPr indent="-609600" lvl="0" marL="609600" rtl="0" algn="l">
              <a:lnSpc>
                <a:spcPct val="100000"/>
              </a:lnSpc>
              <a:spcBef>
                <a:spcPts val="44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Keys are generated using n, d, e</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Public key is (n,e)</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Private key is (n, d)</a:t>
            </a:r>
            <a:endParaRPr/>
          </a:p>
          <a:p>
            <a:pPr indent="-609600" lvl="0" marL="609600" rtl="0" algn="l">
              <a:lnSpc>
                <a:spcPct val="100000"/>
              </a:lnSpc>
              <a:spcBef>
                <a:spcPts val="44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Encryption: c = m</a:t>
            </a:r>
            <a:r>
              <a:rPr b="0" baseline="30000" i="0" lang="en-US" sz="2200" u="none">
                <a:solidFill>
                  <a:schemeClr val="dk1"/>
                </a:solidFill>
                <a:latin typeface="Garamond"/>
                <a:ea typeface="Garamond"/>
                <a:cs typeface="Garamond"/>
                <a:sym typeface="Garamond"/>
              </a:rPr>
              <a:t>e</a:t>
            </a:r>
            <a:r>
              <a:rPr b="0" i="0" lang="en-US" sz="2200" u="none">
                <a:solidFill>
                  <a:schemeClr val="dk1"/>
                </a:solidFill>
                <a:latin typeface="Garamond"/>
                <a:ea typeface="Garamond"/>
                <a:cs typeface="Garamond"/>
                <a:sym typeface="Garamond"/>
              </a:rPr>
              <a:t> mod n </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m is plain text</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c is cipher text</a:t>
            </a:r>
            <a:endParaRPr/>
          </a:p>
          <a:p>
            <a:pPr indent="-609600" lvl="0" marL="609600" rtl="0" algn="l">
              <a:lnSpc>
                <a:spcPct val="100000"/>
              </a:lnSpc>
              <a:spcBef>
                <a:spcPts val="44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Decryption: m = c</a:t>
            </a:r>
            <a:r>
              <a:rPr b="0" baseline="30000" i="0" lang="en-US" sz="2200" u="none">
                <a:solidFill>
                  <a:schemeClr val="dk1"/>
                </a:solidFill>
                <a:latin typeface="Garamond"/>
                <a:ea typeface="Garamond"/>
                <a:cs typeface="Garamond"/>
                <a:sym typeface="Garamond"/>
              </a:rPr>
              <a:t>d</a:t>
            </a:r>
            <a:r>
              <a:rPr b="0" i="0" lang="en-US" sz="2200" u="none">
                <a:solidFill>
                  <a:schemeClr val="dk1"/>
                </a:solidFill>
                <a:latin typeface="Garamond"/>
                <a:ea typeface="Garamond"/>
                <a:cs typeface="Garamond"/>
                <a:sym typeface="Garamond"/>
              </a:rPr>
              <a:t> mod n</a:t>
            </a:r>
            <a:endParaRPr/>
          </a:p>
          <a:p>
            <a:pPr indent="-609600" lvl="0" marL="609600" rtl="0" algn="l">
              <a:lnSpc>
                <a:spcPct val="100000"/>
              </a:lnSpc>
              <a:spcBef>
                <a:spcPts val="44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Public key is shared and the private key is hidden</a:t>
            </a:r>
            <a:endParaRPr/>
          </a:p>
          <a:p>
            <a:pPr indent="-609600" lvl="0" marL="609600" rtl="0" algn="l">
              <a:lnSpc>
                <a:spcPct val="100000"/>
              </a:lnSpc>
              <a:spcBef>
                <a:spcPts val="440"/>
              </a:spcBef>
              <a:spcAft>
                <a:spcPts val="0"/>
              </a:spcAft>
              <a:buClr>
                <a:schemeClr val="dk1"/>
              </a:buClr>
              <a:buSzPts val="2200"/>
              <a:buFont typeface="Times New Roman"/>
              <a:buNone/>
            </a:pPr>
            <a:r>
              <a:t/>
            </a:r>
            <a:endParaRPr b="0" i="0" sz="2200" u="none">
              <a:solidFill>
                <a:schemeClr val="dk1"/>
              </a:solidFill>
              <a:latin typeface="Garamond"/>
              <a:ea typeface="Garamond"/>
              <a:cs typeface="Garamond"/>
              <a:sym typeface="Garamond"/>
            </a:endParaRPr>
          </a:p>
          <a:p>
            <a:pPr indent="-203200" lvl="0" marL="342900" rtl="0" algn="l">
              <a:spcBef>
                <a:spcPts val="440"/>
              </a:spcBef>
              <a:spcAft>
                <a:spcPts val="0"/>
              </a:spcAft>
              <a:buClr>
                <a:schemeClr val="dk1"/>
              </a:buClr>
              <a:buSzPts val="2200"/>
              <a:buFont typeface="Times New Roman"/>
              <a:buNone/>
            </a:pPr>
            <a:r>
              <a:t/>
            </a:r>
            <a:endParaRPr b="0" i="0" sz="2200" u="none">
              <a:solidFill>
                <a:schemeClr val="dk1"/>
              </a:solidFill>
              <a:latin typeface="Garamond"/>
              <a:ea typeface="Garamond"/>
              <a:cs typeface="Garamond"/>
              <a:sym typeface="Garamond"/>
            </a:endParaRPr>
          </a:p>
        </p:txBody>
      </p:sp>
      <p:sp>
        <p:nvSpPr>
          <p:cNvPr id="319" name="Google Shape;319;p20"/>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320" name="Google Shape;320;p20"/>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RSA</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1" type="body"/>
          </p:nvPr>
        </p:nvSpPr>
        <p:spPr>
          <a:xfrm>
            <a:off x="685800" y="1143000"/>
            <a:ext cx="8686800" cy="31242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P=5 &amp; q=7</a:t>
            </a:r>
            <a:endParaRPr/>
          </a:p>
          <a:p>
            <a:pPr indent="-609600" lvl="0" marL="609600" rtl="0" algn="l">
              <a:lnSpc>
                <a:spcPct val="90000"/>
              </a:lnSpc>
              <a:spcBef>
                <a:spcPts val="44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n=5*7=35 and z=(4)*(6) = 24</a:t>
            </a:r>
            <a:endParaRPr/>
          </a:p>
          <a:p>
            <a:pPr indent="-609600" lvl="0" marL="609600" rtl="0" algn="l">
              <a:lnSpc>
                <a:spcPct val="90000"/>
              </a:lnSpc>
              <a:spcBef>
                <a:spcPts val="44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e = 5 </a:t>
            </a:r>
            <a:endParaRPr/>
          </a:p>
          <a:p>
            <a:pPr indent="-609600" lvl="0" marL="609600" rtl="0" algn="l">
              <a:lnSpc>
                <a:spcPct val="90000"/>
              </a:lnSpc>
              <a:spcBef>
                <a:spcPts val="44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d = 29 , (29x5 –1) is exactly divisible by 24, 6 times of 24</a:t>
            </a:r>
            <a:endParaRPr/>
          </a:p>
          <a:p>
            <a:pPr indent="-609600" lvl="0" marL="609600" rtl="0" algn="l">
              <a:lnSpc>
                <a:spcPct val="90000"/>
              </a:lnSpc>
              <a:spcBef>
                <a:spcPts val="44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Keys generated are</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Public key: (35,5)</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Private key is (35, 29)</a:t>
            </a:r>
            <a:endParaRPr/>
          </a:p>
          <a:p>
            <a:pPr indent="-609600" lvl="0" marL="609600" rtl="0" algn="l">
              <a:lnSpc>
                <a:spcPct val="90000"/>
              </a:lnSpc>
              <a:spcBef>
                <a:spcPts val="480"/>
              </a:spcBef>
              <a:spcAft>
                <a:spcPts val="0"/>
              </a:spcAft>
              <a:buClr>
                <a:schemeClr val="dk1"/>
              </a:buClr>
              <a:buSzPts val="2200"/>
              <a:buFont typeface="Garamond"/>
              <a:buChar char="•"/>
            </a:pPr>
            <a:r>
              <a:rPr b="0" i="0" lang="en-US" sz="2200" u="none">
                <a:solidFill>
                  <a:schemeClr val="dk1"/>
                </a:solidFill>
                <a:latin typeface="Garamond"/>
                <a:ea typeface="Garamond"/>
                <a:cs typeface="Garamond"/>
                <a:sym typeface="Garamond"/>
              </a:rPr>
              <a:t>Encrypt the word love using (c = </a:t>
            </a:r>
            <a:r>
              <a:rPr b="0" i="0" lang="en-US" sz="2400" u="none">
                <a:solidFill>
                  <a:schemeClr val="dk1"/>
                </a:solidFill>
                <a:latin typeface="Garamond"/>
                <a:ea typeface="Garamond"/>
                <a:cs typeface="Garamond"/>
                <a:sym typeface="Garamond"/>
              </a:rPr>
              <a:t>m</a:t>
            </a:r>
            <a:r>
              <a:rPr b="0" baseline="30000" i="0" lang="en-US" sz="2200" u="none">
                <a:solidFill>
                  <a:schemeClr val="dk1"/>
                </a:solidFill>
                <a:latin typeface="Garamond"/>
                <a:ea typeface="Garamond"/>
                <a:cs typeface="Garamond"/>
                <a:sym typeface="Garamond"/>
              </a:rPr>
              <a:t>e</a:t>
            </a:r>
            <a:r>
              <a:rPr b="0" i="0" lang="en-US" sz="2200" u="none">
                <a:solidFill>
                  <a:schemeClr val="dk1"/>
                </a:solidFill>
                <a:latin typeface="Garamond"/>
                <a:ea typeface="Garamond"/>
                <a:cs typeface="Garamond"/>
                <a:sym typeface="Garamond"/>
              </a:rPr>
              <a:t> mod n)</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Assume that the alphabets are between 1 &amp; 26, 1 for a, e=5</a:t>
            </a:r>
            <a:endParaRPr/>
          </a:p>
          <a:p>
            <a:pPr indent="-533399" lvl="1" marL="1100137" rtl="0" algn="l">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Garamond"/>
              <a:ea typeface="Garamond"/>
              <a:cs typeface="Garamond"/>
              <a:sym typeface="Garamond"/>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Garamond"/>
              <a:ea typeface="Garamond"/>
              <a:cs typeface="Garamond"/>
              <a:sym typeface="Garamond"/>
            </a:endParaRPr>
          </a:p>
        </p:txBody>
      </p:sp>
      <p:sp>
        <p:nvSpPr>
          <p:cNvPr id="327" name="Google Shape;327;p21"/>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328" name="Google Shape;328;p21"/>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RSA</a:t>
            </a:r>
            <a:endParaRPr/>
          </a:p>
        </p:txBody>
      </p:sp>
      <p:graphicFrame>
        <p:nvGraphicFramePr>
          <p:cNvPr id="329" name="Google Shape;329;p21"/>
          <p:cNvGraphicFramePr/>
          <p:nvPr/>
        </p:nvGraphicFramePr>
        <p:xfrm>
          <a:off x="762000" y="4740275"/>
          <a:ext cx="3000000" cy="3000000"/>
        </p:xfrm>
        <a:graphic>
          <a:graphicData uri="http://schemas.openxmlformats.org/drawingml/2006/table">
            <a:tbl>
              <a:tblPr>
                <a:noFill/>
                <a:tableStyleId>{84E2DC25-18F3-4B18-AA95-CA2A71EA991E}</a:tableStyleId>
              </a:tblPr>
              <a:tblGrid>
                <a:gridCol w="1524000"/>
                <a:gridCol w="2057400"/>
                <a:gridCol w="1295400"/>
                <a:gridCol w="2362200"/>
              </a:tblGrid>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Plain Text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Numeric Representation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m</a:t>
                      </a:r>
                      <a:r>
                        <a:rPr b="1" baseline="30000" i="0" lang="en-US" sz="1400" u="none" cap="none" strike="noStrike">
                          <a:solidFill>
                            <a:schemeClr val="dk1"/>
                          </a:solidFill>
                          <a:latin typeface="Times New Roman"/>
                          <a:ea typeface="Times New Roman"/>
                          <a:cs typeface="Times New Roman"/>
                          <a:sym typeface="Times New Roman"/>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Cipher Text (c = </a:t>
                      </a:r>
                      <a:r>
                        <a:rPr b="1" i="0" lang="en-US" sz="1400" u="none" cap="none" strike="noStrike">
                          <a:solidFill>
                            <a:schemeClr val="dk1"/>
                          </a:solidFill>
                          <a:latin typeface="Trebuchet MS"/>
                          <a:ea typeface="Trebuchet MS"/>
                          <a:cs typeface="Trebuchet MS"/>
                          <a:sym typeface="Trebuchet MS"/>
                        </a:rPr>
                        <a:t>m</a:t>
                      </a:r>
                      <a:r>
                        <a:rPr b="1" baseline="30000" i="0" lang="en-US" sz="1400" u="none" cap="none" strike="noStrike">
                          <a:solidFill>
                            <a:schemeClr val="dk1"/>
                          </a:solidFill>
                          <a:latin typeface="Trebuchet MS"/>
                          <a:ea typeface="Trebuchet MS"/>
                          <a:cs typeface="Trebuchet MS"/>
                          <a:sym typeface="Trebuchet MS"/>
                        </a:rPr>
                        <a:t>e</a:t>
                      </a:r>
                      <a:r>
                        <a:rPr b="1" i="0" lang="en-US" sz="1400" u="none" cap="none" strike="noStrike">
                          <a:solidFill>
                            <a:schemeClr val="dk1"/>
                          </a:solidFill>
                          <a:latin typeface="Trebuchet MS"/>
                          <a:ea typeface="Trebuchet MS"/>
                          <a:cs typeface="Trebuchet MS"/>
                          <a:sym typeface="Trebuchet MS"/>
                        </a:rPr>
                        <a:t> mod 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248832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759375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22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5153632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22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3125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idx="1" type="body"/>
          </p:nvPr>
        </p:nvSpPr>
        <p:spPr>
          <a:xfrm>
            <a:off x="685800" y="1143000"/>
            <a:ext cx="8686800" cy="3124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600"/>
              <a:buFont typeface="Garamond"/>
              <a:buChar char="•"/>
            </a:pPr>
            <a:r>
              <a:rPr b="0" i="0" lang="en-US" sz="2600" u="none">
                <a:solidFill>
                  <a:schemeClr val="dk1"/>
                </a:solidFill>
                <a:latin typeface="Garamond"/>
                <a:ea typeface="Garamond"/>
                <a:cs typeface="Garamond"/>
                <a:sym typeface="Garamond"/>
              </a:rPr>
              <a:t>Decrypt the word love using (m = </a:t>
            </a:r>
            <a:r>
              <a:rPr b="0" i="0" lang="en-US" sz="2800" u="none">
                <a:solidFill>
                  <a:schemeClr val="dk1"/>
                </a:solidFill>
                <a:latin typeface="Garamond"/>
                <a:ea typeface="Garamond"/>
                <a:cs typeface="Garamond"/>
                <a:sym typeface="Garamond"/>
              </a:rPr>
              <a:t>c</a:t>
            </a:r>
            <a:r>
              <a:rPr b="0" baseline="30000" i="0" lang="en-US" sz="2600" u="none">
                <a:solidFill>
                  <a:schemeClr val="dk1"/>
                </a:solidFill>
                <a:latin typeface="Garamond"/>
                <a:ea typeface="Garamond"/>
                <a:cs typeface="Garamond"/>
                <a:sym typeface="Garamond"/>
              </a:rPr>
              <a:t>d</a:t>
            </a:r>
            <a:r>
              <a:rPr b="0" i="0" lang="en-US" sz="2600" u="none">
                <a:solidFill>
                  <a:schemeClr val="dk1"/>
                </a:solidFill>
                <a:latin typeface="Garamond"/>
                <a:ea typeface="Garamond"/>
                <a:cs typeface="Garamond"/>
                <a:sym typeface="Garamond"/>
              </a:rPr>
              <a:t> mod 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n = 35, c=29</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Garamond"/>
              <a:ea typeface="Garamond"/>
              <a:cs typeface="Garamond"/>
              <a:sym typeface="Garamond"/>
            </a:endParaRPr>
          </a:p>
        </p:txBody>
      </p:sp>
      <p:sp>
        <p:nvSpPr>
          <p:cNvPr id="336" name="Google Shape;336;p22"/>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337" name="Google Shape;337;p22"/>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RSA</a:t>
            </a:r>
            <a:endParaRPr/>
          </a:p>
        </p:txBody>
      </p:sp>
      <p:graphicFrame>
        <p:nvGraphicFramePr>
          <p:cNvPr id="338" name="Google Shape;338;p22"/>
          <p:cNvGraphicFramePr/>
          <p:nvPr/>
        </p:nvGraphicFramePr>
        <p:xfrm>
          <a:off x="762000" y="2514600"/>
          <a:ext cx="3000000" cy="3000000"/>
        </p:xfrm>
        <a:graphic>
          <a:graphicData uri="http://schemas.openxmlformats.org/drawingml/2006/table">
            <a:tbl>
              <a:tblPr>
                <a:noFill/>
                <a:tableStyleId>{84E2DC25-18F3-4B18-AA95-CA2A71EA991E}</a:tableStyleId>
              </a:tblPr>
              <a:tblGrid>
                <a:gridCol w="914400"/>
                <a:gridCol w="3657600"/>
                <a:gridCol w="1782750"/>
                <a:gridCol w="1036625"/>
              </a:tblGrid>
              <a:tr h="579425">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Cipher Text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c</a:t>
                      </a:r>
                      <a:r>
                        <a:rPr b="1" baseline="30000" i="0" lang="en-US" sz="1600" u="none" cap="none" strike="noStrike">
                          <a:solidFill>
                            <a:schemeClr val="dk1"/>
                          </a:solidFill>
                          <a:latin typeface="Times New Roman"/>
                          <a:ea typeface="Times New Roman"/>
                          <a:cs typeface="Times New Roman"/>
                          <a:sym typeface="Times New Roman"/>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(m = </a:t>
                      </a:r>
                      <a:r>
                        <a:rPr b="1" i="0" lang="en-US" sz="1600" u="none" cap="none" strike="noStrike">
                          <a:solidFill>
                            <a:schemeClr val="dk1"/>
                          </a:solidFill>
                          <a:latin typeface="Trebuchet MS"/>
                          <a:ea typeface="Trebuchet MS"/>
                          <a:cs typeface="Trebuchet MS"/>
                          <a:sym typeface="Trebuchet MS"/>
                        </a:rPr>
                        <a:t>m</a:t>
                      </a:r>
                      <a:r>
                        <a:rPr b="1" baseline="30000" i="0" lang="en-US" sz="1600" u="none" cap="none" strike="noStrike">
                          <a:solidFill>
                            <a:schemeClr val="dk1"/>
                          </a:solidFill>
                          <a:latin typeface="Trebuchet MS"/>
                          <a:ea typeface="Trebuchet MS"/>
                          <a:cs typeface="Trebuchet MS"/>
                          <a:sym typeface="Trebuchet MS"/>
                        </a:rPr>
                        <a:t>e</a:t>
                      </a:r>
                      <a:r>
                        <a:rPr b="1" i="0" lang="en-US" sz="1600" u="none" cap="none" strike="noStrike">
                          <a:solidFill>
                            <a:schemeClr val="dk1"/>
                          </a:solidFill>
                          <a:latin typeface="Trebuchet MS"/>
                          <a:ea typeface="Trebuchet MS"/>
                          <a:cs typeface="Trebuchet MS"/>
                          <a:sym typeface="Trebuchet MS"/>
                        </a:rPr>
                        <a:t> mod 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Plain Text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481968572106750915091411825223072000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l</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12783403948858939111232757568359400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22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852643319086537701956194499721110000000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22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v</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100000000000000000000000000000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idx="1" type="body"/>
          </p:nvPr>
        </p:nvSpPr>
        <p:spPr>
          <a:xfrm>
            <a:off x="685800" y="1143000"/>
            <a:ext cx="8229600" cy="5410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600"/>
              <a:buFont typeface="Garamond"/>
              <a:buChar char="•"/>
            </a:pPr>
            <a:r>
              <a:rPr b="0" i="0" lang="en-US" sz="2600" u="none">
                <a:solidFill>
                  <a:schemeClr val="dk1"/>
                </a:solidFill>
                <a:latin typeface="Garamond"/>
                <a:ea typeface="Garamond"/>
                <a:cs typeface="Garamond"/>
                <a:sym typeface="Garamond"/>
              </a:rPr>
              <a:t>Efficiency is lower than Symmetric Algorithms</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A 1024-bit asymmetric key is equivalent to 128-bit symmetric key</a:t>
            </a:r>
            <a:endParaRPr/>
          </a:p>
          <a:p>
            <a:pPr indent="-609600" lvl="0" marL="609600" rtl="0" algn="l">
              <a:lnSpc>
                <a:spcPct val="100000"/>
              </a:lnSpc>
              <a:spcBef>
                <a:spcPts val="520"/>
              </a:spcBef>
              <a:spcAft>
                <a:spcPts val="0"/>
              </a:spcAft>
              <a:buClr>
                <a:schemeClr val="dk1"/>
              </a:buClr>
              <a:buSzPts val="2600"/>
              <a:buFont typeface="Garamond"/>
              <a:buChar char="•"/>
            </a:pPr>
            <a:r>
              <a:rPr b="0" i="0" lang="en-US" sz="2600" u="none">
                <a:solidFill>
                  <a:schemeClr val="dk1"/>
                </a:solidFill>
                <a:latin typeface="Garamond"/>
                <a:ea typeface="Garamond"/>
                <a:cs typeface="Garamond"/>
                <a:sym typeface="Garamond"/>
              </a:rPr>
              <a:t>Potential for man-in-the middle attack</a:t>
            </a:r>
            <a:endParaRPr/>
          </a:p>
          <a:p>
            <a:pPr indent="-609600" lvl="0" marL="609600" rtl="0" algn="l">
              <a:lnSpc>
                <a:spcPct val="100000"/>
              </a:lnSpc>
              <a:spcBef>
                <a:spcPts val="520"/>
              </a:spcBef>
              <a:spcAft>
                <a:spcPts val="0"/>
              </a:spcAft>
              <a:buClr>
                <a:schemeClr val="dk1"/>
              </a:buClr>
              <a:buSzPts val="2600"/>
              <a:buFont typeface="Garamond"/>
              <a:buChar char="•"/>
            </a:pPr>
            <a:r>
              <a:rPr b="0" i="0" lang="en-US" sz="2600" u="none">
                <a:solidFill>
                  <a:schemeClr val="dk1"/>
                </a:solidFill>
                <a:latin typeface="Garamond"/>
                <a:ea typeface="Garamond"/>
                <a:cs typeface="Garamond"/>
                <a:sym typeface="Garamond"/>
              </a:rPr>
              <a:t>It is problematic to get the key pair generated for the encryption</a:t>
            </a:r>
            <a:endParaRPr/>
          </a:p>
        </p:txBody>
      </p:sp>
      <p:sp>
        <p:nvSpPr>
          <p:cNvPr id="345" name="Google Shape;345;p23"/>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346" name="Google Shape;346;p23"/>
          <p:cNvSpPr txBox="1"/>
          <p:nvPr/>
        </p:nvSpPr>
        <p:spPr>
          <a:xfrm>
            <a:off x="8382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Weaknesses </a:t>
            </a:r>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idx="1" type="body"/>
          </p:nvPr>
        </p:nvSpPr>
        <p:spPr>
          <a:xfrm>
            <a:off x="685800" y="1143000"/>
            <a:ext cx="8229600" cy="21336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Hacker could generate a key pair, give the public key away and tell everybody, that it belongs to somebody else. Now, everyone believing it will use this key for encryption, resulting in the hacker being able to read the messages. If he encrypts the messages again with the public key of the real recipient, he will not be recognized easily. </a:t>
            </a:r>
            <a:endParaRPr/>
          </a:p>
        </p:txBody>
      </p:sp>
      <p:sp>
        <p:nvSpPr>
          <p:cNvPr id="353" name="Google Shape;353;p24"/>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354" name="Google Shape;354;p24"/>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Man-in-the-middle Attack</a:t>
            </a:r>
            <a:endParaRPr/>
          </a:p>
        </p:txBody>
      </p:sp>
      <p:pic>
        <p:nvPicPr>
          <p:cNvPr id="355" name="Google Shape;355;p24"/>
          <p:cNvPicPr preferRelativeResize="0"/>
          <p:nvPr/>
        </p:nvPicPr>
        <p:blipFill rotWithShape="1">
          <a:blip r:embed="rId4">
            <a:alphaModFix/>
          </a:blip>
          <a:srcRect b="0" l="0" r="0" t="0"/>
          <a:stretch/>
        </p:blipFill>
        <p:spPr>
          <a:xfrm>
            <a:off x="538162" y="2971800"/>
            <a:ext cx="820737" cy="914400"/>
          </a:xfrm>
          <a:prstGeom prst="rect">
            <a:avLst/>
          </a:prstGeom>
          <a:noFill/>
          <a:ln>
            <a:noFill/>
          </a:ln>
        </p:spPr>
      </p:pic>
      <p:sp>
        <p:nvSpPr>
          <p:cNvPr id="356" name="Google Shape;356;p24"/>
          <p:cNvSpPr txBox="1"/>
          <p:nvPr/>
        </p:nvSpPr>
        <p:spPr>
          <a:xfrm>
            <a:off x="1058862" y="3260725"/>
            <a:ext cx="431800"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Bob</a:t>
            </a:r>
            <a:endParaRPr/>
          </a:p>
        </p:txBody>
      </p:sp>
      <p:sp>
        <p:nvSpPr>
          <p:cNvPr id="357" name="Google Shape;357;p24"/>
          <p:cNvSpPr txBox="1"/>
          <p:nvPr/>
        </p:nvSpPr>
        <p:spPr>
          <a:xfrm>
            <a:off x="4724400" y="5105400"/>
            <a:ext cx="1022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0" i="0" lang="en-US" sz="1800" u="none">
                <a:solidFill>
                  <a:srgbClr val="0000FF"/>
                </a:solidFill>
                <a:latin typeface="Arial"/>
                <a:ea typeface="Arial"/>
                <a:cs typeface="Arial"/>
                <a:sym typeface="Arial"/>
              </a:rPr>
              <a:t>Attacker</a:t>
            </a:r>
            <a:endParaRPr/>
          </a:p>
        </p:txBody>
      </p:sp>
      <p:sp>
        <p:nvSpPr>
          <p:cNvPr id="358" name="Google Shape;358;p24"/>
          <p:cNvSpPr txBox="1"/>
          <p:nvPr/>
        </p:nvSpPr>
        <p:spPr>
          <a:xfrm>
            <a:off x="8234362" y="4610100"/>
            <a:ext cx="528637"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David</a:t>
            </a:r>
            <a:endParaRPr/>
          </a:p>
        </p:txBody>
      </p:sp>
      <p:pic>
        <p:nvPicPr>
          <p:cNvPr id="359" name="Google Shape;359;p24"/>
          <p:cNvPicPr preferRelativeResize="0"/>
          <p:nvPr/>
        </p:nvPicPr>
        <p:blipFill rotWithShape="1">
          <a:blip r:embed="rId4">
            <a:alphaModFix/>
          </a:blip>
          <a:srcRect b="0" l="0" r="0" t="0"/>
          <a:stretch/>
        </p:blipFill>
        <p:spPr>
          <a:xfrm>
            <a:off x="7489825" y="4267200"/>
            <a:ext cx="820737" cy="914400"/>
          </a:xfrm>
          <a:prstGeom prst="rect">
            <a:avLst/>
          </a:prstGeom>
          <a:noFill/>
          <a:ln>
            <a:noFill/>
          </a:ln>
        </p:spPr>
      </p:pic>
      <p:sp>
        <p:nvSpPr>
          <p:cNvPr id="360" name="Google Shape;360;p24"/>
          <p:cNvSpPr/>
          <p:nvPr/>
        </p:nvSpPr>
        <p:spPr>
          <a:xfrm>
            <a:off x="842962" y="4381500"/>
            <a:ext cx="757237" cy="609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Bob’s</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Message</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 Public key</a:t>
            </a:r>
            <a:endParaRPr/>
          </a:p>
        </p:txBody>
      </p:sp>
      <p:sp>
        <p:nvSpPr>
          <p:cNvPr id="361" name="Google Shape;361;p24"/>
          <p:cNvSpPr/>
          <p:nvPr/>
        </p:nvSpPr>
        <p:spPr>
          <a:xfrm>
            <a:off x="2143125" y="4343400"/>
            <a:ext cx="838200" cy="685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000"/>
              <a:buFont typeface="Arial"/>
              <a:buNone/>
            </a:pPr>
            <a:r>
              <a:t/>
            </a:r>
            <a:endParaRPr b="1" i="0" sz="1000" u="none">
              <a:solidFill>
                <a:srgbClr val="0000FF"/>
              </a:solidFill>
              <a:latin typeface="Arial"/>
              <a:ea typeface="Arial"/>
              <a:cs typeface="Arial"/>
              <a:sym typeface="Arial"/>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Cipher</a:t>
            </a:r>
            <a:endParaRPr/>
          </a:p>
          <a:p>
            <a:pPr indent="0" lvl="0" marL="0" marR="0" rtl="0" algn="l">
              <a:lnSpc>
                <a:spcPct val="100000"/>
              </a:lnSpc>
              <a:spcBef>
                <a:spcPts val="0"/>
              </a:spcBef>
              <a:spcAft>
                <a:spcPts val="0"/>
              </a:spcAft>
              <a:buNone/>
            </a:pPr>
            <a:r>
              <a:t/>
            </a:r>
            <a:endParaRPr b="1" i="0" sz="1000" u="none">
              <a:solidFill>
                <a:srgbClr val="0000FF"/>
              </a:solidFill>
              <a:latin typeface="Arial"/>
              <a:ea typeface="Arial"/>
              <a:cs typeface="Arial"/>
              <a:sym typeface="Arial"/>
            </a:endParaRPr>
          </a:p>
        </p:txBody>
      </p:sp>
      <p:cxnSp>
        <p:nvCxnSpPr>
          <p:cNvPr id="362" name="Google Shape;362;p24"/>
          <p:cNvCxnSpPr/>
          <p:nvPr/>
        </p:nvCxnSpPr>
        <p:spPr>
          <a:xfrm rot="10800000">
            <a:off x="1871662" y="4419600"/>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363" name="Google Shape;363;p24"/>
          <p:cNvSpPr txBox="1"/>
          <p:nvPr/>
        </p:nvSpPr>
        <p:spPr>
          <a:xfrm>
            <a:off x="2519362" y="3581400"/>
            <a:ext cx="830262" cy="427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David’s </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Public Key</a:t>
            </a:r>
            <a:endParaRPr/>
          </a:p>
        </p:txBody>
      </p:sp>
      <p:graphicFrame>
        <p:nvGraphicFramePr>
          <p:cNvPr id="364" name="Google Shape;364;p24"/>
          <p:cNvGraphicFramePr/>
          <p:nvPr/>
        </p:nvGraphicFramePr>
        <p:xfrm>
          <a:off x="2366962" y="3429000"/>
          <a:ext cx="320675" cy="609600"/>
        </p:xfrm>
        <a:graphic>
          <a:graphicData uri="http://schemas.openxmlformats.org/presentationml/2006/ole">
            <mc:AlternateContent>
              <mc:Choice Requires="v">
                <p:oleObj r:id="rId5" imgH="609600" imgW="320675" progId="MS_ClipArt_Gallery.2" spid="_x0000_s1">
                  <p:embed/>
                </p:oleObj>
              </mc:Choice>
              <mc:Fallback>
                <p:oleObj r:id="rId6" imgH="609600" imgW="320675" progId="MS_ClipArt_Gallery.2">
                  <p:embed/>
                  <p:pic>
                    <p:nvPicPr>
                      <p:cNvPr id="364" name="Google Shape;364;p24"/>
                      <p:cNvPicPr preferRelativeResize="0"/>
                      <p:nvPr/>
                    </p:nvPicPr>
                    <p:blipFill rotWithShape="1">
                      <a:blip r:embed="rId7">
                        <a:alphaModFix/>
                      </a:blip>
                      <a:srcRect b="0" l="0" r="0" t="0"/>
                      <a:stretch/>
                    </p:blipFill>
                    <p:spPr>
                      <a:xfrm>
                        <a:off x="2366962" y="3429000"/>
                        <a:ext cx="320675" cy="609600"/>
                      </a:xfrm>
                      <a:prstGeom prst="rect">
                        <a:avLst/>
                      </a:prstGeom>
                      <a:noFill/>
                      <a:ln>
                        <a:noFill/>
                      </a:ln>
                    </p:spPr>
                  </p:pic>
                </p:oleObj>
              </mc:Fallback>
            </mc:AlternateContent>
          </a:graphicData>
        </a:graphic>
      </p:graphicFrame>
      <p:cxnSp>
        <p:nvCxnSpPr>
          <p:cNvPr id="365" name="Google Shape;365;p24"/>
          <p:cNvCxnSpPr/>
          <p:nvPr/>
        </p:nvCxnSpPr>
        <p:spPr>
          <a:xfrm>
            <a:off x="2538412" y="4038600"/>
            <a:ext cx="0" cy="304800"/>
          </a:xfrm>
          <a:prstGeom prst="straightConnector1">
            <a:avLst/>
          </a:prstGeom>
          <a:noFill/>
          <a:ln cap="flat" cmpd="sng" w="19050">
            <a:solidFill>
              <a:schemeClr val="dk1"/>
            </a:solidFill>
            <a:prstDash val="solid"/>
            <a:miter lim="800000"/>
            <a:headEnd len="med" w="med" type="none"/>
            <a:tailEnd len="med" w="med" type="triangle"/>
          </a:ln>
        </p:spPr>
      </p:cxnSp>
      <p:cxnSp>
        <p:nvCxnSpPr>
          <p:cNvPr id="366" name="Google Shape;366;p24"/>
          <p:cNvCxnSpPr/>
          <p:nvPr/>
        </p:nvCxnSpPr>
        <p:spPr>
          <a:xfrm>
            <a:off x="955675" y="3857625"/>
            <a:ext cx="0" cy="533400"/>
          </a:xfrm>
          <a:prstGeom prst="straightConnector1">
            <a:avLst/>
          </a:prstGeom>
          <a:noFill/>
          <a:ln cap="flat" cmpd="sng" w="19050">
            <a:solidFill>
              <a:schemeClr val="dk1"/>
            </a:solidFill>
            <a:prstDash val="solid"/>
            <a:miter lim="800000"/>
            <a:headEnd len="med" w="med" type="none"/>
            <a:tailEnd len="med" w="med" type="triangle"/>
          </a:ln>
        </p:spPr>
      </p:cxnSp>
      <p:pic>
        <p:nvPicPr>
          <p:cNvPr id="367" name="Google Shape;367;p24"/>
          <p:cNvPicPr preferRelativeResize="0"/>
          <p:nvPr/>
        </p:nvPicPr>
        <p:blipFill rotWithShape="1">
          <a:blip r:embed="rId4">
            <a:alphaModFix/>
          </a:blip>
          <a:srcRect b="0" l="0" r="0" t="0"/>
          <a:stretch/>
        </p:blipFill>
        <p:spPr>
          <a:xfrm>
            <a:off x="4792662" y="4267200"/>
            <a:ext cx="820737" cy="914400"/>
          </a:xfrm>
          <a:prstGeom prst="rect">
            <a:avLst/>
          </a:prstGeom>
          <a:noFill/>
          <a:ln>
            <a:noFill/>
          </a:ln>
        </p:spPr>
      </p:pic>
      <p:sp>
        <p:nvSpPr>
          <p:cNvPr id="368" name="Google Shape;368;p24"/>
          <p:cNvSpPr txBox="1"/>
          <p:nvPr/>
        </p:nvSpPr>
        <p:spPr>
          <a:xfrm>
            <a:off x="5322887" y="4495800"/>
            <a:ext cx="974725" cy="427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Trudeau</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(Middle-man)</a:t>
            </a:r>
            <a:endParaRPr/>
          </a:p>
        </p:txBody>
      </p:sp>
      <p:sp>
        <p:nvSpPr>
          <p:cNvPr id="369" name="Google Shape;369;p24"/>
          <p:cNvSpPr/>
          <p:nvPr/>
        </p:nvSpPr>
        <p:spPr>
          <a:xfrm>
            <a:off x="4729162" y="3238500"/>
            <a:ext cx="757237" cy="609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Trudeau’s</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Message</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 public key</a:t>
            </a:r>
            <a:endParaRPr/>
          </a:p>
        </p:txBody>
      </p:sp>
      <p:sp>
        <p:nvSpPr>
          <p:cNvPr id="370" name="Google Shape;370;p24"/>
          <p:cNvSpPr/>
          <p:nvPr/>
        </p:nvSpPr>
        <p:spPr>
          <a:xfrm>
            <a:off x="6029325" y="3200400"/>
            <a:ext cx="838200" cy="685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000"/>
              <a:buFont typeface="Arial"/>
              <a:buNone/>
            </a:pPr>
            <a:r>
              <a:t/>
            </a:r>
            <a:endParaRPr b="1" i="0" sz="1000" u="none">
              <a:solidFill>
                <a:srgbClr val="0000FF"/>
              </a:solidFill>
              <a:latin typeface="Arial"/>
              <a:ea typeface="Arial"/>
              <a:cs typeface="Arial"/>
              <a:sym typeface="Arial"/>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Cipher</a:t>
            </a:r>
            <a:endParaRPr/>
          </a:p>
          <a:p>
            <a:pPr indent="0" lvl="0" marL="0" marR="0" rtl="0" algn="l">
              <a:lnSpc>
                <a:spcPct val="100000"/>
              </a:lnSpc>
              <a:spcBef>
                <a:spcPts val="0"/>
              </a:spcBef>
              <a:spcAft>
                <a:spcPts val="0"/>
              </a:spcAft>
              <a:buNone/>
            </a:pPr>
            <a:r>
              <a:t/>
            </a:r>
            <a:endParaRPr b="1" i="0" sz="1000" u="none">
              <a:solidFill>
                <a:srgbClr val="0000FF"/>
              </a:solidFill>
              <a:latin typeface="Arial"/>
              <a:ea typeface="Arial"/>
              <a:cs typeface="Arial"/>
              <a:sym typeface="Arial"/>
            </a:endParaRPr>
          </a:p>
        </p:txBody>
      </p:sp>
      <p:cxnSp>
        <p:nvCxnSpPr>
          <p:cNvPr id="371" name="Google Shape;371;p24"/>
          <p:cNvCxnSpPr/>
          <p:nvPr/>
        </p:nvCxnSpPr>
        <p:spPr>
          <a:xfrm rot="10800000">
            <a:off x="5757862" y="3276600"/>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372" name="Google Shape;372;p24"/>
          <p:cNvSpPr txBox="1"/>
          <p:nvPr/>
        </p:nvSpPr>
        <p:spPr>
          <a:xfrm>
            <a:off x="6642100" y="5211762"/>
            <a:ext cx="830262" cy="427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Trudeau’s </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Public Key</a:t>
            </a:r>
            <a:endParaRPr/>
          </a:p>
        </p:txBody>
      </p:sp>
      <p:graphicFrame>
        <p:nvGraphicFramePr>
          <p:cNvPr id="373" name="Google Shape;373;p24"/>
          <p:cNvGraphicFramePr/>
          <p:nvPr/>
        </p:nvGraphicFramePr>
        <p:xfrm>
          <a:off x="6229350" y="4191000"/>
          <a:ext cx="320675" cy="609600"/>
        </p:xfrm>
        <a:graphic>
          <a:graphicData uri="http://schemas.openxmlformats.org/presentationml/2006/ole">
            <mc:AlternateContent>
              <mc:Choice Requires="v">
                <p:oleObj r:id="rId8" imgH="609600" imgW="320675" progId="MS_ClipArt_Gallery.2" spid="_x0000_s2">
                  <p:embed/>
                </p:oleObj>
              </mc:Choice>
              <mc:Fallback>
                <p:oleObj r:id="rId9" imgH="609600" imgW="320675" progId="MS_ClipArt_Gallery.2">
                  <p:embed/>
                  <p:pic>
                    <p:nvPicPr>
                      <p:cNvPr id="373" name="Google Shape;373;p24"/>
                      <p:cNvPicPr preferRelativeResize="0"/>
                      <p:nvPr/>
                    </p:nvPicPr>
                    <p:blipFill rotWithShape="1">
                      <a:blip r:embed="rId7">
                        <a:alphaModFix/>
                      </a:blip>
                      <a:srcRect b="0" l="0" r="0" t="0"/>
                      <a:stretch/>
                    </p:blipFill>
                    <p:spPr>
                      <a:xfrm>
                        <a:off x="6229350" y="4191000"/>
                        <a:ext cx="320675" cy="609600"/>
                      </a:xfrm>
                      <a:prstGeom prst="rect">
                        <a:avLst/>
                      </a:prstGeom>
                      <a:noFill/>
                      <a:ln>
                        <a:noFill/>
                      </a:ln>
                    </p:spPr>
                  </p:pic>
                </p:oleObj>
              </mc:Fallback>
            </mc:AlternateContent>
          </a:graphicData>
        </a:graphic>
      </p:graphicFrame>
      <p:cxnSp>
        <p:nvCxnSpPr>
          <p:cNvPr id="374" name="Google Shape;374;p24"/>
          <p:cNvCxnSpPr/>
          <p:nvPr/>
        </p:nvCxnSpPr>
        <p:spPr>
          <a:xfrm rot="10800000">
            <a:off x="6394450" y="3886200"/>
            <a:ext cx="0" cy="304800"/>
          </a:xfrm>
          <a:prstGeom prst="straightConnector1">
            <a:avLst/>
          </a:prstGeom>
          <a:noFill/>
          <a:ln cap="flat" cmpd="sng" w="19050">
            <a:solidFill>
              <a:schemeClr val="dk1"/>
            </a:solidFill>
            <a:prstDash val="solid"/>
            <a:miter lim="800000"/>
            <a:headEnd len="med" w="med" type="none"/>
            <a:tailEnd len="med" w="med" type="triangle"/>
          </a:ln>
        </p:spPr>
      </p:cxnSp>
      <p:cxnSp>
        <p:nvCxnSpPr>
          <p:cNvPr id="375" name="Google Shape;375;p24"/>
          <p:cNvCxnSpPr/>
          <p:nvPr/>
        </p:nvCxnSpPr>
        <p:spPr>
          <a:xfrm rot="10800000">
            <a:off x="5108575" y="3838575"/>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376" name="Google Shape;376;p24"/>
          <p:cNvSpPr/>
          <p:nvPr/>
        </p:nvSpPr>
        <p:spPr>
          <a:xfrm>
            <a:off x="3514725" y="4419600"/>
            <a:ext cx="757237" cy="609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Bob’s</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Encrypted</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Message</a:t>
            </a:r>
            <a:endParaRPr/>
          </a:p>
        </p:txBody>
      </p:sp>
      <p:cxnSp>
        <p:nvCxnSpPr>
          <p:cNvPr id="377" name="Google Shape;377;p24"/>
          <p:cNvCxnSpPr/>
          <p:nvPr/>
        </p:nvCxnSpPr>
        <p:spPr>
          <a:xfrm rot="10800000">
            <a:off x="3243262" y="44577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378" name="Google Shape;378;p24"/>
          <p:cNvCxnSpPr/>
          <p:nvPr/>
        </p:nvCxnSpPr>
        <p:spPr>
          <a:xfrm rot="10800000">
            <a:off x="4538662" y="4457700"/>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379" name="Google Shape;379;p24"/>
          <p:cNvSpPr/>
          <p:nvPr/>
        </p:nvSpPr>
        <p:spPr>
          <a:xfrm>
            <a:off x="7400925" y="3200400"/>
            <a:ext cx="757237" cy="609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Trudeau’s</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Encrypted</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Message</a:t>
            </a:r>
            <a:endParaRPr/>
          </a:p>
        </p:txBody>
      </p:sp>
      <p:cxnSp>
        <p:nvCxnSpPr>
          <p:cNvPr id="380" name="Google Shape;380;p24"/>
          <p:cNvCxnSpPr/>
          <p:nvPr/>
        </p:nvCxnSpPr>
        <p:spPr>
          <a:xfrm rot="10800000">
            <a:off x="7129462" y="32766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381" name="Google Shape;381;p24"/>
          <p:cNvCxnSpPr/>
          <p:nvPr/>
        </p:nvCxnSpPr>
        <p:spPr>
          <a:xfrm>
            <a:off x="7777162" y="3810000"/>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382" name="Google Shape;382;p24"/>
          <p:cNvSpPr/>
          <p:nvPr/>
        </p:nvSpPr>
        <p:spPr>
          <a:xfrm>
            <a:off x="7472362" y="5791200"/>
            <a:ext cx="757237" cy="609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David’s</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Message</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 public key</a:t>
            </a:r>
            <a:endParaRPr/>
          </a:p>
        </p:txBody>
      </p:sp>
      <p:cxnSp>
        <p:nvCxnSpPr>
          <p:cNvPr id="383" name="Google Shape;383;p24"/>
          <p:cNvCxnSpPr/>
          <p:nvPr/>
        </p:nvCxnSpPr>
        <p:spPr>
          <a:xfrm>
            <a:off x="7853362" y="5153025"/>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384" name="Google Shape;384;p24"/>
          <p:cNvSpPr/>
          <p:nvPr/>
        </p:nvSpPr>
        <p:spPr>
          <a:xfrm>
            <a:off x="6100762" y="5791200"/>
            <a:ext cx="838200" cy="685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000"/>
              <a:buFont typeface="Arial"/>
              <a:buNone/>
            </a:pPr>
            <a:r>
              <a:t/>
            </a:r>
            <a:endParaRPr b="1" i="0" sz="1000" u="none">
              <a:solidFill>
                <a:srgbClr val="0000FF"/>
              </a:solidFill>
              <a:latin typeface="Arial"/>
              <a:ea typeface="Arial"/>
              <a:cs typeface="Arial"/>
              <a:sym typeface="Arial"/>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Cipher</a:t>
            </a:r>
            <a:endParaRPr/>
          </a:p>
          <a:p>
            <a:pPr indent="0" lvl="0" marL="0" marR="0" rtl="0" algn="l">
              <a:lnSpc>
                <a:spcPct val="100000"/>
              </a:lnSpc>
              <a:spcBef>
                <a:spcPts val="0"/>
              </a:spcBef>
              <a:spcAft>
                <a:spcPts val="0"/>
              </a:spcAft>
              <a:buNone/>
            </a:pPr>
            <a:r>
              <a:t/>
            </a:r>
            <a:endParaRPr b="1" i="0" sz="1000" u="none">
              <a:solidFill>
                <a:srgbClr val="0000FF"/>
              </a:solidFill>
              <a:latin typeface="Arial"/>
              <a:ea typeface="Arial"/>
              <a:cs typeface="Arial"/>
              <a:sym typeface="Arial"/>
            </a:endParaRPr>
          </a:p>
        </p:txBody>
      </p:sp>
      <p:cxnSp>
        <p:nvCxnSpPr>
          <p:cNvPr id="385" name="Google Shape;385;p24"/>
          <p:cNvCxnSpPr/>
          <p:nvPr/>
        </p:nvCxnSpPr>
        <p:spPr>
          <a:xfrm>
            <a:off x="7205662" y="5829300"/>
            <a:ext cx="0" cy="533400"/>
          </a:xfrm>
          <a:prstGeom prst="straightConnector1">
            <a:avLst/>
          </a:prstGeom>
          <a:noFill/>
          <a:ln cap="flat" cmpd="sng" w="19050">
            <a:solidFill>
              <a:schemeClr val="dk1"/>
            </a:solidFill>
            <a:prstDash val="solid"/>
            <a:miter lim="800000"/>
            <a:headEnd len="med" w="med" type="none"/>
            <a:tailEnd len="med" w="med" type="triangle"/>
          </a:ln>
        </p:spPr>
      </p:cxnSp>
      <p:graphicFrame>
        <p:nvGraphicFramePr>
          <p:cNvPr id="386" name="Google Shape;386;p24"/>
          <p:cNvGraphicFramePr/>
          <p:nvPr/>
        </p:nvGraphicFramePr>
        <p:xfrm>
          <a:off x="6542087" y="4876800"/>
          <a:ext cx="320675" cy="609600"/>
        </p:xfrm>
        <a:graphic>
          <a:graphicData uri="http://schemas.openxmlformats.org/presentationml/2006/ole">
            <mc:AlternateContent>
              <mc:Choice Requires="v">
                <p:oleObj r:id="rId10" imgH="609600" imgW="320675" progId="MS_ClipArt_Gallery.2" spid="_x0000_s3">
                  <p:embed/>
                </p:oleObj>
              </mc:Choice>
              <mc:Fallback>
                <p:oleObj r:id="rId11" imgH="609600" imgW="320675" progId="MS_ClipArt_Gallery.2">
                  <p:embed/>
                  <p:pic>
                    <p:nvPicPr>
                      <p:cNvPr id="386" name="Google Shape;386;p24"/>
                      <p:cNvPicPr preferRelativeResize="0"/>
                      <p:nvPr/>
                    </p:nvPicPr>
                    <p:blipFill rotWithShape="1">
                      <a:blip r:embed="rId7">
                        <a:alphaModFix/>
                      </a:blip>
                      <a:srcRect b="0" l="0" r="0" t="0"/>
                      <a:stretch/>
                    </p:blipFill>
                    <p:spPr>
                      <a:xfrm>
                        <a:off x="6542087" y="4876800"/>
                        <a:ext cx="320675" cy="609600"/>
                      </a:xfrm>
                      <a:prstGeom prst="rect">
                        <a:avLst/>
                      </a:prstGeom>
                      <a:noFill/>
                      <a:ln>
                        <a:noFill/>
                      </a:ln>
                    </p:spPr>
                  </p:pic>
                </p:oleObj>
              </mc:Fallback>
            </mc:AlternateContent>
          </a:graphicData>
        </a:graphic>
      </p:graphicFrame>
      <p:cxnSp>
        <p:nvCxnSpPr>
          <p:cNvPr id="387" name="Google Shape;387;p24"/>
          <p:cNvCxnSpPr/>
          <p:nvPr/>
        </p:nvCxnSpPr>
        <p:spPr>
          <a:xfrm>
            <a:off x="6710362" y="5486400"/>
            <a:ext cx="0" cy="304800"/>
          </a:xfrm>
          <a:prstGeom prst="straightConnector1">
            <a:avLst/>
          </a:prstGeom>
          <a:noFill/>
          <a:ln cap="flat" cmpd="sng" w="19050">
            <a:solidFill>
              <a:schemeClr val="dk1"/>
            </a:solidFill>
            <a:prstDash val="solid"/>
            <a:miter lim="800000"/>
            <a:headEnd len="med" w="med" type="none"/>
            <a:tailEnd len="med" w="med" type="triangle"/>
          </a:ln>
        </p:spPr>
      </p:cxnSp>
      <p:sp>
        <p:nvSpPr>
          <p:cNvPr id="388" name="Google Shape;388;p24"/>
          <p:cNvSpPr/>
          <p:nvPr/>
        </p:nvSpPr>
        <p:spPr>
          <a:xfrm>
            <a:off x="4805362" y="5857875"/>
            <a:ext cx="757237" cy="609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Trudeau’s</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Encrypted</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Message</a:t>
            </a:r>
            <a:endParaRPr/>
          </a:p>
        </p:txBody>
      </p:sp>
      <p:cxnSp>
        <p:nvCxnSpPr>
          <p:cNvPr id="389" name="Google Shape;389;p24"/>
          <p:cNvCxnSpPr/>
          <p:nvPr/>
        </p:nvCxnSpPr>
        <p:spPr>
          <a:xfrm>
            <a:off x="5834062" y="59055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390" name="Google Shape;390;p24"/>
          <p:cNvCxnSpPr/>
          <p:nvPr/>
        </p:nvCxnSpPr>
        <p:spPr>
          <a:xfrm rot="10800000">
            <a:off x="5186362" y="5143500"/>
            <a:ext cx="0" cy="714375"/>
          </a:xfrm>
          <a:prstGeom prst="straightConnector1">
            <a:avLst/>
          </a:prstGeom>
          <a:noFill/>
          <a:ln cap="flat" cmpd="sng" w="19050">
            <a:solidFill>
              <a:schemeClr val="dk1"/>
            </a:solidFill>
            <a:prstDash val="solid"/>
            <a:miter lim="800000"/>
            <a:headEnd len="med" w="med" type="none"/>
            <a:tailEnd len="med" w="med" type="triangle"/>
          </a:ln>
        </p:spPr>
      </p:cxnSp>
      <p:sp>
        <p:nvSpPr>
          <p:cNvPr id="391" name="Google Shape;391;p24"/>
          <p:cNvSpPr txBox="1"/>
          <p:nvPr/>
        </p:nvSpPr>
        <p:spPr>
          <a:xfrm>
            <a:off x="3065462" y="5211762"/>
            <a:ext cx="830262" cy="427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Bob’s </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Public Key</a:t>
            </a:r>
            <a:endParaRPr/>
          </a:p>
        </p:txBody>
      </p:sp>
      <p:sp>
        <p:nvSpPr>
          <p:cNvPr id="392" name="Google Shape;392;p24"/>
          <p:cNvSpPr/>
          <p:nvPr/>
        </p:nvSpPr>
        <p:spPr>
          <a:xfrm>
            <a:off x="3895725" y="5791200"/>
            <a:ext cx="757237" cy="609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800"/>
              <a:buFont typeface="Arial"/>
              <a:buNone/>
            </a:pPr>
            <a:r>
              <a:rPr b="1" i="0" lang="en-US" sz="800" u="none">
                <a:solidFill>
                  <a:srgbClr val="0000FF"/>
                </a:solidFill>
                <a:latin typeface="Arial"/>
                <a:ea typeface="Arial"/>
                <a:cs typeface="Arial"/>
                <a:sym typeface="Arial"/>
              </a:rPr>
              <a:t>Trudeau’s</a:t>
            </a:r>
            <a:endParaRPr/>
          </a:p>
          <a:p>
            <a:pPr indent="0" lvl="0" marL="0" marR="0" rtl="0" algn="ctr">
              <a:lnSpc>
                <a:spcPct val="100000"/>
              </a:lnSpc>
              <a:spcBef>
                <a:spcPts val="160"/>
              </a:spcBef>
              <a:spcAft>
                <a:spcPts val="0"/>
              </a:spcAft>
              <a:buClr>
                <a:srgbClr val="0000FF"/>
              </a:buClr>
              <a:buSzPts val="800"/>
              <a:buFont typeface="Arial"/>
              <a:buNone/>
            </a:pPr>
            <a:r>
              <a:rPr b="1" i="0" lang="en-US" sz="800" u="none">
                <a:solidFill>
                  <a:srgbClr val="0000FF"/>
                </a:solidFill>
                <a:latin typeface="Arial"/>
                <a:ea typeface="Arial"/>
                <a:cs typeface="Arial"/>
                <a:sym typeface="Arial"/>
              </a:rPr>
              <a:t>New Message</a:t>
            </a:r>
            <a:endParaRPr/>
          </a:p>
          <a:p>
            <a:pPr indent="0" lvl="0" marL="0" marR="0" rtl="0" algn="ctr">
              <a:lnSpc>
                <a:spcPct val="100000"/>
              </a:lnSpc>
              <a:spcBef>
                <a:spcPts val="160"/>
              </a:spcBef>
              <a:spcAft>
                <a:spcPts val="0"/>
              </a:spcAft>
              <a:buClr>
                <a:srgbClr val="0000FF"/>
              </a:buClr>
              <a:buSzPts val="800"/>
              <a:buFont typeface="Arial"/>
              <a:buNone/>
            </a:pPr>
            <a:r>
              <a:rPr b="1" i="0" lang="en-US" sz="800" u="none">
                <a:solidFill>
                  <a:srgbClr val="0000FF"/>
                </a:solidFill>
                <a:latin typeface="Arial"/>
                <a:ea typeface="Arial"/>
                <a:cs typeface="Arial"/>
                <a:sym typeface="Arial"/>
              </a:rPr>
              <a:t>+ public key</a:t>
            </a:r>
            <a:endParaRPr/>
          </a:p>
        </p:txBody>
      </p:sp>
      <p:cxnSp>
        <p:nvCxnSpPr>
          <p:cNvPr id="393" name="Google Shape;393;p24"/>
          <p:cNvCxnSpPr/>
          <p:nvPr/>
        </p:nvCxnSpPr>
        <p:spPr>
          <a:xfrm>
            <a:off x="4500562" y="5029200"/>
            <a:ext cx="0" cy="762000"/>
          </a:xfrm>
          <a:prstGeom prst="straightConnector1">
            <a:avLst/>
          </a:prstGeom>
          <a:noFill/>
          <a:ln cap="flat" cmpd="sng" w="19050">
            <a:solidFill>
              <a:schemeClr val="dk1"/>
            </a:solidFill>
            <a:prstDash val="solid"/>
            <a:miter lim="800000"/>
            <a:headEnd len="med" w="med" type="none"/>
            <a:tailEnd len="med" w="med" type="triangle"/>
          </a:ln>
        </p:spPr>
      </p:cxnSp>
      <p:sp>
        <p:nvSpPr>
          <p:cNvPr id="394" name="Google Shape;394;p24"/>
          <p:cNvSpPr/>
          <p:nvPr/>
        </p:nvSpPr>
        <p:spPr>
          <a:xfrm>
            <a:off x="2524125" y="5791200"/>
            <a:ext cx="838200" cy="685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000"/>
              <a:buFont typeface="Arial"/>
              <a:buNone/>
            </a:pPr>
            <a:r>
              <a:t/>
            </a:r>
            <a:endParaRPr b="1" i="0" sz="1000" u="none">
              <a:solidFill>
                <a:srgbClr val="0000FF"/>
              </a:solidFill>
              <a:latin typeface="Arial"/>
              <a:ea typeface="Arial"/>
              <a:cs typeface="Arial"/>
              <a:sym typeface="Arial"/>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Cipher</a:t>
            </a:r>
            <a:endParaRPr/>
          </a:p>
          <a:p>
            <a:pPr indent="0" lvl="0" marL="0" marR="0" rtl="0" algn="l">
              <a:lnSpc>
                <a:spcPct val="100000"/>
              </a:lnSpc>
              <a:spcBef>
                <a:spcPts val="0"/>
              </a:spcBef>
              <a:spcAft>
                <a:spcPts val="0"/>
              </a:spcAft>
              <a:buNone/>
            </a:pPr>
            <a:r>
              <a:t/>
            </a:r>
            <a:endParaRPr b="1" i="0" sz="1000" u="none">
              <a:solidFill>
                <a:srgbClr val="0000FF"/>
              </a:solidFill>
              <a:latin typeface="Arial"/>
              <a:ea typeface="Arial"/>
              <a:cs typeface="Arial"/>
              <a:sym typeface="Arial"/>
            </a:endParaRPr>
          </a:p>
        </p:txBody>
      </p:sp>
      <p:cxnSp>
        <p:nvCxnSpPr>
          <p:cNvPr id="395" name="Google Shape;395;p24"/>
          <p:cNvCxnSpPr/>
          <p:nvPr/>
        </p:nvCxnSpPr>
        <p:spPr>
          <a:xfrm>
            <a:off x="3629025" y="5829300"/>
            <a:ext cx="0" cy="533400"/>
          </a:xfrm>
          <a:prstGeom prst="straightConnector1">
            <a:avLst/>
          </a:prstGeom>
          <a:noFill/>
          <a:ln cap="flat" cmpd="sng" w="19050">
            <a:solidFill>
              <a:schemeClr val="dk1"/>
            </a:solidFill>
            <a:prstDash val="solid"/>
            <a:miter lim="800000"/>
            <a:headEnd len="med" w="med" type="none"/>
            <a:tailEnd len="med" w="med" type="triangle"/>
          </a:ln>
        </p:spPr>
      </p:cxnSp>
      <p:graphicFrame>
        <p:nvGraphicFramePr>
          <p:cNvPr id="396" name="Google Shape;396;p24"/>
          <p:cNvGraphicFramePr/>
          <p:nvPr/>
        </p:nvGraphicFramePr>
        <p:xfrm>
          <a:off x="2960687" y="4876800"/>
          <a:ext cx="320675" cy="609600"/>
        </p:xfrm>
        <a:graphic>
          <a:graphicData uri="http://schemas.openxmlformats.org/presentationml/2006/ole">
            <mc:AlternateContent>
              <mc:Choice Requires="v">
                <p:oleObj r:id="rId12" imgH="609600" imgW="320675" progId="MS_ClipArt_Gallery.2" spid="_x0000_s4">
                  <p:embed/>
                </p:oleObj>
              </mc:Choice>
              <mc:Fallback>
                <p:oleObj r:id="rId13" imgH="609600" imgW="320675" progId="MS_ClipArt_Gallery.2">
                  <p:embed/>
                  <p:pic>
                    <p:nvPicPr>
                      <p:cNvPr id="396" name="Google Shape;396;p24"/>
                      <p:cNvPicPr preferRelativeResize="0"/>
                      <p:nvPr/>
                    </p:nvPicPr>
                    <p:blipFill rotWithShape="1">
                      <a:blip r:embed="rId7">
                        <a:alphaModFix/>
                      </a:blip>
                      <a:srcRect b="0" l="0" r="0" t="0"/>
                      <a:stretch/>
                    </p:blipFill>
                    <p:spPr>
                      <a:xfrm>
                        <a:off x="2960687" y="4876800"/>
                        <a:ext cx="320675" cy="609600"/>
                      </a:xfrm>
                      <a:prstGeom prst="rect">
                        <a:avLst/>
                      </a:prstGeom>
                      <a:noFill/>
                      <a:ln>
                        <a:noFill/>
                      </a:ln>
                    </p:spPr>
                  </p:pic>
                </p:oleObj>
              </mc:Fallback>
            </mc:AlternateContent>
          </a:graphicData>
        </a:graphic>
      </p:graphicFrame>
      <p:cxnSp>
        <p:nvCxnSpPr>
          <p:cNvPr id="397" name="Google Shape;397;p24"/>
          <p:cNvCxnSpPr/>
          <p:nvPr/>
        </p:nvCxnSpPr>
        <p:spPr>
          <a:xfrm>
            <a:off x="3133725" y="5486400"/>
            <a:ext cx="0" cy="304800"/>
          </a:xfrm>
          <a:prstGeom prst="straightConnector1">
            <a:avLst/>
          </a:prstGeom>
          <a:noFill/>
          <a:ln cap="flat" cmpd="sng" w="19050">
            <a:solidFill>
              <a:schemeClr val="dk1"/>
            </a:solidFill>
            <a:prstDash val="solid"/>
            <a:miter lim="800000"/>
            <a:headEnd len="med" w="med" type="none"/>
            <a:tailEnd len="med" w="med" type="triangle"/>
          </a:ln>
        </p:spPr>
      </p:cxnSp>
      <p:sp>
        <p:nvSpPr>
          <p:cNvPr id="398" name="Google Shape;398;p24"/>
          <p:cNvSpPr/>
          <p:nvPr/>
        </p:nvSpPr>
        <p:spPr>
          <a:xfrm>
            <a:off x="1228725" y="5867400"/>
            <a:ext cx="757237" cy="609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Trudeau’s</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Encrypted</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Message</a:t>
            </a:r>
            <a:endParaRPr/>
          </a:p>
        </p:txBody>
      </p:sp>
      <p:cxnSp>
        <p:nvCxnSpPr>
          <p:cNvPr id="399" name="Google Shape;399;p24"/>
          <p:cNvCxnSpPr/>
          <p:nvPr/>
        </p:nvCxnSpPr>
        <p:spPr>
          <a:xfrm>
            <a:off x="2257425" y="59055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400" name="Google Shape;400;p24"/>
          <p:cNvCxnSpPr/>
          <p:nvPr/>
        </p:nvCxnSpPr>
        <p:spPr>
          <a:xfrm rot="10800000">
            <a:off x="614362" y="3848100"/>
            <a:ext cx="0" cy="2324100"/>
          </a:xfrm>
          <a:prstGeom prst="straightConnector1">
            <a:avLst/>
          </a:prstGeom>
          <a:noFill/>
          <a:ln cap="flat" cmpd="sng" w="19050">
            <a:solidFill>
              <a:schemeClr val="dk1"/>
            </a:solidFill>
            <a:prstDash val="solid"/>
            <a:miter lim="800000"/>
            <a:headEnd len="med" w="med" type="none"/>
            <a:tailEnd len="med" w="med" type="triangle"/>
          </a:ln>
        </p:spPr>
      </p:cxnSp>
      <p:cxnSp>
        <p:nvCxnSpPr>
          <p:cNvPr id="401" name="Google Shape;401;p24"/>
          <p:cNvCxnSpPr/>
          <p:nvPr/>
        </p:nvCxnSpPr>
        <p:spPr>
          <a:xfrm>
            <a:off x="4500562" y="5029200"/>
            <a:ext cx="304800" cy="0"/>
          </a:xfrm>
          <a:prstGeom prst="straightConnector1">
            <a:avLst/>
          </a:prstGeom>
          <a:noFill/>
          <a:ln cap="flat" cmpd="sng" w="19050">
            <a:solidFill>
              <a:schemeClr val="dk1"/>
            </a:solidFill>
            <a:prstDash val="solid"/>
            <a:miter lim="800000"/>
            <a:headEnd len="med" w="med" type="none"/>
            <a:tailEnd len="med" w="med" type="none"/>
          </a:ln>
        </p:spPr>
      </p:cxnSp>
      <p:cxnSp>
        <p:nvCxnSpPr>
          <p:cNvPr id="402" name="Google Shape;402;p24"/>
          <p:cNvCxnSpPr/>
          <p:nvPr/>
        </p:nvCxnSpPr>
        <p:spPr>
          <a:xfrm>
            <a:off x="614362" y="6172200"/>
            <a:ext cx="609600" cy="0"/>
          </a:xfrm>
          <a:prstGeom prst="straightConnector1">
            <a:avLst/>
          </a:prstGeom>
          <a:noFill/>
          <a:ln cap="flat" cmpd="sng" w="19050">
            <a:solidFill>
              <a:schemeClr val="dk1"/>
            </a:solidFill>
            <a:prstDash val="solid"/>
            <a:miter lim="800000"/>
            <a:headEnd len="med" w="med" type="none"/>
            <a:tailEnd len="med" w="med" type="none"/>
          </a:ln>
        </p:spPr>
      </p:cxnSp>
      <p:sp>
        <p:nvSpPr>
          <p:cNvPr id="403" name="Google Shape;403;p24"/>
          <p:cNvSpPr txBox="1"/>
          <p:nvPr/>
        </p:nvSpPr>
        <p:spPr>
          <a:xfrm>
            <a:off x="6413500" y="4267200"/>
            <a:ext cx="830262" cy="427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David’s </a:t>
            </a:r>
            <a:endParaRPr/>
          </a:p>
          <a:p>
            <a:pPr indent="0" lvl="0" marL="0" marR="0" rtl="0" algn="ctr">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Public Key</a:t>
            </a:r>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5"/>
          <p:cNvSpPr txBox="1"/>
          <p:nvPr>
            <p:ph idx="1" type="body"/>
          </p:nvPr>
        </p:nvSpPr>
        <p:spPr>
          <a:xfrm>
            <a:off x="685800" y="1143000"/>
            <a:ext cx="8839200" cy="15240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Used to improve efficiency</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Symmetric key is used for encrypting data</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Asymmetric key is used for encrypting the symmetric key</a:t>
            </a:r>
            <a:endParaRPr/>
          </a:p>
        </p:txBody>
      </p:sp>
      <p:sp>
        <p:nvSpPr>
          <p:cNvPr id="410" name="Google Shape;410;p25"/>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411" name="Google Shape;411;p25"/>
          <p:cNvSpPr txBox="1"/>
          <p:nvPr/>
        </p:nvSpPr>
        <p:spPr>
          <a:xfrm>
            <a:off x="8382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Session-Key Encryption*</a:t>
            </a:r>
            <a:endParaRPr/>
          </a:p>
        </p:txBody>
      </p:sp>
      <p:sp>
        <p:nvSpPr>
          <p:cNvPr id="412" name="Google Shape;412;p25"/>
          <p:cNvSpPr/>
          <p:nvPr/>
        </p:nvSpPr>
        <p:spPr>
          <a:xfrm>
            <a:off x="827087" y="2552700"/>
            <a:ext cx="9144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Plain Text</a:t>
            </a:r>
            <a:endParaRPr/>
          </a:p>
        </p:txBody>
      </p:sp>
      <p:sp>
        <p:nvSpPr>
          <p:cNvPr id="413" name="Google Shape;413;p25"/>
          <p:cNvSpPr/>
          <p:nvPr/>
        </p:nvSpPr>
        <p:spPr>
          <a:xfrm>
            <a:off x="2286000" y="2514600"/>
            <a:ext cx="1143000" cy="1066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(DES)</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cxnSp>
        <p:nvCxnSpPr>
          <p:cNvPr id="414" name="Google Shape;414;p25"/>
          <p:cNvCxnSpPr/>
          <p:nvPr/>
        </p:nvCxnSpPr>
        <p:spPr>
          <a:xfrm flipH="1" rot="10800000">
            <a:off x="2789237" y="3581400"/>
            <a:ext cx="1587"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415" name="Google Shape;415;p25"/>
          <p:cNvCxnSpPr/>
          <p:nvPr/>
        </p:nvCxnSpPr>
        <p:spPr>
          <a:xfrm rot="-5400000">
            <a:off x="2007393" y="2782093"/>
            <a:ext cx="1587"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416" name="Google Shape;416;p25"/>
          <p:cNvCxnSpPr/>
          <p:nvPr/>
        </p:nvCxnSpPr>
        <p:spPr>
          <a:xfrm rot="-5400000">
            <a:off x="4456906" y="2020093"/>
            <a:ext cx="1587" cy="2057400"/>
          </a:xfrm>
          <a:prstGeom prst="straightConnector1">
            <a:avLst/>
          </a:prstGeom>
          <a:noFill/>
          <a:ln cap="flat" cmpd="sng" w="19050">
            <a:solidFill>
              <a:schemeClr val="dk1"/>
            </a:solidFill>
            <a:prstDash val="solid"/>
            <a:miter lim="800000"/>
            <a:headEnd len="med" w="med" type="none"/>
            <a:tailEnd len="med" w="med" type="triangle"/>
          </a:ln>
        </p:spPr>
      </p:cxnSp>
      <p:sp>
        <p:nvSpPr>
          <p:cNvPr id="417" name="Google Shape;417;p25"/>
          <p:cNvSpPr txBox="1"/>
          <p:nvPr/>
        </p:nvSpPr>
        <p:spPr>
          <a:xfrm>
            <a:off x="2168525" y="4876800"/>
            <a:ext cx="12382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a:solidFill>
                  <a:srgbClr val="0000FF"/>
                </a:solidFill>
                <a:latin typeface="Arial"/>
                <a:ea typeface="Arial"/>
                <a:cs typeface="Arial"/>
                <a:sym typeface="Arial"/>
              </a:rPr>
              <a:t>Session Key</a:t>
            </a:r>
            <a:endParaRPr/>
          </a:p>
        </p:txBody>
      </p:sp>
      <p:cxnSp>
        <p:nvCxnSpPr>
          <p:cNvPr id="418" name="Google Shape;418;p25"/>
          <p:cNvCxnSpPr/>
          <p:nvPr/>
        </p:nvCxnSpPr>
        <p:spPr>
          <a:xfrm rot="-5400000">
            <a:off x="5218906" y="4306093"/>
            <a:ext cx="1587"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419" name="Google Shape;419;p25"/>
          <p:cNvCxnSpPr/>
          <p:nvPr/>
        </p:nvCxnSpPr>
        <p:spPr>
          <a:xfrm rot="-5400000">
            <a:off x="3539331" y="4306093"/>
            <a:ext cx="1587"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420" name="Google Shape;420;p25"/>
          <p:cNvCxnSpPr/>
          <p:nvPr/>
        </p:nvCxnSpPr>
        <p:spPr>
          <a:xfrm flipH="1" rot="10800000">
            <a:off x="4348162" y="5105400"/>
            <a:ext cx="1587" cy="533400"/>
          </a:xfrm>
          <a:prstGeom prst="straightConnector1">
            <a:avLst/>
          </a:prstGeom>
          <a:noFill/>
          <a:ln cap="flat" cmpd="sng" w="19050">
            <a:solidFill>
              <a:schemeClr val="dk1"/>
            </a:solidFill>
            <a:prstDash val="solid"/>
            <a:miter lim="800000"/>
            <a:headEnd len="med" w="med" type="none"/>
            <a:tailEnd len="med" w="med" type="triangle"/>
          </a:ln>
        </p:spPr>
      </p:cxnSp>
      <p:sp>
        <p:nvSpPr>
          <p:cNvPr id="421" name="Google Shape;421;p25"/>
          <p:cNvSpPr txBox="1"/>
          <p:nvPr/>
        </p:nvSpPr>
        <p:spPr>
          <a:xfrm>
            <a:off x="3276600" y="6324600"/>
            <a:ext cx="20843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a:solidFill>
                  <a:srgbClr val="0000FF"/>
                </a:solidFill>
                <a:latin typeface="Arial"/>
                <a:ea typeface="Arial"/>
                <a:cs typeface="Arial"/>
                <a:sym typeface="Arial"/>
              </a:rPr>
              <a:t>Recipient’s Public Key</a:t>
            </a:r>
            <a:endParaRPr/>
          </a:p>
        </p:txBody>
      </p:sp>
      <p:sp>
        <p:nvSpPr>
          <p:cNvPr id="422" name="Google Shape;422;p25"/>
          <p:cNvSpPr/>
          <p:nvPr/>
        </p:nvSpPr>
        <p:spPr>
          <a:xfrm>
            <a:off x="5486400" y="2552700"/>
            <a:ext cx="9144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 Text</a:t>
            </a:r>
            <a:endParaRPr/>
          </a:p>
        </p:txBody>
      </p:sp>
      <p:sp>
        <p:nvSpPr>
          <p:cNvPr id="423" name="Google Shape;423;p25"/>
          <p:cNvSpPr/>
          <p:nvPr/>
        </p:nvSpPr>
        <p:spPr>
          <a:xfrm>
            <a:off x="5486400" y="4076700"/>
            <a:ext cx="9144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Encrypted</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Key</a:t>
            </a:r>
            <a:endParaRPr/>
          </a:p>
        </p:txBody>
      </p:sp>
      <p:sp>
        <p:nvSpPr>
          <p:cNvPr id="424" name="Google Shape;424;p25"/>
          <p:cNvSpPr/>
          <p:nvPr/>
        </p:nvSpPr>
        <p:spPr>
          <a:xfrm>
            <a:off x="3810000" y="4038600"/>
            <a:ext cx="1143000" cy="1066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(RSA)</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grpSp>
        <p:nvGrpSpPr>
          <p:cNvPr id="425" name="Google Shape;425;p25"/>
          <p:cNvGrpSpPr/>
          <p:nvPr/>
        </p:nvGrpSpPr>
        <p:grpSpPr>
          <a:xfrm>
            <a:off x="2349500" y="4114800"/>
            <a:ext cx="923925" cy="762000"/>
            <a:chOff x="1458" y="2544"/>
            <a:chExt cx="582" cy="648"/>
          </a:xfrm>
        </p:grpSpPr>
        <p:graphicFrame>
          <p:nvGraphicFramePr>
            <p:cNvPr id="426" name="Google Shape;426;p25"/>
            <p:cNvGraphicFramePr/>
            <p:nvPr/>
          </p:nvGraphicFramePr>
          <p:xfrm>
            <a:off x="1618" y="2592"/>
            <a:ext cx="278" cy="528"/>
          </p:xfrm>
          <a:graphic>
            <a:graphicData uri="http://schemas.openxmlformats.org/presentationml/2006/ole">
              <mc:AlternateContent>
                <mc:Choice Requires="v">
                  <p:oleObj r:id="rId4" imgH="528" imgW="278" progId="MS_ClipArt_Gallery.2" spid="_x0000_s1">
                    <p:embed/>
                  </p:oleObj>
                </mc:Choice>
                <mc:Fallback>
                  <p:oleObj r:id="rId5" imgH="528" imgW="278" progId="MS_ClipArt_Gallery.2">
                    <p:embed/>
                    <p:pic>
                      <p:nvPicPr>
                        <p:cNvPr id="426" name="Google Shape;426;p25"/>
                        <p:cNvPicPr preferRelativeResize="0"/>
                        <p:nvPr/>
                      </p:nvPicPr>
                      <p:blipFill rotWithShape="1">
                        <a:blip r:embed="rId6">
                          <a:alphaModFix/>
                        </a:blip>
                        <a:srcRect b="0" l="0" r="0" t="0"/>
                        <a:stretch/>
                      </p:blipFill>
                      <p:spPr>
                        <a:xfrm>
                          <a:off x="1618" y="2592"/>
                          <a:ext cx="278" cy="528"/>
                        </a:xfrm>
                        <a:prstGeom prst="rect">
                          <a:avLst/>
                        </a:prstGeom>
                        <a:noFill/>
                        <a:ln>
                          <a:noFill/>
                        </a:ln>
                      </p:spPr>
                    </p:pic>
                  </p:oleObj>
                </mc:Fallback>
              </mc:AlternateContent>
            </a:graphicData>
          </a:graphic>
        </p:graphicFrame>
        <p:sp>
          <p:nvSpPr>
            <p:cNvPr id="427" name="Google Shape;427;p25"/>
            <p:cNvSpPr txBox="1"/>
            <p:nvPr/>
          </p:nvSpPr>
          <p:spPr>
            <a:xfrm>
              <a:off x="1458" y="2544"/>
              <a:ext cx="582" cy="6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28" name="Google Shape;428;p25"/>
          <p:cNvGrpSpPr/>
          <p:nvPr/>
        </p:nvGrpSpPr>
        <p:grpSpPr>
          <a:xfrm>
            <a:off x="3876675" y="5638800"/>
            <a:ext cx="923925" cy="685800"/>
            <a:chOff x="2562" y="3504"/>
            <a:chExt cx="582" cy="648"/>
          </a:xfrm>
        </p:grpSpPr>
        <p:graphicFrame>
          <p:nvGraphicFramePr>
            <p:cNvPr id="429" name="Google Shape;429;p25"/>
            <p:cNvGraphicFramePr/>
            <p:nvPr/>
          </p:nvGraphicFramePr>
          <p:xfrm>
            <a:off x="2720" y="3552"/>
            <a:ext cx="278" cy="528"/>
          </p:xfrm>
          <a:graphic>
            <a:graphicData uri="http://schemas.openxmlformats.org/presentationml/2006/ole">
              <mc:AlternateContent>
                <mc:Choice Requires="v">
                  <p:oleObj r:id="rId7" imgH="528" imgW="278" progId="MS_ClipArt_Gallery.2" spid="_x0000_s2">
                    <p:embed/>
                  </p:oleObj>
                </mc:Choice>
                <mc:Fallback>
                  <p:oleObj r:id="rId8" imgH="528" imgW="278" progId="MS_ClipArt_Gallery.2">
                    <p:embed/>
                    <p:pic>
                      <p:nvPicPr>
                        <p:cNvPr id="429" name="Google Shape;429;p25"/>
                        <p:cNvPicPr preferRelativeResize="0"/>
                        <p:nvPr/>
                      </p:nvPicPr>
                      <p:blipFill rotWithShape="1">
                        <a:blip r:embed="rId6">
                          <a:alphaModFix/>
                        </a:blip>
                        <a:srcRect b="0" l="0" r="0" t="0"/>
                        <a:stretch/>
                      </p:blipFill>
                      <p:spPr>
                        <a:xfrm>
                          <a:off x="2720" y="3552"/>
                          <a:ext cx="278" cy="528"/>
                        </a:xfrm>
                        <a:prstGeom prst="rect">
                          <a:avLst/>
                        </a:prstGeom>
                        <a:noFill/>
                        <a:ln>
                          <a:noFill/>
                        </a:ln>
                      </p:spPr>
                    </p:pic>
                  </p:oleObj>
                </mc:Fallback>
              </mc:AlternateContent>
            </a:graphicData>
          </a:graphic>
        </p:graphicFrame>
        <p:sp>
          <p:nvSpPr>
            <p:cNvPr id="430" name="Google Shape;430;p25"/>
            <p:cNvSpPr txBox="1"/>
            <p:nvPr/>
          </p:nvSpPr>
          <p:spPr>
            <a:xfrm>
              <a:off x="2562" y="3504"/>
              <a:ext cx="582" cy="6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cxnSp>
        <p:nvCxnSpPr>
          <p:cNvPr id="431" name="Google Shape;431;p25"/>
          <p:cNvCxnSpPr/>
          <p:nvPr/>
        </p:nvCxnSpPr>
        <p:spPr>
          <a:xfrm>
            <a:off x="6400800" y="4572000"/>
            <a:ext cx="685800" cy="1587"/>
          </a:xfrm>
          <a:prstGeom prst="straightConnector1">
            <a:avLst/>
          </a:prstGeom>
          <a:noFill/>
          <a:ln cap="flat" cmpd="sng" w="19050">
            <a:solidFill>
              <a:schemeClr val="dk1"/>
            </a:solidFill>
            <a:prstDash val="solid"/>
            <a:miter lim="800000"/>
            <a:headEnd len="med" w="med" type="none"/>
            <a:tailEnd len="med" w="med" type="none"/>
          </a:ln>
        </p:spPr>
      </p:cxnSp>
      <p:cxnSp>
        <p:nvCxnSpPr>
          <p:cNvPr id="432" name="Google Shape;432;p25"/>
          <p:cNvCxnSpPr/>
          <p:nvPr/>
        </p:nvCxnSpPr>
        <p:spPr>
          <a:xfrm>
            <a:off x="6400800" y="3048000"/>
            <a:ext cx="685800" cy="1587"/>
          </a:xfrm>
          <a:prstGeom prst="straightConnector1">
            <a:avLst/>
          </a:prstGeom>
          <a:noFill/>
          <a:ln cap="flat" cmpd="sng" w="19050">
            <a:solidFill>
              <a:schemeClr val="dk1"/>
            </a:solidFill>
            <a:prstDash val="solid"/>
            <a:miter lim="800000"/>
            <a:headEnd len="med" w="med" type="none"/>
            <a:tailEnd len="med" w="med" type="none"/>
          </a:ln>
        </p:spPr>
      </p:cxnSp>
      <p:cxnSp>
        <p:nvCxnSpPr>
          <p:cNvPr id="433" name="Google Shape;433;p25"/>
          <p:cNvCxnSpPr/>
          <p:nvPr/>
        </p:nvCxnSpPr>
        <p:spPr>
          <a:xfrm flipH="1" rot="10800000">
            <a:off x="7086600" y="4038600"/>
            <a:ext cx="1587"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434" name="Google Shape;434;p25"/>
          <p:cNvCxnSpPr/>
          <p:nvPr/>
        </p:nvCxnSpPr>
        <p:spPr>
          <a:xfrm>
            <a:off x="7086600" y="3048000"/>
            <a:ext cx="1587" cy="533400"/>
          </a:xfrm>
          <a:prstGeom prst="straightConnector1">
            <a:avLst/>
          </a:prstGeom>
          <a:noFill/>
          <a:ln cap="flat" cmpd="sng" w="19050">
            <a:solidFill>
              <a:schemeClr val="dk1"/>
            </a:solidFill>
            <a:prstDash val="solid"/>
            <a:miter lim="800000"/>
            <a:headEnd len="med" w="med" type="none"/>
            <a:tailEnd len="med" w="med" type="triangle"/>
          </a:ln>
        </p:spPr>
      </p:cxnSp>
      <p:sp>
        <p:nvSpPr>
          <p:cNvPr id="435" name="Google Shape;435;p25"/>
          <p:cNvSpPr txBox="1"/>
          <p:nvPr/>
        </p:nvSpPr>
        <p:spPr>
          <a:xfrm>
            <a:off x="6934200" y="3657600"/>
            <a:ext cx="1679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a:solidFill>
                  <a:srgbClr val="0000FF"/>
                </a:solidFill>
                <a:latin typeface="Arial"/>
                <a:ea typeface="Arial"/>
                <a:cs typeface="Arial"/>
                <a:sym typeface="Arial"/>
              </a:rPr>
              <a:t>Send to Recipient</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6"/>
          <p:cNvSpPr txBox="1"/>
          <p:nvPr>
            <p:ph idx="1" type="body"/>
          </p:nvPr>
        </p:nvSpPr>
        <p:spPr>
          <a:xfrm>
            <a:off x="685800" y="1143000"/>
            <a:ext cx="8229600" cy="24384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Pretty Good Privacy (PGP)</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Used to encrypt e-mail using session key encryption</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Combines RSA, TripleDES, and other algorithms</a:t>
            </a:r>
            <a:endParaRPr/>
          </a:p>
          <a:p>
            <a:pPr indent="-609600" lvl="0" marL="609600"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Secure/Multipurpose Internet Mail Extension (S/MIME)</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Newer algorithm for securing e-mail</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Backed by Microsoft, RSA, AOL</a:t>
            </a:r>
            <a:endParaRPr/>
          </a:p>
          <a:p>
            <a:pPr indent="-609600" lvl="0" marL="609600"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Secure Socket Layer(SSL) and Transport Layer Socket(TLS) </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Used for securing TCP/IP Traffic</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Mainly designed for web use</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Can be used for any kind of internet traffic</a:t>
            </a:r>
            <a:endParaRPr/>
          </a:p>
        </p:txBody>
      </p:sp>
      <p:sp>
        <p:nvSpPr>
          <p:cNvPr id="442" name="Google Shape;442;p26"/>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443" name="Google Shape;443;p26"/>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Encryption Protocols</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7"/>
          <p:cNvSpPr txBox="1"/>
          <p:nvPr>
            <p:ph idx="1" type="body"/>
          </p:nvPr>
        </p:nvSpPr>
        <p:spPr>
          <a:xfrm>
            <a:off x="685800" y="1143000"/>
            <a:ext cx="8229600" cy="35814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Key agreement is a method to create secret key by exchanging only public keys.</a:t>
            </a:r>
            <a:endParaRPr/>
          </a:p>
          <a:p>
            <a:pPr indent="-609600" lvl="0" marL="609600"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Example</a:t>
            </a:r>
            <a:endParaRPr/>
          </a:p>
          <a:p>
            <a:pPr indent="-533399" lvl="1" marL="1100137" rtl="0" algn="l">
              <a:lnSpc>
                <a:spcPct val="10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Bob sends Alice his public key</a:t>
            </a:r>
            <a:endParaRPr/>
          </a:p>
          <a:p>
            <a:pPr indent="-533399" lvl="1" marL="1100137" rtl="0" algn="l">
              <a:lnSpc>
                <a:spcPct val="10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Alice sends Bob her public key</a:t>
            </a:r>
            <a:endParaRPr/>
          </a:p>
          <a:p>
            <a:pPr indent="-533399" lvl="1" marL="1100137" rtl="0" algn="l">
              <a:lnSpc>
                <a:spcPct val="10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Bob uses Alice’s public key and his private key to generate a session key</a:t>
            </a:r>
            <a:endParaRPr/>
          </a:p>
          <a:p>
            <a:pPr indent="-533399" lvl="1" marL="1100137" rtl="0" algn="l">
              <a:lnSpc>
                <a:spcPct val="10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Alice uses Bob’s public key and her private key to generate a session key</a:t>
            </a:r>
            <a:endParaRPr/>
          </a:p>
          <a:p>
            <a:pPr indent="-533399" lvl="1" marL="1100137" rtl="0" algn="l">
              <a:lnSpc>
                <a:spcPct val="10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Using a key agreement algorithm both will generate same key</a:t>
            </a:r>
            <a:endParaRPr/>
          </a:p>
          <a:p>
            <a:pPr indent="-533399" lvl="1" marL="1100137" rtl="0" algn="l">
              <a:lnSpc>
                <a:spcPct val="10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Bob and Alice do not need to transfer any key</a:t>
            </a:r>
            <a:endParaRPr/>
          </a:p>
        </p:txBody>
      </p:sp>
      <p:sp>
        <p:nvSpPr>
          <p:cNvPr id="450" name="Google Shape;450;p27"/>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451" name="Google Shape;451;p27"/>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Key Agreement</a:t>
            </a:r>
            <a:endParaRPr/>
          </a:p>
        </p:txBody>
      </p:sp>
      <p:sp>
        <p:nvSpPr>
          <p:cNvPr id="452" name="Google Shape;452;p27"/>
          <p:cNvSpPr/>
          <p:nvPr/>
        </p:nvSpPr>
        <p:spPr>
          <a:xfrm>
            <a:off x="2905125" y="4724400"/>
            <a:ext cx="1143000" cy="685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(DES)</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cxnSp>
        <p:nvCxnSpPr>
          <p:cNvPr id="453" name="Google Shape;453;p27"/>
          <p:cNvCxnSpPr/>
          <p:nvPr/>
        </p:nvCxnSpPr>
        <p:spPr>
          <a:xfrm rot="-5400000">
            <a:off x="2626518" y="4799806"/>
            <a:ext cx="1587" cy="533400"/>
          </a:xfrm>
          <a:prstGeom prst="straightConnector1">
            <a:avLst/>
          </a:prstGeom>
          <a:noFill/>
          <a:ln cap="flat" cmpd="sng" w="19050">
            <a:solidFill>
              <a:schemeClr val="dk1"/>
            </a:solidFill>
            <a:prstDash val="solid"/>
            <a:miter lim="800000"/>
            <a:headEnd len="med" w="med" type="none"/>
            <a:tailEnd len="med" w="med" type="triangle"/>
          </a:ln>
        </p:spPr>
      </p:cxnSp>
      <p:graphicFrame>
        <p:nvGraphicFramePr>
          <p:cNvPr id="454" name="Google Shape;454;p27"/>
          <p:cNvGraphicFramePr/>
          <p:nvPr/>
        </p:nvGraphicFramePr>
        <p:xfrm>
          <a:off x="3590925" y="4495800"/>
          <a:ext cx="333375" cy="468312"/>
        </p:xfrm>
        <a:graphic>
          <a:graphicData uri="http://schemas.openxmlformats.org/presentationml/2006/ole">
            <mc:AlternateContent>
              <mc:Choice Requires="v">
                <p:oleObj r:id="rId4" imgH="468312" imgW="333375" progId="MS_ClipArt_Gallery.2" spid="_x0000_s1">
                  <p:embed/>
                </p:oleObj>
              </mc:Choice>
              <mc:Fallback>
                <p:oleObj r:id="rId5" imgH="468312" imgW="333375" progId="MS_ClipArt_Gallery.2">
                  <p:embed/>
                  <p:pic>
                    <p:nvPicPr>
                      <p:cNvPr id="454" name="Google Shape;454;p27"/>
                      <p:cNvPicPr preferRelativeResize="0"/>
                      <p:nvPr/>
                    </p:nvPicPr>
                    <p:blipFill rotWithShape="1">
                      <a:blip r:embed="rId6">
                        <a:alphaModFix/>
                      </a:blip>
                      <a:srcRect b="0" l="0" r="0" t="0"/>
                      <a:stretch/>
                    </p:blipFill>
                    <p:spPr>
                      <a:xfrm>
                        <a:off x="3590925" y="4495800"/>
                        <a:ext cx="333375" cy="468312"/>
                      </a:xfrm>
                      <a:prstGeom prst="rect">
                        <a:avLst/>
                      </a:prstGeom>
                      <a:noFill/>
                      <a:ln>
                        <a:noFill/>
                      </a:ln>
                    </p:spPr>
                  </p:pic>
                </p:oleObj>
              </mc:Fallback>
            </mc:AlternateContent>
          </a:graphicData>
        </a:graphic>
      </p:graphicFrame>
      <p:cxnSp>
        <p:nvCxnSpPr>
          <p:cNvPr id="455" name="Google Shape;455;p27"/>
          <p:cNvCxnSpPr/>
          <p:nvPr/>
        </p:nvCxnSpPr>
        <p:spPr>
          <a:xfrm>
            <a:off x="5637212" y="5029200"/>
            <a:ext cx="1587" cy="342900"/>
          </a:xfrm>
          <a:prstGeom prst="straightConnector1">
            <a:avLst/>
          </a:prstGeom>
          <a:noFill/>
          <a:ln cap="flat" cmpd="sng" w="19050">
            <a:solidFill>
              <a:schemeClr val="dk1"/>
            </a:solidFill>
            <a:prstDash val="solid"/>
            <a:miter lim="800000"/>
            <a:headEnd len="med" w="med" type="none"/>
            <a:tailEnd len="med" w="med" type="triangle"/>
          </a:ln>
        </p:spPr>
      </p:cxnSp>
      <p:sp>
        <p:nvSpPr>
          <p:cNvPr id="456" name="Google Shape;456;p27"/>
          <p:cNvSpPr txBox="1"/>
          <p:nvPr/>
        </p:nvSpPr>
        <p:spPr>
          <a:xfrm>
            <a:off x="5092700" y="5508625"/>
            <a:ext cx="1089025"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Session Key</a:t>
            </a:r>
            <a:endParaRPr/>
          </a:p>
        </p:txBody>
      </p:sp>
      <p:sp>
        <p:nvSpPr>
          <p:cNvPr id="457" name="Google Shape;457;p27"/>
          <p:cNvSpPr/>
          <p:nvPr/>
        </p:nvSpPr>
        <p:spPr>
          <a:xfrm>
            <a:off x="2906712" y="5943600"/>
            <a:ext cx="1143000" cy="685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(DES)</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cxnSp>
        <p:nvCxnSpPr>
          <p:cNvPr id="458" name="Google Shape;458;p27"/>
          <p:cNvCxnSpPr/>
          <p:nvPr/>
        </p:nvCxnSpPr>
        <p:spPr>
          <a:xfrm rot="-5400000">
            <a:off x="2628106" y="6019006"/>
            <a:ext cx="1587" cy="533400"/>
          </a:xfrm>
          <a:prstGeom prst="straightConnector1">
            <a:avLst/>
          </a:prstGeom>
          <a:noFill/>
          <a:ln cap="flat" cmpd="sng" w="19050">
            <a:solidFill>
              <a:schemeClr val="dk1"/>
            </a:solidFill>
            <a:prstDash val="solid"/>
            <a:miter lim="800000"/>
            <a:headEnd len="med" w="med" type="none"/>
            <a:tailEnd len="med" w="med" type="triangle"/>
          </a:ln>
        </p:spPr>
      </p:cxnSp>
      <p:graphicFrame>
        <p:nvGraphicFramePr>
          <p:cNvPr id="459" name="Google Shape;459;p27"/>
          <p:cNvGraphicFramePr/>
          <p:nvPr/>
        </p:nvGraphicFramePr>
        <p:xfrm>
          <a:off x="3592512" y="5715000"/>
          <a:ext cx="333375" cy="468312"/>
        </p:xfrm>
        <a:graphic>
          <a:graphicData uri="http://schemas.openxmlformats.org/presentationml/2006/ole">
            <mc:AlternateContent>
              <mc:Choice Requires="v">
                <p:oleObj r:id="rId7" imgH="468312" imgW="333375" progId="MS_ClipArt_Gallery.2" spid="_x0000_s2">
                  <p:embed/>
                </p:oleObj>
              </mc:Choice>
              <mc:Fallback>
                <p:oleObj r:id="rId8" imgH="468312" imgW="333375" progId="MS_ClipArt_Gallery.2">
                  <p:embed/>
                  <p:pic>
                    <p:nvPicPr>
                      <p:cNvPr id="459" name="Google Shape;459;p27"/>
                      <p:cNvPicPr preferRelativeResize="0"/>
                      <p:nvPr/>
                    </p:nvPicPr>
                    <p:blipFill rotWithShape="1">
                      <a:blip r:embed="rId6">
                        <a:alphaModFix/>
                      </a:blip>
                      <a:srcRect b="0" l="0" r="0" t="0"/>
                      <a:stretch/>
                    </p:blipFill>
                    <p:spPr>
                      <a:xfrm>
                        <a:off x="3592512" y="5715000"/>
                        <a:ext cx="333375" cy="468312"/>
                      </a:xfrm>
                      <a:prstGeom prst="rect">
                        <a:avLst/>
                      </a:prstGeom>
                      <a:noFill/>
                      <a:ln>
                        <a:noFill/>
                      </a:ln>
                    </p:spPr>
                  </p:pic>
                </p:oleObj>
              </mc:Fallback>
            </mc:AlternateContent>
          </a:graphicData>
        </a:graphic>
      </p:graphicFrame>
      <p:graphicFrame>
        <p:nvGraphicFramePr>
          <p:cNvPr id="460" name="Google Shape;460;p27"/>
          <p:cNvGraphicFramePr/>
          <p:nvPr/>
        </p:nvGraphicFramePr>
        <p:xfrm>
          <a:off x="1809750" y="4789487"/>
          <a:ext cx="333375" cy="468312"/>
        </p:xfrm>
        <a:graphic>
          <a:graphicData uri="http://schemas.openxmlformats.org/presentationml/2006/ole">
            <mc:AlternateContent>
              <mc:Choice Requires="v">
                <p:oleObj r:id="rId9" imgH="468312" imgW="333375" progId="MS_ClipArt_Gallery.2" spid="_x0000_s3">
                  <p:embed/>
                </p:oleObj>
              </mc:Choice>
              <mc:Fallback>
                <p:oleObj r:id="rId10" imgH="468312" imgW="333375" progId="MS_ClipArt_Gallery.2">
                  <p:embed/>
                  <p:pic>
                    <p:nvPicPr>
                      <p:cNvPr id="460" name="Google Shape;460;p27"/>
                      <p:cNvPicPr preferRelativeResize="0"/>
                      <p:nvPr/>
                    </p:nvPicPr>
                    <p:blipFill rotWithShape="1">
                      <a:blip r:embed="rId6">
                        <a:alphaModFix/>
                      </a:blip>
                      <a:srcRect b="0" l="0" r="0" t="0"/>
                      <a:stretch/>
                    </p:blipFill>
                    <p:spPr>
                      <a:xfrm>
                        <a:off x="1809750" y="4789487"/>
                        <a:ext cx="333375" cy="468312"/>
                      </a:xfrm>
                      <a:prstGeom prst="rect">
                        <a:avLst/>
                      </a:prstGeom>
                      <a:noFill/>
                      <a:ln>
                        <a:noFill/>
                      </a:ln>
                    </p:spPr>
                  </p:pic>
                </p:oleObj>
              </mc:Fallback>
            </mc:AlternateContent>
          </a:graphicData>
        </a:graphic>
      </p:graphicFrame>
      <p:graphicFrame>
        <p:nvGraphicFramePr>
          <p:cNvPr id="461" name="Google Shape;461;p27"/>
          <p:cNvGraphicFramePr/>
          <p:nvPr/>
        </p:nvGraphicFramePr>
        <p:xfrm>
          <a:off x="1838325" y="5981700"/>
          <a:ext cx="333375" cy="468312"/>
        </p:xfrm>
        <a:graphic>
          <a:graphicData uri="http://schemas.openxmlformats.org/presentationml/2006/ole">
            <mc:AlternateContent>
              <mc:Choice Requires="v">
                <p:oleObj r:id="rId11" imgH="468312" imgW="333375" progId="MS_ClipArt_Gallery.2" spid="_x0000_s4">
                  <p:embed/>
                </p:oleObj>
              </mc:Choice>
              <mc:Fallback>
                <p:oleObj r:id="rId12" imgH="468312" imgW="333375" progId="MS_ClipArt_Gallery.2">
                  <p:embed/>
                  <p:pic>
                    <p:nvPicPr>
                      <p:cNvPr id="461" name="Google Shape;461;p27"/>
                      <p:cNvPicPr preferRelativeResize="0"/>
                      <p:nvPr/>
                    </p:nvPicPr>
                    <p:blipFill rotWithShape="1">
                      <a:blip r:embed="rId6">
                        <a:alphaModFix/>
                      </a:blip>
                      <a:srcRect b="0" l="0" r="0" t="0"/>
                      <a:stretch/>
                    </p:blipFill>
                    <p:spPr>
                      <a:xfrm>
                        <a:off x="1838325" y="5981700"/>
                        <a:ext cx="333375" cy="468312"/>
                      </a:xfrm>
                      <a:prstGeom prst="rect">
                        <a:avLst/>
                      </a:prstGeom>
                      <a:noFill/>
                      <a:ln>
                        <a:noFill/>
                      </a:ln>
                    </p:spPr>
                  </p:pic>
                </p:oleObj>
              </mc:Fallback>
            </mc:AlternateContent>
          </a:graphicData>
        </a:graphic>
      </p:graphicFrame>
      <p:sp>
        <p:nvSpPr>
          <p:cNvPr id="462" name="Google Shape;462;p27"/>
          <p:cNvSpPr txBox="1"/>
          <p:nvPr/>
        </p:nvSpPr>
        <p:spPr>
          <a:xfrm>
            <a:off x="1076325" y="4876800"/>
            <a:ext cx="830262"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Bob’s </a:t>
            </a:r>
            <a:endParaRPr/>
          </a:p>
          <a:p>
            <a:pPr indent="0" lvl="0" marL="0" marR="0" rtl="0" algn="l">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Public Key</a:t>
            </a:r>
            <a:endParaRPr/>
          </a:p>
        </p:txBody>
      </p:sp>
      <p:sp>
        <p:nvSpPr>
          <p:cNvPr id="463" name="Google Shape;463;p27"/>
          <p:cNvSpPr txBox="1"/>
          <p:nvPr/>
        </p:nvSpPr>
        <p:spPr>
          <a:xfrm>
            <a:off x="1076325" y="6088062"/>
            <a:ext cx="830262"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Alice’s </a:t>
            </a:r>
            <a:endParaRPr/>
          </a:p>
          <a:p>
            <a:pPr indent="0" lvl="0" marL="0" marR="0" rtl="0" algn="l">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Public Key</a:t>
            </a:r>
            <a:endParaRPr/>
          </a:p>
        </p:txBody>
      </p:sp>
      <p:sp>
        <p:nvSpPr>
          <p:cNvPr id="464" name="Google Shape;464;p27"/>
          <p:cNvSpPr txBox="1"/>
          <p:nvPr/>
        </p:nvSpPr>
        <p:spPr>
          <a:xfrm>
            <a:off x="3903662" y="5524500"/>
            <a:ext cx="871537"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Bob’s </a:t>
            </a:r>
            <a:endParaRPr/>
          </a:p>
          <a:p>
            <a:pPr indent="0" lvl="0" marL="0" marR="0" rtl="0" algn="l">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Private Key</a:t>
            </a:r>
            <a:endParaRPr/>
          </a:p>
        </p:txBody>
      </p:sp>
      <p:sp>
        <p:nvSpPr>
          <p:cNvPr id="465" name="Google Shape;465;p27"/>
          <p:cNvSpPr txBox="1"/>
          <p:nvPr/>
        </p:nvSpPr>
        <p:spPr>
          <a:xfrm>
            <a:off x="3886200" y="4343400"/>
            <a:ext cx="871537"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Alice’s </a:t>
            </a:r>
            <a:endParaRPr/>
          </a:p>
          <a:p>
            <a:pPr indent="0" lvl="0" marL="0" marR="0" rtl="0" algn="l">
              <a:lnSpc>
                <a:spcPct val="100000"/>
              </a:lnSpc>
              <a:spcBef>
                <a:spcPts val="200"/>
              </a:spcBef>
              <a:spcAft>
                <a:spcPts val="0"/>
              </a:spcAft>
              <a:buClr>
                <a:srgbClr val="0000FF"/>
              </a:buClr>
              <a:buSzPts val="1000"/>
              <a:buFont typeface="Arial"/>
              <a:buNone/>
            </a:pPr>
            <a:r>
              <a:rPr b="1" i="0" lang="en-US" sz="1000" u="none">
                <a:solidFill>
                  <a:srgbClr val="0000FF"/>
                </a:solidFill>
                <a:latin typeface="Arial"/>
                <a:ea typeface="Arial"/>
                <a:cs typeface="Arial"/>
                <a:sym typeface="Arial"/>
              </a:rPr>
              <a:t>Private Key</a:t>
            </a:r>
            <a:endParaRPr/>
          </a:p>
        </p:txBody>
      </p:sp>
      <p:cxnSp>
        <p:nvCxnSpPr>
          <p:cNvPr id="466" name="Google Shape;466;p27"/>
          <p:cNvCxnSpPr/>
          <p:nvPr/>
        </p:nvCxnSpPr>
        <p:spPr>
          <a:xfrm rot="10800000">
            <a:off x="4048125" y="5029200"/>
            <a:ext cx="1600200" cy="0"/>
          </a:xfrm>
          <a:prstGeom prst="straightConnector1">
            <a:avLst/>
          </a:prstGeom>
          <a:noFill/>
          <a:ln cap="flat" cmpd="sng" w="19050">
            <a:solidFill>
              <a:schemeClr val="dk1"/>
            </a:solidFill>
            <a:prstDash val="solid"/>
            <a:miter lim="800000"/>
            <a:headEnd len="med" w="med" type="none"/>
            <a:tailEnd len="med" w="med" type="none"/>
          </a:ln>
        </p:spPr>
      </p:cxnSp>
      <p:cxnSp>
        <p:nvCxnSpPr>
          <p:cNvPr id="467" name="Google Shape;467;p27"/>
          <p:cNvCxnSpPr/>
          <p:nvPr/>
        </p:nvCxnSpPr>
        <p:spPr>
          <a:xfrm rot="10800000">
            <a:off x="4048125" y="6286500"/>
            <a:ext cx="1600200" cy="0"/>
          </a:xfrm>
          <a:prstGeom prst="straightConnector1">
            <a:avLst/>
          </a:prstGeom>
          <a:noFill/>
          <a:ln cap="flat" cmpd="sng" w="19050">
            <a:solidFill>
              <a:schemeClr val="dk1"/>
            </a:solidFill>
            <a:prstDash val="solid"/>
            <a:miter lim="800000"/>
            <a:headEnd len="med" w="med" type="none"/>
            <a:tailEnd len="med" w="med" type="none"/>
          </a:ln>
        </p:spPr>
      </p:cxnSp>
      <p:cxnSp>
        <p:nvCxnSpPr>
          <p:cNvPr id="468" name="Google Shape;468;p27"/>
          <p:cNvCxnSpPr/>
          <p:nvPr/>
        </p:nvCxnSpPr>
        <p:spPr>
          <a:xfrm flipH="1" rot="10800000">
            <a:off x="5638800" y="5943600"/>
            <a:ext cx="1587" cy="342900"/>
          </a:xfrm>
          <a:prstGeom prst="straightConnector1">
            <a:avLst/>
          </a:prstGeom>
          <a:noFill/>
          <a:ln cap="flat" cmpd="sng" w="19050">
            <a:solidFill>
              <a:schemeClr val="dk1"/>
            </a:solidFill>
            <a:prstDash val="solid"/>
            <a:miter lim="800000"/>
            <a:headEnd len="med" w="med" type="none"/>
            <a:tailEnd len="med" w="med" type="triangle"/>
          </a:ln>
        </p:spPr>
      </p:cxnSp>
      <p:sp>
        <p:nvSpPr>
          <p:cNvPr id="469" name="Google Shape;469;p27"/>
          <p:cNvSpPr txBox="1"/>
          <p:nvPr/>
        </p:nvSpPr>
        <p:spPr>
          <a:xfrm>
            <a:off x="6470650" y="5065712"/>
            <a:ext cx="1911350" cy="1027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1" i="0" lang="en-US" sz="1800" u="none">
                <a:solidFill>
                  <a:srgbClr val="CC0000"/>
                </a:solidFill>
                <a:latin typeface="Arial"/>
                <a:ea typeface="Arial"/>
                <a:cs typeface="Arial"/>
                <a:sym typeface="Arial"/>
              </a:rPr>
              <a:t>Alice and Bob </a:t>
            </a:r>
            <a:endParaRPr/>
          </a:p>
          <a:p>
            <a:pPr indent="0" lvl="0" marL="0" marR="0" rtl="0" algn="ctr">
              <a:lnSpc>
                <a:spcPct val="100000"/>
              </a:lnSpc>
              <a:spcBef>
                <a:spcPts val="360"/>
              </a:spcBef>
              <a:spcAft>
                <a:spcPts val="0"/>
              </a:spcAft>
              <a:buClr>
                <a:srgbClr val="CC0000"/>
              </a:buClr>
              <a:buSzPts val="1800"/>
              <a:buFont typeface="Arial"/>
              <a:buNone/>
            </a:pPr>
            <a:r>
              <a:rPr b="1" i="0" lang="en-US" sz="1800" u="none">
                <a:solidFill>
                  <a:srgbClr val="CC0000"/>
                </a:solidFill>
                <a:latin typeface="Arial"/>
                <a:ea typeface="Arial"/>
                <a:cs typeface="Arial"/>
                <a:sym typeface="Arial"/>
              </a:rPr>
              <a:t>Generate Same </a:t>
            </a:r>
            <a:endParaRPr/>
          </a:p>
          <a:p>
            <a:pPr indent="0" lvl="0" marL="0" marR="0" rtl="0" algn="ctr">
              <a:lnSpc>
                <a:spcPct val="100000"/>
              </a:lnSpc>
              <a:spcBef>
                <a:spcPts val="360"/>
              </a:spcBef>
              <a:spcAft>
                <a:spcPts val="0"/>
              </a:spcAft>
              <a:buClr>
                <a:srgbClr val="CC0000"/>
              </a:buClr>
              <a:buSzPts val="1800"/>
              <a:buFont typeface="Arial"/>
              <a:buNone/>
            </a:pPr>
            <a:r>
              <a:rPr b="1" i="0" lang="en-US" sz="1800" u="none">
                <a:solidFill>
                  <a:srgbClr val="CC0000"/>
                </a:solidFill>
                <a:latin typeface="Arial"/>
                <a:ea typeface="Arial"/>
                <a:cs typeface="Arial"/>
                <a:sym typeface="Arial"/>
              </a:rPr>
              <a:t>Session Key!</a:t>
            </a:r>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8"/>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476" name="Google Shape;476;p28"/>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Key Diffie-Hellman Mathematical Analysis*</a:t>
            </a:r>
            <a:endParaRPr/>
          </a:p>
        </p:txBody>
      </p:sp>
      <p:sp>
        <p:nvSpPr>
          <p:cNvPr id="477" name="Google Shape;477;p28"/>
          <p:cNvSpPr txBox="1"/>
          <p:nvPr/>
        </p:nvSpPr>
        <p:spPr>
          <a:xfrm>
            <a:off x="3810000" y="1371600"/>
            <a:ext cx="16764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Bob &amp; Alice</a:t>
            </a:r>
            <a:endParaRPr/>
          </a:p>
          <a:p>
            <a:pPr indent="0" lvl="0" marL="0" marR="0" rtl="0" algn="ctr">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agree on non-secret</a:t>
            </a:r>
            <a:endParaRPr/>
          </a:p>
          <a:p>
            <a:pPr indent="0" lvl="0" marL="0" marR="0" rtl="0" algn="ctr">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prime p and value a</a:t>
            </a:r>
            <a:endParaRPr/>
          </a:p>
        </p:txBody>
      </p:sp>
      <p:grpSp>
        <p:nvGrpSpPr>
          <p:cNvPr id="478" name="Google Shape;478;p28"/>
          <p:cNvGrpSpPr/>
          <p:nvPr/>
        </p:nvGrpSpPr>
        <p:grpSpPr>
          <a:xfrm>
            <a:off x="1905000" y="2362200"/>
            <a:ext cx="1981200" cy="3048000"/>
            <a:chOff x="1008" y="2064"/>
            <a:chExt cx="1248" cy="1920"/>
          </a:xfrm>
        </p:grpSpPr>
        <p:sp>
          <p:nvSpPr>
            <p:cNvPr id="479" name="Google Shape;479;p28"/>
            <p:cNvSpPr txBox="1"/>
            <p:nvPr/>
          </p:nvSpPr>
          <p:spPr>
            <a:xfrm>
              <a:off x="1104" y="2160"/>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Generate Secret </a:t>
              </a:r>
              <a:endParaRPr/>
            </a:p>
            <a:p>
              <a:pPr indent="0" lvl="0" marL="0" marR="0" rtl="0" algn="ctr">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Random Number x</a:t>
              </a:r>
              <a:endParaRPr/>
            </a:p>
          </p:txBody>
        </p:sp>
        <p:sp>
          <p:nvSpPr>
            <p:cNvPr id="480" name="Google Shape;480;p28"/>
            <p:cNvSpPr txBox="1"/>
            <p:nvPr/>
          </p:nvSpPr>
          <p:spPr>
            <a:xfrm>
              <a:off x="1104" y="2784"/>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Compute Public Key</a:t>
              </a:r>
              <a:endParaRPr/>
            </a:p>
            <a:p>
              <a:pPr indent="0" lvl="0" marL="0" marR="0" rtl="0" algn="ctr">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a:t>
              </a:r>
              <a:r>
                <a:rPr b="1" baseline="30000" i="0" lang="en-US" sz="1400" u="none">
                  <a:solidFill>
                    <a:schemeClr val="dk1"/>
                  </a:solidFill>
                  <a:latin typeface="Arial"/>
                  <a:ea typeface="Arial"/>
                  <a:cs typeface="Arial"/>
                  <a:sym typeface="Arial"/>
                </a:rPr>
                <a:t>x</a:t>
              </a:r>
              <a:r>
                <a:rPr b="0" i="0" lang="en-US" sz="1400" u="none">
                  <a:solidFill>
                    <a:schemeClr val="dk1"/>
                  </a:solidFill>
                  <a:latin typeface="Arial"/>
                  <a:ea typeface="Arial"/>
                  <a:cs typeface="Arial"/>
                  <a:sym typeface="Arial"/>
                </a:rPr>
                <a:t> mod p</a:t>
              </a:r>
              <a:endParaRPr/>
            </a:p>
          </p:txBody>
        </p:sp>
        <p:sp>
          <p:nvSpPr>
            <p:cNvPr id="481" name="Google Shape;481;p28"/>
            <p:cNvSpPr txBox="1"/>
            <p:nvPr/>
          </p:nvSpPr>
          <p:spPr>
            <a:xfrm>
              <a:off x="1104" y="3408"/>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Compute Session Key</a:t>
              </a:r>
              <a:endParaRPr/>
            </a:p>
            <a:p>
              <a:pPr indent="0" lvl="0" marL="0" marR="0" rtl="0" algn="ctr">
                <a:lnSpc>
                  <a:spcPct val="10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(a</a:t>
              </a:r>
              <a:r>
                <a:rPr b="1" baseline="30000" i="0" lang="en-US" sz="1200" u="none">
                  <a:solidFill>
                    <a:schemeClr val="dk1"/>
                  </a:solidFill>
                  <a:latin typeface="Arial"/>
                  <a:ea typeface="Arial"/>
                  <a:cs typeface="Arial"/>
                  <a:sym typeface="Arial"/>
                </a:rPr>
                <a:t>y</a:t>
              </a:r>
              <a:r>
                <a:rPr b="1" i="0" lang="en-US" sz="1200" u="none">
                  <a:solidFill>
                    <a:schemeClr val="dk1"/>
                  </a:solidFill>
                  <a:latin typeface="Arial"/>
                  <a:ea typeface="Arial"/>
                  <a:cs typeface="Arial"/>
                  <a:sym typeface="Arial"/>
                </a:rPr>
                <a:t>)</a:t>
              </a:r>
              <a:r>
                <a:rPr b="1" baseline="30000" i="0" lang="en-US" sz="1200" u="none">
                  <a:solidFill>
                    <a:schemeClr val="dk1"/>
                  </a:solidFill>
                  <a:latin typeface="Arial"/>
                  <a:ea typeface="Arial"/>
                  <a:cs typeface="Arial"/>
                  <a:sym typeface="Arial"/>
                </a:rPr>
                <a:t>x</a:t>
              </a:r>
              <a:r>
                <a:rPr b="1" i="0" lang="en-US" sz="1200" u="none">
                  <a:solidFill>
                    <a:schemeClr val="dk1"/>
                  </a:solidFill>
                  <a:latin typeface="Arial"/>
                  <a:ea typeface="Arial"/>
                  <a:cs typeface="Arial"/>
                  <a:sym typeface="Arial"/>
                </a:rPr>
                <a:t> mod p</a:t>
              </a:r>
              <a:endParaRPr/>
            </a:p>
          </p:txBody>
        </p:sp>
        <p:sp>
          <p:nvSpPr>
            <p:cNvPr id="482" name="Google Shape;482;p28"/>
            <p:cNvSpPr txBox="1"/>
            <p:nvPr/>
          </p:nvSpPr>
          <p:spPr>
            <a:xfrm>
              <a:off x="1008" y="2064"/>
              <a:ext cx="1248" cy="192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grpSp>
        <p:nvGrpSpPr>
          <p:cNvPr id="483" name="Google Shape;483;p28"/>
          <p:cNvGrpSpPr/>
          <p:nvPr/>
        </p:nvGrpSpPr>
        <p:grpSpPr>
          <a:xfrm>
            <a:off x="5410200" y="2362200"/>
            <a:ext cx="1981200" cy="3048000"/>
            <a:chOff x="3216" y="2064"/>
            <a:chExt cx="1248" cy="1920"/>
          </a:xfrm>
        </p:grpSpPr>
        <p:sp>
          <p:nvSpPr>
            <p:cNvPr id="484" name="Google Shape;484;p28"/>
            <p:cNvSpPr txBox="1"/>
            <p:nvPr/>
          </p:nvSpPr>
          <p:spPr>
            <a:xfrm>
              <a:off x="3312" y="2160"/>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Generate Secret </a:t>
              </a:r>
              <a:endParaRPr/>
            </a:p>
            <a:p>
              <a:pPr indent="0" lvl="0" marL="0" marR="0" rtl="0" algn="ctr">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Random Number y</a:t>
              </a:r>
              <a:endParaRPr/>
            </a:p>
          </p:txBody>
        </p:sp>
        <p:sp>
          <p:nvSpPr>
            <p:cNvPr id="485" name="Google Shape;485;p28"/>
            <p:cNvSpPr txBox="1"/>
            <p:nvPr/>
          </p:nvSpPr>
          <p:spPr>
            <a:xfrm>
              <a:off x="3312" y="2784"/>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Compute Public Key</a:t>
              </a:r>
              <a:endParaRPr/>
            </a:p>
            <a:p>
              <a:pPr indent="0" lvl="0" marL="0" marR="0" rtl="0" algn="ctr">
                <a:lnSpc>
                  <a:spcPct val="100000"/>
                </a:lnSpc>
                <a:spcBef>
                  <a:spcPts val="28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a:t>
              </a:r>
              <a:r>
                <a:rPr b="1" baseline="30000" i="0" lang="en-US" sz="1400" u="none">
                  <a:solidFill>
                    <a:schemeClr val="dk1"/>
                  </a:solidFill>
                  <a:latin typeface="Arial"/>
                  <a:ea typeface="Arial"/>
                  <a:cs typeface="Arial"/>
                  <a:sym typeface="Arial"/>
                </a:rPr>
                <a:t>y</a:t>
              </a:r>
              <a:r>
                <a:rPr b="0" i="0" lang="en-US" sz="1400" u="none">
                  <a:solidFill>
                    <a:schemeClr val="dk1"/>
                  </a:solidFill>
                  <a:latin typeface="Arial"/>
                  <a:ea typeface="Arial"/>
                  <a:cs typeface="Arial"/>
                  <a:sym typeface="Arial"/>
                </a:rPr>
                <a:t> mod p</a:t>
              </a:r>
              <a:endParaRPr/>
            </a:p>
          </p:txBody>
        </p:sp>
        <p:sp>
          <p:nvSpPr>
            <p:cNvPr id="486" name="Google Shape;486;p28"/>
            <p:cNvSpPr txBox="1"/>
            <p:nvPr/>
          </p:nvSpPr>
          <p:spPr>
            <a:xfrm>
              <a:off x="3312" y="3408"/>
              <a:ext cx="1056" cy="43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Compute Session Key</a:t>
              </a:r>
              <a:endParaRPr/>
            </a:p>
            <a:p>
              <a:pPr indent="0" lvl="0" marL="0" marR="0" rtl="0" algn="ctr">
                <a:lnSpc>
                  <a:spcPct val="100000"/>
                </a:lnSpc>
                <a:spcBef>
                  <a:spcPts val="24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(a</a:t>
              </a:r>
              <a:r>
                <a:rPr b="1" baseline="30000" i="0" lang="en-US" sz="1200" u="none">
                  <a:solidFill>
                    <a:schemeClr val="dk1"/>
                  </a:solidFill>
                  <a:latin typeface="Arial"/>
                  <a:ea typeface="Arial"/>
                  <a:cs typeface="Arial"/>
                  <a:sym typeface="Arial"/>
                </a:rPr>
                <a:t>x</a:t>
              </a:r>
              <a:r>
                <a:rPr b="1" i="0" lang="en-US" sz="1200" u="none">
                  <a:solidFill>
                    <a:schemeClr val="dk1"/>
                  </a:solidFill>
                  <a:latin typeface="Arial"/>
                  <a:ea typeface="Arial"/>
                  <a:cs typeface="Arial"/>
                  <a:sym typeface="Arial"/>
                </a:rPr>
                <a:t>)</a:t>
              </a:r>
              <a:r>
                <a:rPr b="1" baseline="30000" i="0" lang="en-US" sz="1200" u="none">
                  <a:solidFill>
                    <a:schemeClr val="dk1"/>
                  </a:solidFill>
                  <a:latin typeface="Arial"/>
                  <a:ea typeface="Arial"/>
                  <a:cs typeface="Arial"/>
                  <a:sym typeface="Arial"/>
                </a:rPr>
                <a:t>y</a:t>
              </a:r>
              <a:r>
                <a:rPr b="1" i="0" lang="en-US" sz="1200" u="none">
                  <a:solidFill>
                    <a:schemeClr val="dk1"/>
                  </a:solidFill>
                  <a:latin typeface="Arial"/>
                  <a:ea typeface="Arial"/>
                  <a:cs typeface="Arial"/>
                  <a:sym typeface="Arial"/>
                </a:rPr>
                <a:t> mod p</a:t>
              </a:r>
              <a:endParaRPr/>
            </a:p>
          </p:txBody>
        </p:sp>
        <p:sp>
          <p:nvSpPr>
            <p:cNvPr id="487" name="Google Shape;487;p28"/>
            <p:cNvSpPr txBox="1"/>
            <p:nvPr/>
          </p:nvSpPr>
          <p:spPr>
            <a:xfrm>
              <a:off x="3216" y="2064"/>
              <a:ext cx="1248" cy="192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
        <p:nvSpPr>
          <p:cNvPr id="488" name="Google Shape;488;p28"/>
          <p:cNvSpPr txBox="1"/>
          <p:nvPr/>
        </p:nvSpPr>
        <p:spPr>
          <a:xfrm>
            <a:off x="2506662" y="1676400"/>
            <a:ext cx="7762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Bob</a:t>
            </a:r>
            <a:endParaRPr/>
          </a:p>
        </p:txBody>
      </p:sp>
      <p:sp>
        <p:nvSpPr>
          <p:cNvPr id="489" name="Google Shape;489;p28"/>
          <p:cNvSpPr txBox="1"/>
          <p:nvPr/>
        </p:nvSpPr>
        <p:spPr>
          <a:xfrm>
            <a:off x="5943600" y="1676400"/>
            <a:ext cx="912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Alice</a:t>
            </a:r>
            <a:endParaRPr/>
          </a:p>
        </p:txBody>
      </p:sp>
      <p:cxnSp>
        <p:nvCxnSpPr>
          <p:cNvPr id="490" name="Google Shape;490;p28"/>
          <p:cNvCxnSpPr/>
          <p:nvPr/>
        </p:nvCxnSpPr>
        <p:spPr>
          <a:xfrm>
            <a:off x="3886200" y="3886200"/>
            <a:ext cx="1524000" cy="990600"/>
          </a:xfrm>
          <a:prstGeom prst="straightConnector1">
            <a:avLst/>
          </a:prstGeom>
          <a:noFill/>
          <a:ln cap="flat" cmpd="sng" w="9525">
            <a:solidFill>
              <a:schemeClr val="dk1"/>
            </a:solidFill>
            <a:prstDash val="solid"/>
            <a:miter lim="800000"/>
            <a:headEnd len="med" w="med" type="none"/>
            <a:tailEnd len="med" w="med" type="triangle"/>
          </a:ln>
        </p:spPr>
      </p:cxnSp>
      <p:cxnSp>
        <p:nvCxnSpPr>
          <p:cNvPr id="491" name="Google Shape;491;p28"/>
          <p:cNvCxnSpPr/>
          <p:nvPr/>
        </p:nvCxnSpPr>
        <p:spPr>
          <a:xfrm flipH="1">
            <a:off x="3886200" y="3886200"/>
            <a:ext cx="1524000" cy="990600"/>
          </a:xfrm>
          <a:prstGeom prst="straightConnector1">
            <a:avLst/>
          </a:prstGeom>
          <a:noFill/>
          <a:ln cap="flat" cmpd="sng" w="9525">
            <a:solidFill>
              <a:schemeClr val="dk1"/>
            </a:solidFill>
            <a:prstDash val="solid"/>
            <a:miter lim="800000"/>
            <a:headEnd len="med" w="med" type="none"/>
            <a:tailEnd len="med" w="med" type="triangle"/>
          </a:ln>
        </p:spPr>
      </p:cxnSp>
      <p:sp>
        <p:nvSpPr>
          <p:cNvPr id="492" name="Google Shape;492;p28"/>
          <p:cNvSpPr txBox="1"/>
          <p:nvPr/>
        </p:nvSpPr>
        <p:spPr>
          <a:xfrm>
            <a:off x="3810000" y="5562600"/>
            <a:ext cx="16764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Identical Secret Key</a:t>
            </a:r>
            <a:endParaRPr/>
          </a:p>
        </p:txBody>
      </p:sp>
      <p:sp>
        <p:nvSpPr>
          <p:cNvPr id="493" name="Google Shape;493;p28"/>
          <p:cNvSpPr txBox="1"/>
          <p:nvPr/>
        </p:nvSpPr>
        <p:spPr>
          <a:xfrm>
            <a:off x="4000500" y="3384550"/>
            <a:ext cx="1295400" cy="7302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Bob &amp; Alice exchange public keys</a:t>
            </a:r>
            <a:endParaRPr/>
          </a:p>
        </p:txBody>
      </p:sp>
      <p:cxnSp>
        <p:nvCxnSpPr>
          <p:cNvPr id="494" name="Google Shape;494;p28"/>
          <p:cNvCxnSpPr/>
          <p:nvPr/>
        </p:nvCxnSpPr>
        <p:spPr>
          <a:xfrm>
            <a:off x="2819400" y="54102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495" name="Google Shape;495;p28"/>
          <p:cNvCxnSpPr/>
          <p:nvPr/>
        </p:nvCxnSpPr>
        <p:spPr>
          <a:xfrm>
            <a:off x="2819400" y="5791200"/>
            <a:ext cx="9906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496" name="Google Shape;496;p28"/>
          <p:cNvCxnSpPr/>
          <p:nvPr/>
        </p:nvCxnSpPr>
        <p:spPr>
          <a:xfrm>
            <a:off x="6477000" y="5410200"/>
            <a:ext cx="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497" name="Google Shape;497;p28"/>
          <p:cNvCxnSpPr/>
          <p:nvPr/>
        </p:nvCxnSpPr>
        <p:spPr>
          <a:xfrm rot="10800000">
            <a:off x="5486400" y="5791200"/>
            <a:ext cx="990600" cy="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9"/>
          <p:cNvSpPr txBox="1"/>
          <p:nvPr>
            <p:ph idx="1" type="body"/>
          </p:nvPr>
        </p:nvSpPr>
        <p:spPr>
          <a:xfrm>
            <a:off x="685800" y="1143000"/>
            <a:ext cx="8229600" cy="47244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Diffie-Hellman is the first key agreement algorithm</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Invented by Whitfield Diffie &amp; Martin Hellman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Provided ability for messages to be exchanged securely without having to have shared some secret information previously</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Inception of public key cryptography which allowed keys to be exchanged in the open</a:t>
            </a:r>
            <a:r>
              <a:rPr b="0" i="0" lang="en-US" sz="2000" u="none">
                <a:solidFill>
                  <a:schemeClr val="dk1"/>
                </a:solidFill>
                <a:latin typeface="Garamond"/>
                <a:ea typeface="Garamond"/>
                <a:cs typeface="Garamond"/>
                <a:sym typeface="Garamond"/>
              </a:rPr>
              <a:t> </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No exchange of secret keys</a:t>
            </a:r>
            <a:endParaRPr/>
          </a:p>
          <a:p>
            <a:pPr indent="-533399" lvl="1" marL="1100137"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Man-in-the middle attack avoided</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Garamond"/>
              <a:ea typeface="Garamond"/>
              <a:cs typeface="Garamond"/>
              <a:sym typeface="Garamond"/>
            </a:endParaRPr>
          </a:p>
        </p:txBody>
      </p:sp>
      <p:sp>
        <p:nvSpPr>
          <p:cNvPr id="504" name="Google Shape;504;p29"/>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505" name="Google Shape;505;p29"/>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Asymmetric Encryption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Key Agreement con’t.</a:t>
            </a:r>
            <a:endParaRPr/>
          </a:p>
        </p:txBody>
      </p:sp>
      <p:sp>
        <p:nvSpPr>
          <p:cNvPr id="506" name="Google Shape;506;p29"/>
          <p:cNvSpPr txBox="1"/>
          <p:nvPr/>
        </p:nvSpPr>
        <p:spPr>
          <a:xfrm>
            <a:off x="609600" y="4419600"/>
            <a:ext cx="8839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idx="1" type="body"/>
          </p:nvPr>
        </p:nvSpPr>
        <p:spPr>
          <a:xfrm>
            <a:off x="685800" y="1143000"/>
            <a:ext cx="8153400" cy="51816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Cryptography is the science of secret, or hidden writing</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It has two main Components:</a:t>
            </a:r>
            <a:endParaRPr/>
          </a:p>
          <a:p>
            <a:pPr indent="-533399" lvl="1" marL="1100137" rtl="0" algn="l">
              <a:lnSpc>
                <a:spcPct val="100000"/>
              </a:lnSpc>
              <a:spcBef>
                <a:spcPts val="480"/>
              </a:spcBef>
              <a:spcAft>
                <a:spcPts val="0"/>
              </a:spcAft>
              <a:buClr>
                <a:schemeClr val="dk1"/>
              </a:buClr>
              <a:buSzPts val="2400"/>
              <a:buFont typeface="Garamond"/>
              <a:buAutoNum type="arabicPeriod"/>
            </a:pPr>
            <a:r>
              <a:rPr b="0" i="0" lang="en-US" sz="2400" u="none">
                <a:solidFill>
                  <a:schemeClr val="dk1"/>
                </a:solidFill>
                <a:latin typeface="Garamond"/>
                <a:ea typeface="Garamond"/>
                <a:cs typeface="Garamond"/>
                <a:sym typeface="Garamond"/>
              </a:rPr>
              <a:t>Encryption</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Practice of hiding messages so that they can not be read by anyone other than the intended recipient</a:t>
            </a:r>
            <a:endParaRPr/>
          </a:p>
          <a:p>
            <a:pPr indent="-533399" lvl="1" marL="1100137" rtl="0" algn="l">
              <a:lnSpc>
                <a:spcPct val="100000"/>
              </a:lnSpc>
              <a:spcBef>
                <a:spcPts val="480"/>
              </a:spcBef>
              <a:spcAft>
                <a:spcPts val="0"/>
              </a:spcAft>
              <a:buClr>
                <a:schemeClr val="dk1"/>
              </a:buClr>
              <a:buSzPts val="2400"/>
              <a:buFont typeface="Garamond"/>
              <a:buAutoNum type="arabicPeriod"/>
            </a:pPr>
            <a:r>
              <a:rPr b="0" i="0" lang="en-US" sz="2400" u="none">
                <a:solidFill>
                  <a:schemeClr val="dk1"/>
                </a:solidFill>
                <a:latin typeface="Garamond"/>
                <a:ea typeface="Garamond"/>
                <a:cs typeface="Garamond"/>
                <a:sym typeface="Garamond"/>
              </a:rPr>
              <a:t>Authentication &amp; Integrity</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Ensuring that users of data/resources are the persons they claim to be and that a message has not been surreptitiously altered</a:t>
            </a:r>
            <a:endParaRPr/>
          </a:p>
        </p:txBody>
      </p:sp>
      <p:sp>
        <p:nvSpPr>
          <p:cNvPr id="103" name="Google Shape;103;p3"/>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cap="none" strike="noStrike">
                <a:solidFill>
                  <a:srgbClr val="CC0000"/>
                </a:solidFill>
                <a:latin typeface="Times New Roman"/>
                <a:ea typeface="Times New Roman"/>
                <a:cs typeface="Times New Roman"/>
                <a:sym typeface="Times New Roman"/>
              </a:rPr>
              <a:t>Cryptography </a:t>
            </a:r>
            <a:br>
              <a:rPr b="1" i="0" lang="en-US" sz="3600" u="none" cap="none" strike="noStrike">
                <a:solidFill>
                  <a:srgbClr val="CC0000"/>
                </a:solidFill>
                <a:latin typeface="Times New Roman"/>
                <a:ea typeface="Times New Roman"/>
                <a:cs typeface="Times New Roman"/>
                <a:sym typeface="Times New Roman"/>
              </a:rPr>
            </a:br>
            <a:r>
              <a:rPr b="1" i="0" lang="en-US" sz="2400" u="none" cap="none" strike="noStrike">
                <a:solidFill>
                  <a:srgbClr val="333399"/>
                </a:solidFill>
                <a:latin typeface="Arial"/>
                <a:ea typeface="Arial"/>
                <a:cs typeface="Arial"/>
                <a:sym typeface="Arial"/>
              </a:rPr>
              <a:t>Basics</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0"/>
          <p:cNvSpPr txBox="1"/>
          <p:nvPr>
            <p:ph idx="1" type="body"/>
          </p:nvPr>
        </p:nvSpPr>
        <p:spPr>
          <a:xfrm>
            <a:off x="685800" y="1143000"/>
            <a:ext cx="8229600" cy="54864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Authentication is the process of validating the identity of a user or the integrity of a piece of data.</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There are three technologies that provide authentication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Message Digests / Message Authentication Codes</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Digital Signatures</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Public Key Infrastructure</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There are two types of user authentication: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Identity presented by a remote or application participating in a session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Sender’s identity is presented along with a message.</a:t>
            </a:r>
            <a:endParaRPr/>
          </a:p>
        </p:txBody>
      </p:sp>
      <p:sp>
        <p:nvSpPr>
          <p:cNvPr id="513" name="Google Shape;513;p30"/>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514" name="Google Shape;514;p30"/>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Authentication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Basics</a:t>
            </a:r>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1"/>
          <p:cNvSpPr txBox="1"/>
          <p:nvPr>
            <p:ph idx="1" type="body"/>
          </p:nvPr>
        </p:nvSpPr>
        <p:spPr>
          <a:xfrm>
            <a:off x="685800" y="1143000"/>
            <a:ext cx="8229600" cy="44958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A message digest is a fingerprint for a document</a:t>
            </a:r>
            <a:endParaRPr/>
          </a:p>
          <a:p>
            <a:pPr indent="-609600" lvl="0" marL="609600"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Purpose of the message digest is to provide proof that data has not altered</a:t>
            </a:r>
            <a:endParaRPr/>
          </a:p>
          <a:p>
            <a:pPr indent="-609600" lvl="0" marL="609600"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Process of generating a message digest from data is called hashing</a:t>
            </a:r>
            <a:endParaRPr/>
          </a:p>
          <a:p>
            <a:pPr indent="-609600" lvl="0" marL="609600"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Hash functions are one way functions with following properties</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Infeasible to reverse the function</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Infeasible to construct two messages which hash to same digest</a:t>
            </a:r>
            <a:endParaRPr/>
          </a:p>
          <a:p>
            <a:pPr indent="-609600" lvl="0" marL="609600" rtl="0" algn="l">
              <a:lnSpc>
                <a:spcPct val="9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Commonly used hash algorithms are</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MD5 – 128 bit hashing algorithm by Ron Rivest of RSA</a:t>
            </a:r>
            <a:endParaRPr/>
          </a:p>
          <a:p>
            <a:pPr indent="-533399" lvl="1" marL="1100137"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SHA &amp; SHA-1 – 162 bit hashing algorithm developed by NIST</a:t>
            </a:r>
            <a:endParaRPr/>
          </a:p>
        </p:txBody>
      </p:sp>
      <p:sp>
        <p:nvSpPr>
          <p:cNvPr id="521" name="Google Shape;521;p31"/>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522" name="Google Shape;522;p31"/>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Authentication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Message Digests</a:t>
            </a:r>
            <a:endParaRPr/>
          </a:p>
        </p:txBody>
      </p:sp>
      <p:grpSp>
        <p:nvGrpSpPr>
          <p:cNvPr id="523" name="Google Shape;523;p31"/>
          <p:cNvGrpSpPr/>
          <p:nvPr/>
        </p:nvGrpSpPr>
        <p:grpSpPr>
          <a:xfrm>
            <a:off x="1600200" y="5715000"/>
            <a:ext cx="5878512" cy="914400"/>
            <a:chOff x="1008" y="3504"/>
            <a:chExt cx="3703" cy="672"/>
          </a:xfrm>
        </p:grpSpPr>
        <p:sp>
          <p:nvSpPr>
            <p:cNvPr id="524" name="Google Shape;524;p31"/>
            <p:cNvSpPr/>
            <p:nvPr/>
          </p:nvSpPr>
          <p:spPr>
            <a:xfrm>
              <a:off x="1008" y="3528"/>
              <a:ext cx="576" cy="624"/>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Message</a:t>
              </a:r>
              <a:endParaRPr/>
            </a:p>
          </p:txBody>
        </p:sp>
        <p:sp>
          <p:nvSpPr>
            <p:cNvPr id="525" name="Google Shape;525;p31"/>
            <p:cNvSpPr/>
            <p:nvPr/>
          </p:nvSpPr>
          <p:spPr>
            <a:xfrm>
              <a:off x="2503" y="3504"/>
              <a:ext cx="720" cy="672"/>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Digest</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Algorithm</a:t>
              </a:r>
              <a:endParaRPr/>
            </a:p>
          </p:txBody>
        </p:sp>
        <p:cxnSp>
          <p:nvCxnSpPr>
            <p:cNvPr id="526" name="Google Shape;526;p31"/>
            <p:cNvCxnSpPr/>
            <p:nvPr/>
          </p:nvCxnSpPr>
          <p:spPr>
            <a:xfrm rot="10800000">
              <a:off x="3679" y="3384"/>
              <a:ext cx="0" cy="912"/>
            </a:xfrm>
            <a:prstGeom prst="straightConnector1">
              <a:avLst/>
            </a:prstGeom>
            <a:noFill/>
            <a:ln cap="flat" cmpd="sng" w="19050">
              <a:solidFill>
                <a:schemeClr val="dk1"/>
              </a:solidFill>
              <a:prstDash val="solid"/>
              <a:miter lim="800000"/>
              <a:headEnd len="med" w="med" type="none"/>
              <a:tailEnd len="med" w="med" type="triangle"/>
            </a:ln>
          </p:spPr>
        </p:cxnSp>
        <p:sp>
          <p:nvSpPr>
            <p:cNvPr id="527" name="Google Shape;527;p31"/>
            <p:cNvSpPr/>
            <p:nvPr/>
          </p:nvSpPr>
          <p:spPr>
            <a:xfrm>
              <a:off x="4135" y="3528"/>
              <a:ext cx="576" cy="624"/>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Digest</a:t>
              </a:r>
              <a:endParaRPr/>
            </a:p>
          </p:txBody>
        </p:sp>
        <p:cxnSp>
          <p:nvCxnSpPr>
            <p:cNvPr id="528" name="Google Shape;528;p31"/>
            <p:cNvCxnSpPr/>
            <p:nvPr/>
          </p:nvCxnSpPr>
          <p:spPr>
            <a:xfrm rot="10800000">
              <a:off x="2047" y="3384"/>
              <a:ext cx="0" cy="912"/>
            </a:xfrm>
            <a:prstGeom prst="straightConnector1">
              <a:avLst/>
            </a:prstGeom>
            <a:noFill/>
            <a:ln cap="flat" cmpd="sng" w="19050">
              <a:solidFill>
                <a:schemeClr val="dk1"/>
              </a:solidFill>
              <a:prstDash val="solid"/>
              <a:miter lim="800000"/>
              <a:headEnd len="med" w="med" type="none"/>
              <a:tailEnd len="med" w="med" type="triangle"/>
            </a:ln>
          </p:spPr>
        </p:cxnSp>
      </p:gr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2"/>
          <p:cNvSpPr txBox="1"/>
          <p:nvPr>
            <p:ph idx="1" type="body"/>
          </p:nvPr>
        </p:nvSpPr>
        <p:spPr>
          <a:xfrm>
            <a:off x="685800" y="1143000"/>
            <a:ext cx="8229600" cy="25146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A message digest created with a key</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Creates security by requiring a secret key to be possesses by both parties in order to retrieve the message</a:t>
            </a:r>
            <a:endParaRPr/>
          </a:p>
        </p:txBody>
      </p:sp>
      <p:sp>
        <p:nvSpPr>
          <p:cNvPr id="535" name="Google Shape;535;p32"/>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536" name="Google Shape;536;p32"/>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Message Authentication Codes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Basics </a:t>
            </a:r>
            <a:endParaRPr/>
          </a:p>
        </p:txBody>
      </p:sp>
      <p:sp>
        <p:nvSpPr>
          <p:cNvPr id="537" name="Google Shape;537;p32"/>
          <p:cNvSpPr/>
          <p:nvPr/>
        </p:nvSpPr>
        <p:spPr>
          <a:xfrm>
            <a:off x="1600200" y="3543300"/>
            <a:ext cx="9144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Message</a:t>
            </a:r>
            <a:endParaRPr/>
          </a:p>
        </p:txBody>
      </p:sp>
      <p:sp>
        <p:nvSpPr>
          <p:cNvPr id="538" name="Google Shape;538;p32"/>
          <p:cNvSpPr/>
          <p:nvPr/>
        </p:nvSpPr>
        <p:spPr>
          <a:xfrm>
            <a:off x="3973512" y="3505200"/>
            <a:ext cx="1143000" cy="1066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Digest</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Algorithm</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cxnSp>
        <p:nvCxnSpPr>
          <p:cNvPr id="539" name="Google Shape;539;p32"/>
          <p:cNvCxnSpPr/>
          <p:nvPr/>
        </p:nvCxnSpPr>
        <p:spPr>
          <a:xfrm rot="10800000">
            <a:off x="5840412" y="3314700"/>
            <a:ext cx="0" cy="1447800"/>
          </a:xfrm>
          <a:prstGeom prst="straightConnector1">
            <a:avLst/>
          </a:prstGeom>
          <a:noFill/>
          <a:ln cap="flat" cmpd="sng" w="19050">
            <a:solidFill>
              <a:schemeClr val="dk1"/>
            </a:solidFill>
            <a:prstDash val="solid"/>
            <a:miter lim="800000"/>
            <a:headEnd len="med" w="med" type="none"/>
            <a:tailEnd len="med" w="med" type="triangle"/>
          </a:ln>
        </p:spPr>
      </p:cxnSp>
      <p:sp>
        <p:nvSpPr>
          <p:cNvPr id="540" name="Google Shape;540;p32"/>
          <p:cNvSpPr/>
          <p:nvPr/>
        </p:nvSpPr>
        <p:spPr>
          <a:xfrm>
            <a:off x="6564312" y="3543300"/>
            <a:ext cx="9144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Digest</a:t>
            </a:r>
            <a:endParaRPr/>
          </a:p>
        </p:txBody>
      </p:sp>
      <p:cxnSp>
        <p:nvCxnSpPr>
          <p:cNvPr id="541" name="Google Shape;541;p32"/>
          <p:cNvCxnSpPr/>
          <p:nvPr/>
        </p:nvCxnSpPr>
        <p:spPr>
          <a:xfrm rot="10800000">
            <a:off x="3249612" y="3314700"/>
            <a:ext cx="0" cy="1447800"/>
          </a:xfrm>
          <a:prstGeom prst="straightConnector1">
            <a:avLst/>
          </a:prstGeom>
          <a:noFill/>
          <a:ln cap="flat" cmpd="sng" w="19050">
            <a:solidFill>
              <a:schemeClr val="dk1"/>
            </a:solidFill>
            <a:prstDash val="solid"/>
            <a:miter lim="800000"/>
            <a:headEnd len="med" w="med" type="none"/>
            <a:tailEnd len="med" w="med" type="triangle"/>
          </a:ln>
        </p:spPr>
      </p:cxnSp>
      <p:cxnSp>
        <p:nvCxnSpPr>
          <p:cNvPr id="542" name="Google Shape;542;p32"/>
          <p:cNvCxnSpPr/>
          <p:nvPr/>
        </p:nvCxnSpPr>
        <p:spPr>
          <a:xfrm flipH="1" rot="10800000">
            <a:off x="4487862" y="4572000"/>
            <a:ext cx="1587" cy="533400"/>
          </a:xfrm>
          <a:prstGeom prst="straightConnector1">
            <a:avLst/>
          </a:prstGeom>
          <a:noFill/>
          <a:ln cap="flat" cmpd="sng" w="19050">
            <a:solidFill>
              <a:schemeClr val="dk1"/>
            </a:solidFill>
            <a:prstDash val="solid"/>
            <a:miter lim="800000"/>
            <a:headEnd len="med" w="med" type="none"/>
            <a:tailEnd len="med" w="med" type="triangle"/>
          </a:ln>
        </p:spPr>
      </p:cxnSp>
      <p:sp>
        <p:nvSpPr>
          <p:cNvPr id="543" name="Google Shape;543;p32"/>
          <p:cNvSpPr txBox="1"/>
          <p:nvPr/>
        </p:nvSpPr>
        <p:spPr>
          <a:xfrm>
            <a:off x="3956050" y="5867400"/>
            <a:ext cx="110172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a:solidFill>
                  <a:srgbClr val="0000FF"/>
                </a:solidFill>
                <a:latin typeface="Arial"/>
                <a:ea typeface="Arial"/>
                <a:cs typeface="Arial"/>
                <a:sym typeface="Arial"/>
              </a:rPr>
              <a:t>Secret Key</a:t>
            </a:r>
            <a:endParaRPr/>
          </a:p>
        </p:txBody>
      </p:sp>
      <p:grpSp>
        <p:nvGrpSpPr>
          <p:cNvPr id="544" name="Google Shape;544;p32"/>
          <p:cNvGrpSpPr/>
          <p:nvPr/>
        </p:nvGrpSpPr>
        <p:grpSpPr>
          <a:xfrm>
            <a:off x="4048125" y="5105400"/>
            <a:ext cx="923925" cy="762000"/>
            <a:chOff x="1458" y="2544"/>
            <a:chExt cx="582" cy="648"/>
          </a:xfrm>
        </p:grpSpPr>
        <p:graphicFrame>
          <p:nvGraphicFramePr>
            <p:cNvPr id="545" name="Google Shape;545;p32"/>
            <p:cNvGraphicFramePr/>
            <p:nvPr/>
          </p:nvGraphicFramePr>
          <p:xfrm>
            <a:off x="1618" y="2592"/>
            <a:ext cx="278" cy="528"/>
          </p:xfrm>
          <a:graphic>
            <a:graphicData uri="http://schemas.openxmlformats.org/presentationml/2006/ole">
              <mc:AlternateContent>
                <mc:Choice Requires="v">
                  <p:oleObj r:id="rId4" imgH="528" imgW="278" progId="MS_ClipArt_Gallery.2" spid="_x0000_s1">
                    <p:embed/>
                  </p:oleObj>
                </mc:Choice>
                <mc:Fallback>
                  <p:oleObj r:id="rId5" imgH="528" imgW="278" progId="MS_ClipArt_Gallery.2">
                    <p:embed/>
                    <p:pic>
                      <p:nvPicPr>
                        <p:cNvPr id="545" name="Google Shape;545;p32"/>
                        <p:cNvPicPr preferRelativeResize="0"/>
                        <p:nvPr/>
                      </p:nvPicPr>
                      <p:blipFill rotWithShape="1">
                        <a:blip r:embed="rId6">
                          <a:alphaModFix/>
                        </a:blip>
                        <a:srcRect b="0" l="0" r="0" t="0"/>
                        <a:stretch/>
                      </p:blipFill>
                      <p:spPr>
                        <a:xfrm>
                          <a:off x="1618" y="2592"/>
                          <a:ext cx="278" cy="528"/>
                        </a:xfrm>
                        <a:prstGeom prst="rect">
                          <a:avLst/>
                        </a:prstGeom>
                        <a:noFill/>
                        <a:ln>
                          <a:noFill/>
                        </a:ln>
                      </p:spPr>
                    </p:pic>
                  </p:oleObj>
                </mc:Fallback>
              </mc:AlternateContent>
            </a:graphicData>
          </a:graphic>
        </p:graphicFrame>
        <p:sp>
          <p:nvSpPr>
            <p:cNvPr id="546" name="Google Shape;546;p32"/>
            <p:cNvSpPr txBox="1"/>
            <p:nvPr/>
          </p:nvSpPr>
          <p:spPr>
            <a:xfrm>
              <a:off x="1458" y="2544"/>
              <a:ext cx="582" cy="6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3"/>
          <p:cNvSpPr txBox="1"/>
          <p:nvPr>
            <p:ph idx="1" type="body"/>
          </p:nvPr>
        </p:nvSpPr>
        <p:spPr>
          <a:xfrm>
            <a:off x="685800" y="1143000"/>
            <a:ext cx="8229600" cy="55626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Password is secret character string only known to user and server</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Message Digests commonly used for password authentication</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Stored hash of the password is a lesser risk</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Hacker can not reverse the hash except by brute force attack</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Problems with password based authentication</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Attacker learns password by social engineering</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Attacker cracks password by brute-force and/or guesswork </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Eavesdrops password if it is communicated unprotected over the network</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Replays an encrypted password back to the authentication server</a:t>
            </a:r>
            <a:endParaRPr/>
          </a:p>
        </p:txBody>
      </p:sp>
      <p:sp>
        <p:nvSpPr>
          <p:cNvPr id="553" name="Google Shape;553;p33"/>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554" name="Google Shape;554;p33"/>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Password Authentication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Basics*</a:t>
            </a:r>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4"/>
          <p:cNvSpPr txBox="1"/>
          <p:nvPr>
            <p:ph idx="1" type="body"/>
          </p:nvPr>
        </p:nvSpPr>
        <p:spPr>
          <a:xfrm>
            <a:off x="685800" y="1143000"/>
            <a:ext cx="8229600" cy="55626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Set of rules that governs the communication of data related to authentication between the server and the user</a:t>
            </a:r>
            <a:endParaRPr/>
          </a:p>
          <a:p>
            <a:pPr indent="-609600" lvl="0" marL="609600"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Techniques used to build a protocol are</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Transformed password</a:t>
            </a:r>
            <a:endParaRPr/>
          </a:p>
          <a:p>
            <a:pPr indent="-457199" lvl="2" marL="1366837"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Password transformed using one way function before transmission</a:t>
            </a:r>
            <a:endParaRPr/>
          </a:p>
          <a:p>
            <a:pPr indent="-457199" lvl="2" marL="1366837"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Prevents eavesdropping but not replay</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Challenge-response</a:t>
            </a:r>
            <a:endParaRPr/>
          </a:p>
          <a:p>
            <a:pPr indent="-457199" lvl="2" marL="1366837"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Server sends a random value (challenge) to the client along with the authentication request. This must be included in the response</a:t>
            </a:r>
            <a:endParaRPr/>
          </a:p>
          <a:p>
            <a:pPr indent="-457199" lvl="2" marL="1366837"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Protects against replay</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Time Stamp</a:t>
            </a:r>
            <a:endParaRPr/>
          </a:p>
          <a:p>
            <a:pPr indent="-457199" lvl="2" marL="1366837"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The authentication from the client to server must have time-stamp embedded</a:t>
            </a:r>
            <a:endParaRPr/>
          </a:p>
          <a:p>
            <a:pPr indent="-457199" lvl="2" marL="1366837"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Server checks if the time is reasonable</a:t>
            </a:r>
            <a:endParaRPr/>
          </a:p>
          <a:p>
            <a:pPr indent="-457199" lvl="2" marL="1366837"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Protects against replay</a:t>
            </a:r>
            <a:endParaRPr/>
          </a:p>
          <a:p>
            <a:pPr indent="-457199" lvl="2" marL="1366837"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Depends on synchronization of clocks on computers</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One-time password</a:t>
            </a:r>
            <a:endParaRPr/>
          </a:p>
          <a:p>
            <a:pPr indent="-457199" lvl="2" marL="1366837"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New password obtained by passing user-password through one-way function n times which keeps incrementing</a:t>
            </a:r>
            <a:endParaRPr/>
          </a:p>
          <a:p>
            <a:pPr indent="-457199" lvl="2" marL="1366837"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Protects against replay as well as eavesdropping</a:t>
            </a:r>
            <a:endParaRPr/>
          </a:p>
        </p:txBody>
      </p:sp>
      <p:sp>
        <p:nvSpPr>
          <p:cNvPr id="561" name="Google Shape;561;p34"/>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562" name="Google Shape;562;p34"/>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Authentication Protocols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Basics</a:t>
            </a:r>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5"/>
          <p:cNvSpPr txBox="1"/>
          <p:nvPr>
            <p:ph idx="1" type="body"/>
          </p:nvPr>
        </p:nvSpPr>
        <p:spPr>
          <a:xfrm>
            <a:off x="611187" y="1143000"/>
            <a:ext cx="8229600" cy="5410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Kerberos is an authentication service that uses symmetric key encryption and a key distribution center.</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Kerberos Authentication server contains symmetric keys of all users and also contains information on which user has access privilege to which services on the network</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Garamond"/>
              <a:ea typeface="Garamond"/>
              <a:cs typeface="Garamond"/>
              <a:sym typeface="Garamond"/>
            </a:endParaRPr>
          </a:p>
        </p:txBody>
      </p:sp>
      <p:sp>
        <p:nvSpPr>
          <p:cNvPr id="569" name="Google Shape;569;p35"/>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570" name="Google Shape;570;p35"/>
          <p:cNvSpPr txBox="1"/>
          <p:nvPr/>
        </p:nvSpPr>
        <p:spPr>
          <a:xfrm>
            <a:off x="8382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Authentication Protocols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Kerberos</a:t>
            </a:r>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6"/>
          <p:cNvSpPr txBox="1"/>
          <p:nvPr>
            <p:ph idx="1" type="body"/>
          </p:nvPr>
        </p:nvSpPr>
        <p:spPr>
          <a:xfrm>
            <a:off x="685800" y="1143000"/>
            <a:ext cx="8229600" cy="55626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Personal Tokens are hardware devices that generate unique strings that are usually used in conjunction with passwords for authentication</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Different types of tokens exist</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Storage Token: A secret value that is stored on a token and is available after the token has been unlocked using a PIN</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Synchronous one-time password generator: Generate a new password periodically (e.g. each minute) based on time and a secret code stored in the token</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Challenge-response: Token computes a number based on a challenge value sent by the server </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Digital Signature Token: Contains the digital signature private key and computes a computes a digital signature on a supplied data value</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A variety of different physical forms of tokens exist</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e.g. hand-held devices, Smart Cards, PCMCIA cards, USB tokens</a:t>
            </a:r>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Garamond"/>
              <a:ea typeface="Garamond"/>
              <a:cs typeface="Garamond"/>
              <a:sym typeface="Garamond"/>
            </a:endParaRPr>
          </a:p>
        </p:txBody>
      </p:sp>
      <p:sp>
        <p:nvSpPr>
          <p:cNvPr id="577" name="Google Shape;577;p36"/>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578" name="Google Shape;578;p36"/>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Authentication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Personal Tokens</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7"/>
          <p:cNvSpPr txBox="1"/>
          <p:nvPr>
            <p:ph idx="1" type="body"/>
          </p:nvPr>
        </p:nvSpPr>
        <p:spPr>
          <a:xfrm>
            <a:off x="685800" y="1143000"/>
            <a:ext cx="8153400" cy="54864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Uses certain biological characteristics for authentication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Biometric reader measures physiological indicia and compares them to specified values</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It is not capable of securing information over the network</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Different techniques exist</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Fingerprint Recognition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Voice Recognition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Handwriting Recognition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Face Recognition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Retinal Scan</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Hand Geometry Recognition</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Garamond"/>
              <a:ea typeface="Garamond"/>
              <a:cs typeface="Garamond"/>
              <a:sym typeface="Garamond"/>
            </a:endParaRPr>
          </a:p>
        </p:txBody>
      </p:sp>
      <p:sp>
        <p:nvSpPr>
          <p:cNvPr id="585" name="Google Shape;585;p37"/>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586" name="Google Shape;586;p37"/>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Authentication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Biometrics</a:t>
            </a:r>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8"/>
          <p:cNvSpPr txBox="1"/>
          <p:nvPr>
            <p:ph idx="1" type="body"/>
          </p:nvPr>
        </p:nvSpPr>
        <p:spPr>
          <a:xfrm>
            <a:off x="4038600" y="3048000"/>
            <a:ext cx="4953000" cy="23622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Probability of two irises producing exactly the same code: 1 in 10 to the 78th power</a:t>
            </a:r>
            <a:endParaRPr/>
          </a:p>
          <a:p>
            <a:pPr indent="-609600" lvl="0" marL="609600"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Independent variables (degrees of freedom) extracted: 266</a:t>
            </a:r>
            <a:endParaRPr/>
          </a:p>
          <a:p>
            <a:pPr indent="-609600" lvl="0" marL="609600"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IrisCode record size: 512 bytes</a:t>
            </a:r>
            <a:endParaRPr/>
          </a:p>
          <a:p>
            <a:pPr indent="-609600" lvl="0" marL="609600"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Operating systems compatibility: DOS and Windows (NT/95)</a:t>
            </a:r>
            <a:endParaRPr/>
          </a:p>
          <a:p>
            <a:pPr indent="-609600" lvl="0" marL="609600" rtl="0" algn="l">
              <a:lnSpc>
                <a:spcPct val="90000"/>
              </a:lnSpc>
              <a:spcBef>
                <a:spcPts val="320"/>
              </a:spcBef>
              <a:spcAft>
                <a:spcPts val="0"/>
              </a:spcAft>
              <a:buClr>
                <a:schemeClr val="dk1"/>
              </a:buClr>
              <a:buSzPts val="1600"/>
              <a:buFont typeface="Garamond"/>
              <a:buChar char="•"/>
            </a:pPr>
            <a:r>
              <a:rPr b="0" i="0" lang="en-US" sz="1600" u="none">
                <a:solidFill>
                  <a:schemeClr val="dk1"/>
                </a:solidFill>
                <a:latin typeface="Garamond"/>
                <a:ea typeface="Garamond"/>
                <a:cs typeface="Garamond"/>
                <a:sym typeface="Garamond"/>
              </a:rPr>
              <a:t>Average identification speed (database of 100,000 IrisCode records): one to two seconds</a:t>
            </a:r>
            <a:endParaRPr/>
          </a:p>
          <a:p>
            <a:pPr indent="-508000" lvl="0" marL="609600" rtl="0" algn="l">
              <a:lnSpc>
                <a:spcPct val="90000"/>
              </a:lnSpc>
              <a:spcBef>
                <a:spcPts val="320"/>
              </a:spcBef>
              <a:spcAft>
                <a:spcPts val="0"/>
              </a:spcAft>
              <a:buClr>
                <a:schemeClr val="dk1"/>
              </a:buClr>
              <a:buSzPts val="1600"/>
              <a:buFont typeface="Times New Roman"/>
              <a:buNone/>
            </a:pPr>
            <a:r>
              <a:t/>
            </a:r>
            <a:endParaRPr b="0" i="0" sz="1600" u="none">
              <a:solidFill>
                <a:schemeClr val="dk1"/>
              </a:solidFill>
              <a:latin typeface="Garamond"/>
              <a:ea typeface="Garamond"/>
              <a:cs typeface="Garamond"/>
              <a:sym typeface="Garamond"/>
            </a:endParaRPr>
          </a:p>
          <a:p>
            <a:pPr indent="-241300" lvl="0" marL="342900" rtl="0" algn="l">
              <a:spcBef>
                <a:spcPts val="320"/>
              </a:spcBef>
              <a:spcAft>
                <a:spcPts val="0"/>
              </a:spcAft>
              <a:buClr>
                <a:schemeClr val="dk1"/>
              </a:buClr>
              <a:buSzPts val="1600"/>
              <a:buFont typeface="Times New Roman"/>
              <a:buNone/>
            </a:pPr>
            <a:r>
              <a:t/>
            </a:r>
            <a:endParaRPr b="0" i="0" sz="1600" u="none">
              <a:solidFill>
                <a:schemeClr val="dk1"/>
              </a:solidFill>
              <a:latin typeface="Garamond"/>
              <a:ea typeface="Garamond"/>
              <a:cs typeface="Garamond"/>
              <a:sym typeface="Garamond"/>
            </a:endParaRPr>
          </a:p>
        </p:txBody>
      </p:sp>
      <p:sp>
        <p:nvSpPr>
          <p:cNvPr id="593" name="Google Shape;593;p38"/>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594" name="Google Shape;594;p38"/>
          <p:cNvSpPr txBox="1"/>
          <p:nvPr/>
        </p:nvSpPr>
        <p:spPr>
          <a:xfrm>
            <a:off x="8382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Authentication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Iris Recognition</a:t>
            </a:r>
            <a:endParaRPr/>
          </a:p>
        </p:txBody>
      </p:sp>
      <p:pic>
        <p:nvPicPr>
          <p:cNvPr descr="C:\Documents and Settings\goel.UALBANY\My Documents\suny\Spring2002\MSI604\lecture1b\iriscode.jpg" id="595" name="Google Shape;595;p38"/>
          <p:cNvPicPr preferRelativeResize="0"/>
          <p:nvPr/>
        </p:nvPicPr>
        <p:blipFill rotWithShape="1">
          <a:blip r:embed="rId3">
            <a:alphaModFix/>
          </a:blip>
          <a:srcRect b="0" l="0" r="0" t="0"/>
          <a:stretch/>
        </p:blipFill>
        <p:spPr>
          <a:xfrm>
            <a:off x="1066800" y="1320800"/>
            <a:ext cx="2794000" cy="4318000"/>
          </a:xfrm>
          <a:prstGeom prst="rect">
            <a:avLst/>
          </a:prstGeom>
          <a:noFill/>
          <a:ln>
            <a:noFill/>
          </a:ln>
        </p:spPr>
      </p:pic>
      <p:grpSp>
        <p:nvGrpSpPr>
          <p:cNvPr id="596" name="Google Shape;596;p38"/>
          <p:cNvGrpSpPr/>
          <p:nvPr/>
        </p:nvGrpSpPr>
        <p:grpSpPr>
          <a:xfrm>
            <a:off x="4843462" y="1828800"/>
            <a:ext cx="3005137" cy="458787"/>
            <a:chOff x="0" y="0"/>
            <a:chExt cx="1893" cy="289"/>
          </a:xfrm>
        </p:grpSpPr>
        <p:sp>
          <p:nvSpPr>
            <p:cNvPr id="597" name="Google Shape;597;p38"/>
            <p:cNvSpPr txBox="1"/>
            <p:nvPr/>
          </p:nvSpPr>
          <p:spPr>
            <a:xfrm>
              <a:off x="0" y="0"/>
              <a:ext cx="1893"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598" name="Google Shape;598;p38"/>
            <p:cNvSpPr txBox="1"/>
            <p:nvPr/>
          </p:nvSpPr>
          <p:spPr>
            <a:xfrm>
              <a:off x="0" y="0"/>
              <a:ext cx="1893" cy="28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
        <p:nvSpPr>
          <p:cNvPr id="599" name="Google Shape;599;p38"/>
          <p:cNvSpPr txBox="1"/>
          <p:nvPr/>
        </p:nvSpPr>
        <p:spPr>
          <a:xfrm>
            <a:off x="4343400" y="1371600"/>
            <a:ext cx="4495800"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Garamond"/>
              <a:buNone/>
            </a:pPr>
            <a:r>
              <a:rPr b="1" i="0" lang="en-US" sz="1600" u="none">
                <a:solidFill>
                  <a:srgbClr val="000000"/>
                </a:solidFill>
                <a:latin typeface="Garamond"/>
                <a:ea typeface="Garamond"/>
                <a:cs typeface="Garamond"/>
                <a:sym typeface="Garamond"/>
              </a:rPr>
              <a:t>The scanning process takes advantage of the natural patterns in people's irises, digitizing them for identification purposes</a:t>
            </a:r>
            <a:endParaRPr/>
          </a:p>
        </p:txBody>
      </p:sp>
      <p:sp>
        <p:nvSpPr>
          <p:cNvPr id="600" name="Google Shape;600;p38"/>
          <p:cNvSpPr txBox="1"/>
          <p:nvPr/>
        </p:nvSpPr>
        <p:spPr>
          <a:xfrm>
            <a:off x="3968750" y="2530475"/>
            <a:ext cx="942975" cy="488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600"/>
              <a:buFont typeface="Garamond"/>
              <a:buNone/>
            </a:pPr>
            <a:r>
              <a:rPr b="1" i="0" lang="en-US" sz="2600" u="none">
                <a:solidFill>
                  <a:srgbClr val="CC0000"/>
                </a:solidFill>
                <a:latin typeface="Garamond"/>
                <a:ea typeface="Garamond"/>
                <a:cs typeface="Garamond"/>
                <a:sym typeface="Garamond"/>
              </a:rPr>
              <a:t>Facts</a:t>
            </a:r>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9"/>
          <p:cNvSpPr txBox="1"/>
          <p:nvPr>
            <p:ph idx="1" type="body"/>
          </p:nvPr>
        </p:nvSpPr>
        <p:spPr>
          <a:xfrm>
            <a:off x="685800" y="1143000"/>
            <a:ext cx="8229600" cy="22860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A digital signature is a data item which accompanies or is logically associated with a digitally encoded message.</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Type – Standard, Basic, and Advanced &amp; Qualified</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It has two goals</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A guarantee of the source of the data</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Proof that the data has not been tampered with</a:t>
            </a:r>
            <a:endParaRPr/>
          </a:p>
        </p:txBody>
      </p:sp>
      <p:sp>
        <p:nvSpPr>
          <p:cNvPr id="607" name="Google Shape;607;p39"/>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608" name="Google Shape;608;p39"/>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Authentication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Digital Signatures*</a:t>
            </a:r>
            <a:endParaRPr/>
          </a:p>
        </p:txBody>
      </p:sp>
      <p:sp>
        <p:nvSpPr>
          <p:cNvPr id="609" name="Google Shape;609;p39"/>
          <p:cNvSpPr/>
          <p:nvPr/>
        </p:nvSpPr>
        <p:spPr>
          <a:xfrm>
            <a:off x="228600" y="3957637"/>
            <a:ext cx="7620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Message</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Sent to</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Receiver</a:t>
            </a:r>
            <a:endParaRPr/>
          </a:p>
        </p:txBody>
      </p:sp>
      <p:sp>
        <p:nvSpPr>
          <p:cNvPr id="610" name="Google Shape;610;p39"/>
          <p:cNvSpPr/>
          <p:nvPr/>
        </p:nvSpPr>
        <p:spPr>
          <a:xfrm>
            <a:off x="1528762" y="3919537"/>
            <a:ext cx="903287" cy="9144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Digest</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Algorithm</a:t>
            </a:r>
            <a:endParaRPr/>
          </a:p>
          <a:p>
            <a:pPr indent="0" lvl="0" marL="0" marR="0" rtl="0" algn="l">
              <a:lnSpc>
                <a:spcPct val="100000"/>
              </a:lnSpc>
              <a:spcBef>
                <a:spcPts val="0"/>
              </a:spcBef>
              <a:spcAft>
                <a:spcPts val="0"/>
              </a:spcAft>
              <a:buNone/>
            </a:pPr>
            <a:r>
              <a:t/>
            </a:r>
            <a:endParaRPr b="1" i="0" sz="1100" u="none">
              <a:solidFill>
                <a:schemeClr val="accent2"/>
              </a:solidFill>
              <a:latin typeface="Arial"/>
              <a:ea typeface="Arial"/>
              <a:cs typeface="Arial"/>
              <a:sym typeface="Arial"/>
            </a:endParaRPr>
          </a:p>
        </p:txBody>
      </p:sp>
      <p:cxnSp>
        <p:nvCxnSpPr>
          <p:cNvPr id="611" name="Google Shape;611;p39"/>
          <p:cNvCxnSpPr/>
          <p:nvPr/>
        </p:nvCxnSpPr>
        <p:spPr>
          <a:xfrm>
            <a:off x="1981200" y="4833937"/>
            <a:ext cx="1587"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612" name="Google Shape;612;p39"/>
          <p:cNvCxnSpPr/>
          <p:nvPr/>
        </p:nvCxnSpPr>
        <p:spPr>
          <a:xfrm rot="-5400000">
            <a:off x="1256506" y="4148931"/>
            <a:ext cx="1587"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613" name="Google Shape;613;p39"/>
          <p:cNvCxnSpPr/>
          <p:nvPr/>
        </p:nvCxnSpPr>
        <p:spPr>
          <a:xfrm rot="-5400000">
            <a:off x="4152106" y="5596731"/>
            <a:ext cx="1587"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614" name="Google Shape;614;p39"/>
          <p:cNvCxnSpPr/>
          <p:nvPr/>
        </p:nvCxnSpPr>
        <p:spPr>
          <a:xfrm rot="-5400000">
            <a:off x="2704306" y="5595143"/>
            <a:ext cx="1587" cy="533400"/>
          </a:xfrm>
          <a:prstGeom prst="straightConnector1">
            <a:avLst/>
          </a:prstGeom>
          <a:noFill/>
          <a:ln cap="flat" cmpd="sng" w="19050">
            <a:solidFill>
              <a:schemeClr val="dk1"/>
            </a:solidFill>
            <a:prstDash val="solid"/>
            <a:miter lim="800000"/>
            <a:headEnd len="med" w="med" type="none"/>
            <a:tailEnd len="med" w="med" type="triangle"/>
          </a:ln>
        </p:spPr>
      </p:cxnSp>
      <p:sp>
        <p:nvSpPr>
          <p:cNvPr id="615" name="Google Shape;615;p39"/>
          <p:cNvSpPr/>
          <p:nvPr/>
        </p:nvSpPr>
        <p:spPr>
          <a:xfrm>
            <a:off x="4419600" y="5367337"/>
            <a:ext cx="7620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Digital</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Signature</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Sent to</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Receiver</a:t>
            </a:r>
            <a:endParaRPr/>
          </a:p>
        </p:txBody>
      </p:sp>
      <p:graphicFrame>
        <p:nvGraphicFramePr>
          <p:cNvPr id="616" name="Google Shape;616;p39"/>
          <p:cNvGraphicFramePr/>
          <p:nvPr/>
        </p:nvGraphicFramePr>
        <p:xfrm>
          <a:off x="3200400" y="4167187"/>
          <a:ext cx="441325" cy="620712"/>
        </p:xfrm>
        <a:graphic>
          <a:graphicData uri="http://schemas.openxmlformats.org/presentationml/2006/ole">
            <mc:AlternateContent>
              <mc:Choice Requires="v">
                <p:oleObj r:id="rId4" imgH="620712" imgW="441325" progId="MS_ClipArt_Gallery.2" spid="_x0000_s1">
                  <p:embed/>
                </p:oleObj>
              </mc:Choice>
              <mc:Fallback>
                <p:oleObj r:id="rId5" imgH="620712" imgW="441325" progId="MS_ClipArt_Gallery.2">
                  <p:embed/>
                  <p:pic>
                    <p:nvPicPr>
                      <p:cNvPr id="616" name="Google Shape;616;p39"/>
                      <p:cNvPicPr preferRelativeResize="0"/>
                      <p:nvPr/>
                    </p:nvPicPr>
                    <p:blipFill rotWithShape="1">
                      <a:blip r:embed="rId6">
                        <a:alphaModFix/>
                      </a:blip>
                      <a:srcRect b="0" l="0" r="0" t="0"/>
                      <a:stretch/>
                    </p:blipFill>
                    <p:spPr>
                      <a:xfrm>
                        <a:off x="3200400" y="4167187"/>
                        <a:ext cx="441325" cy="620712"/>
                      </a:xfrm>
                      <a:prstGeom prst="rect">
                        <a:avLst/>
                      </a:prstGeom>
                      <a:noFill/>
                      <a:ln>
                        <a:noFill/>
                      </a:ln>
                    </p:spPr>
                  </p:pic>
                </p:oleObj>
              </mc:Fallback>
            </mc:AlternateContent>
          </a:graphicData>
        </a:graphic>
      </p:graphicFrame>
      <p:sp>
        <p:nvSpPr>
          <p:cNvPr id="617" name="Google Shape;617;p39"/>
          <p:cNvSpPr/>
          <p:nvPr/>
        </p:nvSpPr>
        <p:spPr>
          <a:xfrm>
            <a:off x="1676400" y="5367337"/>
            <a:ext cx="7620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Message</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Digest</a:t>
            </a:r>
            <a:endParaRPr/>
          </a:p>
        </p:txBody>
      </p:sp>
      <p:cxnSp>
        <p:nvCxnSpPr>
          <p:cNvPr id="618" name="Google Shape;618;p39"/>
          <p:cNvCxnSpPr/>
          <p:nvPr/>
        </p:nvCxnSpPr>
        <p:spPr>
          <a:xfrm>
            <a:off x="3429000" y="4872037"/>
            <a:ext cx="1587" cy="533400"/>
          </a:xfrm>
          <a:prstGeom prst="straightConnector1">
            <a:avLst/>
          </a:prstGeom>
          <a:noFill/>
          <a:ln cap="flat" cmpd="sng" w="19050">
            <a:solidFill>
              <a:schemeClr val="dk1"/>
            </a:solidFill>
            <a:prstDash val="solid"/>
            <a:miter lim="800000"/>
            <a:headEnd len="med" w="med" type="none"/>
            <a:tailEnd len="med" w="med" type="triangle"/>
          </a:ln>
        </p:spPr>
      </p:cxnSp>
      <p:sp>
        <p:nvSpPr>
          <p:cNvPr id="619" name="Google Shape;619;p39"/>
          <p:cNvSpPr txBox="1"/>
          <p:nvPr/>
        </p:nvSpPr>
        <p:spPr>
          <a:xfrm>
            <a:off x="2895600" y="3576637"/>
            <a:ext cx="1066800" cy="5127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Sender’s </a:t>
            </a:r>
            <a:endParaRPr/>
          </a:p>
          <a:p>
            <a:pPr indent="0" lvl="0" marL="0" marR="0" rtl="0" algn="ctr">
              <a:lnSpc>
                <a:spcPct val="100000"/>
              </a:lnSpc>
              <a:spcBef>
                <a:spcPts val="55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Private Key</a:t>
            </a:r>
            <a:endParaRPr/>
          </a:p>
        </p:txBody>
      </p:sp>
      <p:cxnSp>
        <p:nvCxnSpPr>
          <p:cNvPr id="620" name="Google Shape;620;p39"/>
          <p:cNvCxnSpPr/>
          <p:nvPr/>
        </p:nvCxnSpPr>
        <p:spPr>
          <a:xfrm rot="-5400000">
            <a:off x="7390606" y="5099843"/>
            <a:ext cx="1587" cy="1524000"/>
          </a:xfrm>
          <a:prstGeom prst="straightConnector1">
            <a:avLst/>
          </a:prstGeom>
          <a:noFill/>
          <a:ln cap="flat" cmpd="sng" w="19050">
            <a:solidFill>
              <a:schemeClr val="dk1"/>
            </a:solidFill>
            <a:prstDash val="solid"/>
            <a:miter lim="800000"/>
            <a:headEnd len="med" w="med" type="none"/>
            <a:tailEnd len="med" w="med" type="triangle"/>
          </a:ln>
        </p:spPr>
      </p:cxnSp>
      <p:graphicFrame>
        <p:nvGraphicFramePr>
          <p:cNvPr id="621" name="Google Shape;621;p39"/>
          <p:cNvGraphicFramePr/>
          <p:nvPr/>
        </p:nvGraphicFramePr>
        <p:xfrm>
          <a:off x="5943600" y="4167187"/>
          <a:ext cx="441325" cy="620712"/>
        </p:xfrm>
        <a:graphic>
          <a:graphicData uri="http://schemas.openxmlformats.org/presentationml/2006/ole">
            <mc:AlternateContent>
              <mc:Choice Requires="v">
                <p:oleObj r:id="rId7" imgH="620712" imgW="441325" progId="MS_ClipArt_Gallery.2" spid="_x0000_s2">
                  <p:embed/>
                </p:oleObj>
              </mc:Choice>
              <mc:Fallback>
                <p:oleObj r:id="rId8" imgH="620712" imgW="441325" progId="MS_ClipArt_Gallery.2">
                  <p:embed/>
                  <p:pic>
                    <p:nvPicPr>
                      <p:cNvPr id="621" name="Google Shape;621;p39"/>
                      <p:cNvPicPr preferRelativeResize="0"/>
                      <p:nvPr/>
                    </p:nvPicPr>
                    <p:blipFill rotWithShape="1">
                      <a:blip r:embed="rId6">
                        <a:alphaModFix/>
                      </a:blip>
                      <a:srcRect b="0" l="0" r="0" t="0"/>
                      <a:stretch/>
                    </p:blipFill>
                    <p:spPr>
                      <a:xfrm>
                        <a:off x="5943600" y="4167187"/>
                        <a:ext cx="441325" cy="620712"/>
                      </a:xfrm>
                      <a:prstGeom prst="rect">
                        <a:avLst/>
                      </a:prstGeom>
                      <a:noFill/>
                      <a:ln>
                        <a:noFill/>
                      </a:ln>
                    </p:spPr>
                  </p:pic>
                </p:oleObj>
              </mc:Fallback>
            </mc:AlternateContent>
          </a:graphicData>
        </a:graphic>
      </p:graphicFrame>
      <p:sp>
        <p:nvSpPr>
          <p:cNvPr id="622" name="Google Shape;622;p39"/>
          <p:cNvSpPr txBox="1"/>
          <p:nvPr/>
        </p:nvSpPr>
        <p:spPr>
          <a:xfrm>
            <a:off x="5638800" y="3576637"/>
            <a:ext cx="1066800" cy="5127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Sender’s</a:t>
            </a:r>
            <a:endParaRPr/>
          </a:p>
          <a:p>
            <a:pPr indent="0" lvl="0" marL="0" marR="0" rtl="0" algn="ctr">
              <a:lnSpc>
                <a:spcPct val="100000"/>
              </a:lnSpc>
              <a:spcBef>
                <a:spcPts val="55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Public Key</a:t>
            </a:r>
            <a:endParaRPr/>
          </a:p>
        </p:txBody>
      </p:sp>
      <p:cxnSp>
        <p:nvCxnSpPr>
          <p:cNvPr id="623" name="Google Shape;623;p39"/>
          <p:cNvCxnSpPr/>
          <p:nvPr/>
        </p:nvCxnSpPr>
        <p:spPr>
          <a:xfrm>
            <a:off x="6170612" y="4872037"/>
            <a:ext cx="1587"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624" name="Google Shape;624;p39"/>
          <p:cNvCxnSpPr/>
          <p:nvPr/>
        </p:nvCxnSpPr>
        <p:spPr>
          <a:xfrm rot="-5400000">
            <a:off x="7885906" y="4137818"/>
            <a:ext cx="1587" cy="533400"/>
          </a:xfrm>
          <a:prstGeom prst="straightConnector1">
            <a:avLst/>
          </a:prstGeom>
          <a:noFill/>
          <a:ln cap="flat" cmpd="sng" w="19050">
            <a:solidFill>
              <a:schemeClr val="dk1"/>
            </a:solidFill>
            <a:prstDash val="solid"/>
            <a:miter lim="800000"/>
            <a:headEnd len="med" w="med" type="none"/>
            <a:tailEnd len="med" w="med" type="triangle"/>
          </a:ln>
        </p:spPr>
      </p:cxnSp>
      <p:sp>
        <p:nvSpPr>
          <p:cNvPr id="625" name="Google Shape;625;p39"/>
          <p:cNvSpPr/>
          <p:nvPr/>
        </p:nvSpPr>
        <p:spPr>
          <a:xfrm>
            <a:off x="8153400" y="5367337"/>
            <a:ext cx="7620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Message</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Digest</a:t>
            </a:r>
            <a:endParaRPr/>
          </a:p>
        </p:txBody>
      </p:sp>
      <p:cxnSp>
        <p:nvCxnSpPr>
          <p:cNvPr id="626" name="Google Shape;626;p39"/>
          <p:cNvCxnSpPr/>
          <p:nvPr/>
        </p:nvCxnSpPr>
        <p:spPr>
          <a:xfrm>
            <a:off x="5334000" y="3652837"/>
            <a:ext cx="0" cy="3124200"/>
          </a:xfrm>
          <a:prstGeom prst="straightConnector1">
            <a:avLst/>
          </a:prstGeom>
          <a:noFill/>
          <a:ln cap="flat" cmpd="sng" w="9525">
            <a:solidFill>
              <a:schemeClr val="dk1"/>
            </a:solidFill>
            <a:prstDash val="solid"/>
            <a:miter lim="800000"/>
            <a:headEnd len="med" w="med" type="none"/>
            <a:tailEnd len="med" w="med" type="none"/>
          </a:ln>
        </p:spPr>
      </p:cxnSp>
      <p:cxnSp>
        <p:nvCxnSpPr>
          <p:cNvPr id="627" name="Google Shape;627;p39"/>
          <p:cNvCxnSpPr/>
          <p:nvPr/>
        </p:nvCxnSpPr>
        <p:spPr>
          <a:xfrm>
            <a:off x="609600" y="3500437"/>
            <a:ext cx="6553200" cy="0"/>
          </a:xfrm>
          <a:prstGeom prst="straightConnector1">
            <a:avLst/>
          </a:prstGeom>
          <a:noFill/>
          <a:ln cap="flat" cmpd="sng" w="9525">
            <a:solidFill>
              <a:schemeClr val="dk1"/>
            </a:solidFill>
            <a:prstDash val="solid"/>
            <a:miter lim="800000"/>
            <a:headEnd len="med" w="med" type="none"/>
            <a:tailEnd len="med" w="med" type="none"/>
          </a:ln>
        </p:spPr>
      </p:cxnSp>
      <p:cxnSp>
        <p:nvCxnSpPr>
          <p:cNvPr id="628" name="Google Shape;628;p39"/>
          <p:cNvCxnSpPr/>
          <p:nvPr/>
        </p:nvCxnSpPr>
        <p:spPr>
          <a:xfrm>
            <a:off x="609600" y="3500437"/>
            <a:ext cx="0" cy="457200"/>
          </a:xfrm>
          <a:prstGeom prst="straightConnector1">
            <a:avLst/>
          </a:prstGeom>
          <a:noFill/>
          <a:ln cap="flat" cmpd="sng" w="9525">
            <a:solidFill>
              <a:schemeClr val="dk1"/>
            </a:solidFill>
            <a:prstDash val="solid"/>
            <a:miter lim="800000"/>
            <a:headEnd len="med" w="med" type="none"/>
            <a:tailEnd len="med" w="med" type="none"/>
          </a:ln>
        </p:spPr>
      </p:cxnSp>
      <p:sp>
        <p:nvSpPr>
          <p:cNvPr id="629" name="Google Shape;629;p39"/>
          <p:cNvSpPr/>
          <p:nvPr/>
        </p:nvSpPr>
        <p:spPr>
          <a:xfrm>
            <a:off x="2976562" y="5405437"/>
            <a:ext cx="903287" cy="9144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Signature</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Algorithm</a:t>
            </a:r>
            <a:endParaRPr/>
          </a:p>
          <a:p>
            <a:pPr indent="0" lvl="0" marL="0" marR="0" rtl="0" algn="l">
              <a:lnSpc>
                <a:spcPct val="100000"/>
              </a:lnSpc>
              <a:spcBef>
                <a:spcPts val="0"/>
              </a:spcBef>
              <a:spcAft>
                <a:spcPts val="0"/>
              </a:spcAft>
              <a:buNone/>
            </a:pPr>
            <a:r>
              <a:t/>
            </a:r>
            <a:endParaRPr b="1" i="0" sz="1100" u="none">
              <a:solidFill>
                <a:schemeClr val="accent2"/>
              </a:solidFill>
              <a:latin typeface="Arial"/>
              <a:ea typeface="Arial"/>
              <a:cs typeface="Arial"/>
              <a:sym typeface="Arial"/>
            </a:endParaRPr>
          </a:p>
        </p:txBody>
      </p:sp>
      <p:sp>
        <p:nvSpPr>
          <p:cNvPr id="630" name="Google Shape;630;p39"/>
          <p:cNvSpPr/>
          <p:nvPr/>
        </p:nvSpPr>
        <p:spPr>
          <a:xfrm>
            <a:off x="5719762" y="5405437"/>
            <a:ext cx="903287" cy="9144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Signature</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Algorithm</a:t>
            </a:r>
            <a:endParaRPr/>
          </a:p>
          <a:p>
            <a:pPr indent="0" lvl="0" marL="0" marR="0" rtl="0" algn="l">
              <a:lnSpc>
                <a:spcPct val="100000"/>
              </a:lnSpc>
              <a:spcBef>
                <a:spcPts val="0"/>
              </a:spcBef>
              <a:spcAft>
                <a:spcPts val="0"/>
              </a:spcAft>
              <a:buNone/>
            </a:pPr>
            <a:r>
              <a:t/>
            </a:r>
            <a:endParaRPr b="1" i="0" sz="1100" u="none">
              <a:solidFill>
                <a:schemeClr val="accent2"/>
              </a:solidFill>
              <a:latin typeface="Arial"/>
              <a:ea typeface="Arial"/>
              <a:cs typeface="Arial"/>
              <a:sym typeface="Arial"/>
            </a:endParaRPr>
          </a:p>
        </p:txBody>
      </p:sp>
      <p:sp>
        <p:nvSpPr>
          <p:cNvPr id="631" name="Google Shape;631;p39"/>
          <p:cNvSpPr/>
          <p:nvPr/>
        </p:nvSpPr>
        <p:spPr>
          <a:xfrm>
            <a:off x="6705600" y="3948112"/>
            <a:ext cx="903287" cy="9144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Digest</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Algorithm</a:t>
            </a:r>
            <a:endParaRPr/>
          </a:p>
          <a:p>
            <a:pPr indent="0" lvl="0" marL="0" marR="0" rtl="0" algn="l">
              <a:lnSpc>
                <a:spcPct val="100000"/>
              </a:lnSpc>
              <a:spcBef>
                <a:spcPts val="0"/>
              </a:spcBef>
              <a:spcAft>
                <a:spcPts val="0"/>
              </a:spcAft>
              <a:buNone/>
            </a:pPr>
            <a:r>
              <a:t/>
            </a:r>
            <a:endParaRPr b="1" i="0" sz="1100" u="none">
              <a:solidFill>
                <a:schemeClr val="accent2"/>
              </a:solidFill>
              <a:latin typeface="Arial"/>
              <a:ea typeface="Arial"/>
              <a:cs typeface="Arial"/>
              <a:sym typeface="Arial"/>
            </a:endParaRPr>
          </a:p>
        </p:txBody>
      </p:sp>
      <p:sp>
        <p:nvSpPr>
          <p:cNvPr id="632" name="Google Shape;632;p39"/>
          <p:cNvSpPr/>
          <p:nvPr/>
        </p:nvSpPr>
        <p:spPr>
          <a:xfrm>
            <a:off x="8153400" y="3910012"/>
            <a:ext cx="7620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Message</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Digest</a:t>
            </a:r>
            <a:endParaRPr/>
          </a:p>
        </p:txBody>
      </p:sp>
      <p:cxnSp>
        <p:nvCxnSpPr>
          <p:cNvPr id="633" name="Google Shape;633;p39"/>
          <p:cNvCxnSpPr/>
          <p:nvPr/>
        </p:nvCxnSpPr>
        <p:spPr>
          <a:xfrm>
            <a:off x="7162800" y="3500437"/>
            <a:ext cx="0" cy="457200"/>
          </a:xfrm>
          <a:prstGeom prst="straightConnector1">
            <a:avLst/>
          </a:prstGeom>
          <a:noFill/>
          <a:ln cap="flat" cmpd="sng" w="9525">
            <a:solidFill>
              <a:schemeClr val="dk1"/>
            </a:solidFill>
            <a:prstDash val="solid"/>
            <a:miter lim="800000"/>
            <a:headEnd len="med" w="med" type="none"/>
            <a:tailEnd len="med" w="med" type="triangle"/>
          </a:ln>
        </p:spPr>
      </p:cxnSp>
      <p:sp>
        <p:nvSpPr>
          <p:cNvPr id="634" name="Google Shape;634;p39"/>
          <p:cNvSpPr txBox="1"/>
          <p:nvPr/>
        </p:nvSpPr>
        <p:spPr>
          <a:xfrm>
            <a:off x="1889125" y="6435725"/>
            <a:ext cx="1217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Arial"/>
              <a:buNone/>
            </a:pPr>
            <a:r>
              <a:rPr b="1" i="0" lang="en-US" sz="2400" u="none">
                <a:solidFill>
                  <a:schemeClr val="accent2"/>
                </a:solidFill>
                <a:latin typeface="Arial"/>
                <a:ea typeface="Arial"/>
                <a:cs typeface="Arial"/>
                <a:sym typeface="Arial"/>
              </a:rPr>
              <a:t>Sender</a:t>
            </a:r>
            <a:endParaRPr/>
          </a:p>
        </p:txBody>
      </p:sp>
      <p:sp>
        <p:nvSpPr>
          <p:cNvPr id="635" name="Google Shape;635;p39"/>
          <p:cNvSpPr txBox="1"/>
          <p:nvPr/>
        </p:nvSpPr>
        <p:spPr>
          <a:xfrm>
            <a:off x="6402387" y="6396037"/>
            <a:ext cx="14573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Arial"/>
              <a:buNone/>
            </a:pPr>
            <a:r>
              <a:rPr b="1" i="0" lang="en-US" sz="2400" u="none">
                <a:solidFill>
                  <a:schemeClr val="accent2"/>
                </a:solidFill>
                <a:latin typeface="Arial"/>
                <a:ea typeface="Arial"/>
                <a:cs typeface="Arial"/>
                <a:sym typeface="Arial"/>
              </a:rPr>
              <a:t>Receiver</a:t>
            </a:r>
            <a:endParaRPr/>
          </a:p>
        </p:txBody>
      </p:sp>
      <p:cxnSp>
        <p:nvCxnSpPr>
          <p:cNvPr id="636" name="Google Shape;636;p39"/>
          <p:cNvCxnSpPr/>
          <p:nvPr/>
        </p:nvCxnSpPr>
        <p:spPr>
          <a:xfrm>
            <a:off x="8534400" y="4900612"/>
            <a:ext cx="0" cy="152400"/>
          </a:xfrm>
          <a:prstGeom prst="straightConnector1">
            <a:avLst/>
          </a:prstGeom>
          <a:noFill/>
          <a:ln cap="flat" cmpd="sng" w="9525">
            <a:solidFill>
              <a:schemeClr val="dk1"/>
            </a:solidFill>
            <a:prstDash val="solid"/>
            <a:miter lim="800000"/>
            <a:headEnd len="med" w="med" type="none"/>
            <a:tailEnd len="med" w="med" type="triangle"/>
          </a:ln>
        </p:spPr>
      </p:cxnSp>
      <p:cxnSp>
        <p:nvCxnSpPr>
          <p:cNvPr id="637" name="Google Shape;637;p39"/>
          <p:cNvCxnSpPr/>
          <p:nvPr/>
        </p:nvCxnSpPr>
        <p:spPr>
          <a:xfrm rot="10800000">
            <a:off x="8534400" y="5214937"/>
            <a:ext cx="0" cy="152400"/>
          </a:xfrm>
          <a:prstGeom prst="straightConnector1">
            <a:avLst/>
          </a:prstGeom>
          <a:noFill/>
          <a:ln cap="flat" cmpd="sng" w="9525">
            <a:solidFill>
              <a:schemeClr val="dk1"/>
            </a:solidFill>
            <a:prstDash val="solid"/>
            <a:miter lim="800000"/>
            <a:headEnd len="med" w="med" type="none"/>
            <a:tailEnd len="med" w="med" type="triangle"/>
          </a:ln>
        </p:spPr>
      </p:cxnSp>
      <p:sp>
        <p:nvSpPr>
          <p:cNvPr id="638" name="Google Shape;638;p39"/>
          <p:cNvSpPr txBox="1"/>
          <p:nvPr/>
        </p:nvSpPr>
        <p:spPr>
          <a:xfrm>
            <a:off x="8210550" y="4967287"/>
            <a:ext cx="642937" cy="26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Same?</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idx="1" type="body"/>
          </p:nvPr>
        </p:nvSpPr>
        <p:spPr>
          <a:xfrm>
            <a:off x="685800" y="1143000"/>
            <a:ext cx="8229600" cy="55626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Cipher is a method or algorithm for the encrypting messages</a:t>
            </a:r>
            <a:endParaRPr/>
          </a:p>
          <a:p>
            <a:pPr indent="-419099" lvl="1" marL="1100137"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Garamond"/>
              <a:ea typeface="Garamond"/>
              <a:cs typeface="Garamond"/>
              <a:sym typeface="Garamond"/>
            </a:endParaRPr>
          </a:p>
          <a:p>
            <a:pPr indent="-419099" lvl="1" marL="1100137"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Garamond"/>
              <a:ea typeface="Garamond"/>
              <a:cs typeface="Garamond"/>
              <a:sym typeface="Garamond"/>
            </a:endParaRPr>
          </a:p>
          <a:p>
            <a:pPr indent="-419099" lvl="1" marL="1100137"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Garamond"/>
              <a:ea typeface="Garamond"/>
              <a:cs typeface="Garamond"/>
              <a:sym typeface="Garamond"/>
            </a:endParaRPr>
          </a:p>
          <a:p>
            <a:pPr indent="-419099" lvl="1" marL="1100137"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Garamond"/>
              <a:ea typeface="Garamond"/>
              <a:cs typeface="Garamond"/>
              <a:sym typeface="Garamond"/>
            </a:endParaRPr>
          </a:p>
          <a:p>
            <a:pPr indent="-419099" lvl="1" marL="1100137"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Garamond"/>
              <a:ea typeface="Garamond"/>
              <a:cs typeface="Garamond"/>
              <a:sym typeface="Garamond"/>
            </a:endParaRPr>
          </a:p>
          <a:p>
            <a:pPr indent="-419099" lvl="1" marL="1100137"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Garamond"/>
              <a:ea typeface="Garamond"/>
              <a:cs typeface="Garamond"/>
              <a:sym typeface="Garamond"/>
            </a:endParaRPr>
          </a:p>
          <a:p>
            <a:pPr indent="-419099" lvl="1" marL="1100137"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Garamond"/>
              <a:ea typeface="Garamond"/>
              <a:cs typeface="Garamond"/>
              <a:sym typeface="Garamond"/>
            </a:endParaRPr>
          </a:p>
          <a:p>
            <a:pPr indent="-419099" lvl="1" marL="1100137" rtl="0" algn="l">
              <a:lnSpc>
                <a:spcPct val="90000"/>
              </a:lnSpc>
              <a:spcBef>
                <a:spcPts val="360"/>
              </a:spcBef>
              <a:spcAft>
                <a:spcPts val="0"/>
              </a:spcAft>
              <a:buClr>
                <a:schemeClr val="dk1"/>
              </a:buClr>
              <a:buSzPts val="1800"/>
              <a:buFont typeface="Times New Roman"/>
              <a:buNone/>
            </a:pPr>
            <a:r>
              <a:t/>
            </a:r>
            <a:endParaRPr b="0" i="0" sz="1800" u="none">
              <a:solidFill>
                <a:schemeClr val="dk1"/>
              </a:solidFill>
              <a:latin typeface="Garamond"/>
              <a:ea typeface="Garamond"/>
              <a:cs typeface="Garamond"/>
              <a:sym typeface="Garamond"/>
            </a:endParaRPr>
          </a:p>
          <a:p>
            <a:pPr indent="-482600" lvl="0" marL="609600" rtl="0" algn="l">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Garamond"/>
              <a:ea typeface="Garamond"/>
              <a:cs typeface="Garamond"/>
              <a:sym typeface="Garamond"/>
            </a:endParaRPr>
          </a:p>
          <a:p>
            <a:pPr indent="-482600" lvl="0" marL="609600" rtl="0" algn="l">
              <a:lnSpc>
                <a:spcPct val="90000"/>
              </a:lnSpc>
              <a:spcBef>
                <a:spcPts val="400"/>
              </a:spcBef>
              <a:spcAft>
                <a:spcPts val="0"/>
              </a:spcAft>
              <a:buClr>
                <a:schemeClr val="dk1"/>
              </a:buClr>
              <a:buSzPts val="2000"/>
              <a:buFont typeface="Times New Roman"/>
              <a:buNone/>
            </a:pPr>
            <a:r>
              <a:t/>
            </a:r>
            <a:endParaRPr b="0" i="0" sz="2000" u="none">
              <a:solidFill>
                <a:schemeClr val="dk1"/>
              </a:solidFill>
              <a:latin typeface="Garamond"/>
              <a:ea typeface="Garamond"/>
              <a:cs typeface="Garamond"/>
              <a:sym typeface="Garamond"/>
            </a:endParaRPr>
          </a:p>
          <a:p>
            <a:pPr indent="-609600" lvl="0" marL="609600"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Encryption algorithms are standardized &amp; published</a:t>
            </a:r>
            <a:endParaRPr/>
          </a:p>
          <a:p>
            <a:pPr indent="-609600" lvl="0" marL="609600"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The key which is an input to the algorithm is secret</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Key is a string of numbers or characters </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If same key is used for encryption &amp; decryption the algorithm is called symmetric</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If different keys are used for encryption &amp; decryption the algorithm is called asymmetric </a:t>
            </a:r>
            <a:endParaRPr/>
          </a:p>
          <a:p>
            <a:pPr indent="-228600" lvl="0" marL="342900" rtl="0" algn="l">
              <a:spcBef>
                <a:spcPts val="360"/>
              </a:spcBef>
              <a:spcAft>
                <a:spcPts val="0"/>
              </a:spcAft>
              <a:buClr>
                <a:schemeClr val="dk1"/>
              </a:buClr>
              <a:buSzPts val="1800"/>
              <a:buFont typeface="Times New Roman"/>
              <a:buNone/>
            </a:pPr>
            <a:r>
              <a:t/>
            </a:r>
            <a:endParaRPr b="0" i="0" sz="1800" u="none">
              <a:solidFill>
                <a:schemeClr val="dk1"/>
              </a:solidFill>
              <a:latin typeface="Garamond"/>
              <a:ea typeface="Garamond"/>
              <a:cs typeface="Garamond"/>
              <a:sym typeface="Garamond"/>
            </a:endParaRPr>
          </a:p>
        </p:txBody>
      </p:sp>
      <p:sp>
        <p:nvSpPr>
          <p:cNvPr id="110" name="Google Shape;110;p4"/>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cap="none" strike="noStrike">
                <a:solidFill>
                  <a:srgbClr val="CC0000"/>
                </a:solidFill>
                <a:latin typeface="Times New Roman"/>
                <a:ea typeface="Times New Roman"/>
                <a:cs typeface="Times New Roman"/>
                <a:sym typeface="Times New Roman"/>
              </a:rPr>
              <a:t>Encryption</a:t>
            </a:r>
            <a:r>
              <a:rPr b="1" i="0" lang="en-US" sz="4400" u="none" cap="none" strike="noStrike">
                <a:solidFill>
                  <a:srgbClr val="CC0000"/>
                </a:solidFill>
                <a:latin typeface="Arial"/>
                <a:ea typeface="Arial"/>
                <a:cs typeface="Arial"/>
                <a:sym typeface="Arial"/>
              </a:rPr>
              <a:t> </a:t>
            </a:r>
            <a:br>
              <a:rPr b="1" i="0" lang="en-US" sz="4400" u="none" cap="none" strike="noStrike">
                <a:solidFill>
                  <a:srgbClr val="CC0000"/>
                </a:solidFill>
                <a:latin typeface="Arial"/>
                <a:ea typeface="Arial"/>
                <a:cs typeface="Arial"/>
                <a:sym typeface="Arial"/>
              </a:rPr>
            </a:br>
            <a:r>
              <a:rPr b="1" i="0" lang="en-US" sz="2400" u="none" cap="none" strike="noStrike">
                <a:solidFill>
                  <a:srgbClr val="333399"/>
                </a:solidFill>
                <a:latin typeface="Arial"/>
                <a:ea typeface="Arial"/>
                <a:cs typeface="Arial"/>
                <a:sym typeface="Arial"/>
              </a:rPr>
              <a:t>Cipher</a:t>
            </a:r>
            <a:endParaRPr/>
          </a:p>
        </p:txBody>
      </p:sp>
      <p:sp>
        <p:nvSpPr>
          <p:cNvPr id="111" name="Google Shape;111;p4"/>
          <p:cNvSpPr/>
          <p:nvPr/>
        </p:nvSpPr>
        <p:spPr>
          <a:xfrm>
            <a:off x="757237" y="1714500"/>
            <a:ext cx="9144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cap="none" strike="noStrike">
                <a:solidFill>
                  <a:srgbClr val="0000FF"/>
                </a:solidFill>
                <a:latin typeface="Arial"/>
                <a:ea typeface="Arial"/>
                <a:cs typeface="Arial"/>
                <a:sym typeface="Arial"/>
              </a:rPr>
              <a:t>Plain Text</a:t>
            </a:r>
            <a:endParaRPr/>
          </a:p>
        </p:txBody>
      </p:sp>
      <p:sp>
        <p:nvSpPr>
          <p:cNvPr id="112" name="Google Shape;112;p4"/>
          <p:cNvSpPr/>
          <p:nvPr/>
        </p:nvSpPr>
        <p:spPr>
          <a:xfrm>
            <a:off x="2216150" y="1676400"/>
            <a:ext cx="1143000" cy="1066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cap="none" strike="noStrike">
                <a:solidFill>
                  <a:srgbClr val="0000FF"/>
                </a:solidFill>
                <a:latin typeface="Arial"/>
                <a:ea typeface="Arial"/>
                <a:cs typeface="Arial"/>
                <a:sym typeface="Arial"/>
              </a:rPr>
              <a:t>Encryption</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cap="none" strike="noStrike">
                <a:solidFill>
                  <a:srgbClr val="0000FF"/>
                </a:solidFill>
                <a:latin typeface="Arial"/>
                <a:ea typeface="Arial"/>
                <a:cs typeface="Arial"/>
                <a:sym typeface="Arial"/>
              </a:rPr>
              <a:t>Algorithm</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cxnSp>
        <p:nvCxnSpPr>
          <p:cNvPr id="113" name="Google Shape;113;p4"/>
          <p:cNvCxnSpPr/>
          <p:nvPr/>
        </p:nvCxnSpPr>
        <p:spPr>
          <a:xfrm rot="10800000">
            <a:off x="2789237" y="27432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114" name="Google Shape;114;p4"/>
          <p:cNvCxnSpPr/>
          <p:nvPr/>
        </p:nvCxnSpPr>
        <p:spPr>
          <a:xfrm rot="10800000">
            <a:off x="1938337" y="19431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115" name="Google Shape;115;p4"/>
          <p:cNvCxnSpPr/>
          <p:nvPr/>
        </p:nvCxnSpPr>
        <p:spPr>
          <a:xfrm rot="10800000">
            <a:off x="3619500" y="1943100"/>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116" name="Google Shape;116;p4"/>
          <p:cNvSpPr txBox="1"/>
          <p:nvPr/>
        </p:nvSpPr>
        <p:spPr>
          <a:xfrm>
            <a:off x="2436812" y="4191000"/>
            <a:ext cx="6873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a:solidFill>
                  <a:srgbClr val="0000FF"/>
                </a:solidFill>
                <a:latin typeface="Arial"/>
                <a:ea typeface="Arial"/>
                <a:cs typeface="Arial"/>
                <a:sym typeface="Arial"/>
              </a:rPr>
              <a:t>Key A</a:t>
            </a:r>
            <a:endParaRPr/>
          </a:p>
        </p:txBody>
      </p:sp>
      <p:graphicFrame>
        <p:nvGraphicFramePr>
          <p:cNvPr id="117" name="Google Shape;117;p4"/>
          <p:cNvGraphicFramePr/>
          <p:nvPr/>
        </p:nvGraphicFramePr>
        <p:xfrm>
          <a:off x="2568575" y="3352800"/>
          <a:ext cx="441325" cy="838200"/>
        </p:xfrm>
        <a:graphic>
          <a:graphicData uri="http://schemas.openxmlformats.org/presentationml/2006/ole">
            <mc:AlternateContent>
              <mc:Choice Requires="v">
                <p:oleObj r:id="rId4" imgH="838200" imgW="441325" progId="MS_ClipArt_Gallery.2" spid="_x0000_s1">
                  <p:embed/>
                </p:oleObj>
              </mc:Choice>
              <mc:Fallback>
                <p:oleObj r:id="rId5" imgH="838200" imgW="441325" progId="MS_ClipArt_Gallery.2">
                  <p:embed/>
                  <p:pic>
                    <p:nvPicPr>
                      <p:cNvPr id="117" name="Google Shape;117;p4"/>
                      <p:cNvPicPr preferRelativeResize="0"/>
                      <p:nvPr/>
                    </p:nvPicPr>
                    <p:blipFill rotWithShape="1">
                      <a:blip r:embed="rId6">
                        <a:alphaModFix/>
                      </a:blip>
                      <a:srcRect b="0" l="0" r="0" t="0"/>
                      <a:stretch/>
                    </p:blipFill>
                    <p:spPr>
                      <a:xfrm>
                        <a:off x="2568575" y="3352800"/>
                        <a:ext cx="441325" cy="838200"/>
                      </a:xfrm>
                      <a:prstGeom prst="rect">
                        <a:avLst/>
                      </a:prstGeom>
                      <a:noFill/>
                      <a:ln>
                        <a:noFill/>
                      </a:ln>
                    </p:spPr>
                  </p:pic>
                </p:oleObj>
              </mc:Fallback>
            </mc:AlternateContent>
          </a:graphicData>
        </a:graphic>
      </p:graphicFrame>
      <p:cxnSp>
        <p:nvCxnSpPr>
          <p:cNvPr id="118" name="Google Shape;118;p4"/>
          <p:cNvCxnSpPr/>
          <p:nvPr/>
        </p:nvCxnSpPr>
        <p:spPr>
          <a:xfrm rot="10800000">
            <a:off x="6743700" y="19431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119" name="Google Shape;119;p4"/>
          <p:cNvCxnSpPr/>
          <p:nvPr/>
        </p:nvCxnSpPr>
        <p:spPr>
          <a:xfrm rot="10800000">
            <a:off x="5067300" y="19431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120" name="Google Shape;120;p4"/>
          <p:cNvCxnSpPr/>
          <p:nvPr/>
        </p:nvCxnSpPr>
        <p:spPr>
          <a:xfrm rot="10800000">
            <a:off x="5910262" y="2743200"/>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121" name="Google Shape;121;p4"/>
          <p:cNvSpPr txBox="1"/>
          <p:nvPr/>
        </p:nvSpPr>
        <p:spPr>
          <a:xfrm>
            <a:off x="5561012" y="4191000"/>
            <a:ext cx="6873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a:solidFill>
                  <a:srgbClr val="0000FF"/>
                </a:solidFill>
                <a:latin typeface="Arial"/>
                <a:ea typeface="Arial"/>
                <a:cs typeface="Arial"/>
                <a:sym typeface="Arial"/>
              </a:rPr>
              <a:t>Key B</a:t>
            </a:r>
            <a:endParaRPr/>
          </a:p>
        </p:txBody>
      </p:sp>
      <p:graphicFrame>
        <p:nvGraphicFramePr>
          <p:cNvPr id="122" name="Google Shape;122;p4"/>
          <p:cNvGraphicFramePr/>
          <p:nvPr/>
        </p:nvGraphicFramePr>
        <p:xfrm>
          <a:off x="5689600" y="3352800"/>
          <a:ext cx="441325" cy="838200"/>
        </p:xfrm>
        <a:graphic>
          <a:graphicData uri="http://schemas.openxmlformats.org/presentationml/2006/ole">
            <mc:AlternateContent>
              <mc:Choice Requires="v">
                <p:oleObj r:id="rId7" imgH="838200" imgW="441325" progId="MS_ClipArt_Gallery.2" spid="_x0000_s2">
                  <p:embed/>
                </p:oleObj>
              </mc:Choice>
              <mc:Fallback>
                <p:oleObj r:id="rId8" imgH="838200" imgW="441325" progId="MS_ClipArt_Gallery.2">
                  <p:embed/>
                  <p:pic>
                    <p:nvPicPr>
                      <p:cNvPr id="122" name="Google Shape;122;p4"/>
                      <p:cNvPicPr preferRelativeResize="0"/>
                      <p:nvPr/>
                    </p:nvPicPr>
                    <p:blipFill rotWithShape="1">
                      <a:blip r:embed="rId6">
                        <a:alphaModFix/>
                      </a:blip>
                      <a:srcRect b="0" l="0" r="0" t="0"/>
                      <a:stretch/>
                    </p:blipFill>
                    <p:spPr>
                      <a:xfrm>
                        <a:off x="5689600" y="3352800"/>
                        <a:ext cx="441325" cy="838200"/>
                      </a:xfrm>
                      <a:prstGeom prst="rect">
                        <a:avLst/>
                      </a:prstGeom>
                      <a:noFill/>
                      <a:ln>
                        <a:noFill/>
                      </a:ln>
                    </p:spPr>
                  </p:pic>
                </p:oleObj>
              </mc:Fallback>
            </mc:AlternateContent>
          </a:graphicData>
        </a:graphic>
      </p:graphicFrame>
      <p:sp>
        <p:nvSpPr>
          <p:cNvPr id="123" name="Google Shape;123;p4"/>
          <p:cNvSpPr/>
          <p:nvPr/>
        </p:nvSpPr>
        <p:spPr>
          <a:xfrm>
            <a:off x="3886200" y="1714500"/>
            <a:ext cx="9144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 Text</a:t>
            </a:r>
            <a:endParaRPr/>
          </a:p>
        </p:txBody>
      </p:sp>
      <p:sp>
        <p:nvSpPr>
          <p:cNvPr id="124" name="Google Shape;124;p4"/>
          <p:cNvSpPr/>
          <p:nvPr/>
        </p:nvSpPr>
        <p:spPr>
          <a:xfrm>
            <a:off x="7010400" y="1714500"/>
            <a:ext cx="9144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Plain Text</a:t>
            </a:r>
            <a:endParaRPr/>
          </a:p>
        </p:txBody>
      </p:sp>
      <p:sp>
        <p:nvSpPr>
          <p:cNvPr id="125" name="Google Shape;125;p4"/>
          <p:cNvSpPr/>
          <p:nvPr/>
        </p:nvSpPr>
        <p:spPr>
          <a:xfrm>
            <a:off x="5337175" y="1676400"/>
            <a:ext cx="1143000" cy="1066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Decryption</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Algorithm</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0"/>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645" name="Google Shape;645;p40"/>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Authentication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Digital Signature Types</a:t>
            </a:r>
            <a:endParaRPr/>
          </a:p>
        </p:txBody>
      </p:sp>
      <p:sp>
        <p:nvSpPr>
          <p:cNvPr id="646" name="Google Shape;646;p40"/>
          <p:cNvSpPr txBox="1"/>
          <p:nvPr/>
        </p:nvSpPr>
        <p:spPr>
          <a:xfrm>
            <a:off x="685800" y="1219200"/>
            <a:ext cx="7772400" cy="4672012"/>
          </a:xfrm>
          <a:prstGeom prst="rect">
            <a:avLst/>
          </a:prstGeom>
          <a:noFill/>
          <a:ln>
            <a:noFill/>
          </a:ln>
        </p:spPr>
        <p:txBody>
          <a:bodyPr anchorCtr="0" anchor="t" bIns="45700" lIns="91425" spcFirstLastPara="1" rIns="91425" wrap="square" tIns="45700">
            <a:spAutoFit/>
          </a:bodyPr>
          <a:lstStyle/>
          <a:p>
            <a:pPr indent="-609600" lvl="0" marL="6096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Garamond"/>
                <a:ea typeface="Garamond"/>
                <a:cs typeface="Garamond"/>
                <a:sym typeface="Garamond"/>
              </a:rPr>
              <a:t>Domain Validated (DV) Certificates: These certificates are issued based on the validation of the domain name only. They are typically issued quickly and at a low cost.</a:t>
            </a:r>
            <a:endParaRPr/>
          </a:p>
          <a:p>
            <a:pPr indent="-609600" lvl="0" marL="6096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Garamond"/>
                <a:ea typeface="Garamond"/>
                <a:cs typeface="Garamond"/>
                <a:sym typeface="Garamond"/>
              </a:rPr>
              <a:t>Organization Validated (OV) Certificates: These certificates are issued after validating the organization's legal existence and address. They offer more assurance than DV certificates, but take longer to issue.</a:t>
            </a:r>
            <a:endParaRPr/>
          </a:p>
          <a:p>
            <a:pPr indent="-609600" lvl="0" marL="6096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Garamond"/>
                <a:ea typeface="Garamond"/>
                <a:cs typeface="Garamond"/>
                <a:sym typeface="Garamond"/>
              </a:rPr>
              <a:t>Extended Validation (EV) Certificates: These certificates provide the highest level of assurance as they are issued after a thorough background check of the organization and its ownership. They are typically issued to businesses and take the longest to issue.</a:t>
            </a:r>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1"/>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653" name="Google Shape;653;p41"/>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Authentication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Digital Signature Types (Continue)</a:t>
            </a:r>
            <a:endParaRPr/>
          </a:p>
        </p:txBody>
      </p:sp>
      <p:sp>
        <p:nvSpPr>
          <p:cNvPr id="654" name="Google Shape;654;p41"/>
          <p:cNvSpPr txBox="1"/>
          <p:nvPr/>
        </p:nvSpPr>
        <p:spPr>
          <a:xfrm>
            <a:off x="685800" y="1219200"/>
            <a:ext cx="7772400" cy="40068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t/>
            </a:r>
            <a:endParaRPr b="0" i="0" sz="2400" u="none">
              <a:solidFill>
                <a:schemeClr val="dk1"/>
              </a:solidFill>
              <a:latin typeface="Arial"/>
              <a:ea typeface="Arial"/>
              <a:cs typeface="Arial"/>
              <a:sym typeface="Arial"/>
            </a:endParaRPr>
          </a:p>
          <a:p>
            <a:pPr indent="-15240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Garamond"/>
                <a:ea typeface="Garamond"/>
                <a:cs typeface="Garamond"/>
                <a:sym typeface="Garamond"/>
              </a:rPr>
              <a:t>Wildcard Certificates: These certificates can be used to secure multiple subdomains of a domain using a single certificate.</a:t>
            </a:r>
            <a:endParaRPr/>
          </a:p>
          <a:p>
            <a:pPr indent="-15240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Garamond"/>
                <a:ea typeface="Garamond"/>
                <a:cs typeface="Garamond"/>
                <a:sym typeface="Garamond"/>
              </a:rPr>
              <a:t>Multi-Domain (SAN) Certificates: These certificates can be used to secure multiple domain names using a single certificate.</a:t>
            </a:r>
            <a:endParaRPr/>
          </a:p>
          <a:p>
            <a:pPr indent="-15240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Garamond"/>
                <a:ea typeface="Garamond"/>
                <a:cs typeface="Garamond"/>
                <a:sym typeface="Garamond"/>
              </a:rPr>
              <a:t>Self-Signed Certificates: These certificates are issued and signed by the same entity and are not verified by a third-party. They are typically used for testing and internal use.</a:t>
            </a:r>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2"/>
          <p:cNvSpPr txBox="1"/>
          <p:nvPr>
            <p:ph idx="1" type="body"/>
          </p:nvPr>
        </p:nvSpPr>
        <p:spPr>
          <a:xfrm>
            <a:off x="685800" y="1143000"/>
            <a:ext cx="8229600" cy="25908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A digital certificate is a signed statement by a trusted party that another party’s public key belongs to them.</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This allows one certificate authority to be authorized by a different authority (root CA)</a:t>
            </a:r>
            <a:endParaRPr/>
          </a:p>
          <a:p>
            <a:pPr indent="-609600" lvl="0" marL="609600"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Top level certificate must be self signed</a:t>
            </a:r>
            <a:endParaRPr/>
          </a:p>
          <a:p>
            <a:pPr indent="-609600" lvl="0" marL="609600" rtl="0" algn="l">
              <a:lnSpc>
                <a:spcPct val="9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Any one can start a certificate authority</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Name recognition is key to some one recognizing a certificate authority</a:t>
            </a:r>
            <a:endParaRPr/>
          </a:p>
          <a:p>
            <a:pPr indent="-533399" lvl="1" marL="1100137" rtl="0" algn="l">
              <a:lnSpc>
                <a:spcPct val="90000"/>
              </a:lnSpc>
              <a:spcBef>
                <a:spcPts val="360"/>
              </a:spcBef>
              <a:spcAft>
                <a:spcPts val="0"/>
              </a:spcAft>
              <a:buClr>
                <a:schemeClr val="dk1"/>
              </a:buClr>
              <a:buSzPts val="1800"/>
              <a:buFont typeface="Garamond"/>
              <a:buChar char="–"/>
            </a:pPr>
            <a:r>
              <a:rPr b="0" i="0" lang="en-US" sz="1800" u="none">
                <a:solidFill>
                  <a:schemeClr val="dk1"/>
                </a:solidFill>
                <a:latin typeface="Garamond"/>
                <a:ea typeface="Garamond"/>
                <a:cs typeface="Garamond"/>
                <a:sym typeface="Garamond"/>
              </a:rPr>
              <a:t>Verisign is industry standard certificate authority</a:t>
            </a:r>
            <a:endParaRPr/>
          </a:p>
        </p:txBody>
      </p:sp>
      <p:sp>
        <p:nvSpPr>
          <p:cNvPr id="661" name="Google Shape;661;p42"/>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sp>
        <p:nvSpPr>
          <p:cNvPr id="662" name="Google Shape;662;p42"/>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Authentication </a:t>
            </a:r>
            <a:br>
              <a:rPr b="1" i="0" lang="en-US" sz="3600" u="none">
                <a:solidFill>
                  <a:srgbClr val="CC0000"/>
                </a:solidFill>
                <a:latin typeface="Times New Roman"/>
                <a:ea typeface="Times New Roman"/>
                <a:cs typeface="Times New Roman"/>
                <a:sym typeface="Times New Roman"/>
              </a:rPr>
            </a:br>
            <a:r>
              <a:rPr b="1" i="0" lang="en-US" sz="2400" u="none">
                <a:solidFill>
                  <a:srgbClr val="333399"/>
                </a:solidFill>
                <a:latin typeface="Arial"/>
                <a:ea typeface="Arial"/>
                <a:cs typeface="Arial"/>
                <a:sym typeface="Arial"/>
              </a:rPr>
              <a:t>Digital Cerftificates</a:t>
            </a:r>
            <a:endParaRPr/>
          </a:p>
        </p:txBody>
      </p:sp>
      <p:sp>
        <p:nvSpPr>
          <p:cNvPr id="663" name="Google Shape;663;p42"/>
          <p:cNvSpPr/>
          <p:nvPr/>
        </p:nvSpPr>
        <p:spPr>
          <a:xfrm>
            <a:off x="2209800" y="3746500"/>
            <a:ext cx="990600" cy="609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Identity </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Information</a:t>
            </a:r>
            <a:endParaRPr/>
          </a:p>
        </p:txBody>
      </p:sp>
      <p:graphicFrame>
        <p:nvGraphicFramePr>
          <p:cNvPr id="664" name="Google Shape;664;p42"/>
          <p:cNvGraphicFramePr/>
          <p:nvPr/>
        </p:nvGraphicFramePr>
        <p:xfrm>
          <a:off x="4038600" y="5945187"/>
          <a:ext cx="441325" cy="620712"/>
        </p:xfrm>
        <a:graphic>
          <a:graphicData uri="http://schemas.openxmlformats.org/presentationml/2006/ole">
            <mc:AlternateContent>
              <mc:Choice Requires="v">
                <p:oleObj r:id="rId4" imgH="620712" imgW="441325" progId="MS_ClipArt_Gallery.2" spid="_x0000_s1">
                  <p:embed/>
                </p:oleObj>
              </mc:Choice>
              <mc:Fallback>
                <p:oleObj r:id="rId5" imgH="620712" imgW="441325" progId="MS_ClipArt_Gallery.2">
                  <p:embed/>
                  <p:pic>
                    <p:nvPicPr>
                      <p:cNvPr id="664" name="Google Shape;664;p42"/>
                      <p:cNvPicPr preferRelativeResize="0"/>
                      <p:nvPr/>
                    </p:nvPicPr>
                    <p:blipFill rotWithShape="1">
                      <a:blip r:embed="rId6">
                        <a:alphaModFix/>
                      </a:blip>
                      <a:srcRect b="0" l="0" r="0" t="0"/>
                      <a:stretch/>
                    </p:blipFill>
                    <p:spPr>
                      <a:xfrm>
                        <a:off x="4038600" y="5945187"/>
                        <a:ext cx="441325" cy="620712"/>
                      </a:xfrm>
                      <a:prstGeom prst="rect">
                        <a:avLst/>
                      </a:prstGeom>
                      <a:noFill/>
                      <a:ln>
                        <a:noFill/>
                      </a:ln>
                    </p:spPr>
                  </p:pic>
                </p:oleObj>
              </mc:Fallback>
            </mc:AlternateContent>
          </a:graphicData>
        </a:graphic>
      </p:graphicFrame>
      <p:sp>
        <p:nvSpPr>
          <p:cNvPr id="665" name="Google Shape;665;p42"/>
          <p:cNvSpPr txBox="1"/>
          <p:nvPr/>
        </p:nvSpPr>
        <p:spPr>
          <a:xfrm>
            <a:off x="3276600" y="6184900"/>
            <a:ext cx="1066800" cy="59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Certificate Authority’s Private Key</a:t>
            </a:r>
            <a:endParaRPr/>
          </a:p>
        </p:txBody>
      </p:sp>
      <p:graphicFrame>
        <p:nvGraphicFramePr>
          <p:cNvPr id="666" name="Google Shape;666;p42"/>
          <p:cNvGraphicFramePr/>
          <p:nvPr/>
        </p:nvGraphicFramePr>
        <p:xfrm>
          <a:off x="2911475" y="4725987"/>
          <a:ext cx="441325" cy="620712"/>
        </p:xfrm>
        <a:graphic>
          <a:graphicData uri="http://schemas.openxmlformats.org/presentationml/2006/ole">
            <mc:AlternateContent>
              <mc:Choice Requires="v">
                <p:oleObj r:id="rId7" imgH="620712" imgW="441325" progId="MS_ClipArt_Gallery.2" spid="_x0000_s2">
                  <p:embed/>
                </p:oleObj>
              </mc:Choice>
              <mc:Fallback>
                <p:oleObj r:id="rId8" imgH="620712" imgW="441325" progId="MS_ClipArt_Gallery.2">
                  <p:embed/>
                  <p:pic>
                    <p:nvPicPr>
                      <p:cNvPr id="666" name="Google Shape;666;p42"/>
                      <p:cNvPicPr preferRelativeResize="0"/>
                      <p:nvPr/>
                    </p:nvPicPr>
                    <p:blipFill rotWithShape="1">
                      <a:blip r:embed="rId6">
                        <a:alphaModFix/>
                      </a:blip>
                      <a:srcRect b="0" l="0" r="0" t="0"/>
                      <a:stretch/>
                    </p:blipFill>
                    <p:spPr>
                      <a:xfrm>
                        <a:off x="2911475" y="4725987"/>
                        <a:ext cx="441325" cy="620712"/>
                      </a:xfrm>
                      <a:prstGeom prst="rect">
                        <a:avLst/>
                      </a:prstGeom>
                      <a:noFill/>
                      <a:ln>
                        <a:noFill/>
                      </a:ln>
                    </p:spPr>
                  </p:pic>
                </p:oleObj>
              </mc:Fallback>
            </mc:AlternateContent>
          </a:graphicData>
        </a:graphic>
      </p:graphicFrame>
      <p:sp>
        <p:nvSpPr>
          <p:cNvPr id="667" name="Google Shape;667;p42"/>
          <p:cNvSpPr txBox="1"/>
          <p:nvPr/>
        </p:nvSpPr>
        <p:spPr>
          <a:xfrm>
            <a:off x="1981200" y="4813300"/>
            <a:ext cx="1066800" cy="5127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Sender’s</a:t>
            </a:r>
            <a:endParaRPr/>
          </a:p>
          <a:p>
            <a:pPr indent="0" lvl="0" marL="0" marR="0" rtl="0" algn="ctr">
              <a:lnSpc>
                <a:spcPct val="100000"/>
              </a:lnSpc>
              <a:spcBef>
                <a:spcPts val="55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Public Key</a:t>
            </a:r>
            <a:endParaRPr/>
          </a:p>
        </p:txBody>
      </p:sp>
      <p:sp>
        <p:nvSpPr>
          <p:cNvPr id="668" name="Google Shape;668;p42"/>
          <p:cNvSpPr/>
          <p:nvPr/>
        </p:nvSpPr>
        <p:spPr>
          <a:xfrm>
            <a:off x="3821112" y="4508500"/>
            <a:ext cx="903287" cy="9144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Signature</a:t>
            </a:r>
            <a:endParaRPr/>
          </a:p>
          <a:p>
            <a:pPr indent="0" lvl="0" marL="0" marR="0" rtl="0" algn="ctr">
              <a:lnSpc>
                <a:spcPct val="100000"/>
              </a:lnSpc>
              <a:spcBef>
                <a:spcPts val="22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Algorithm</a:t>
            </a:r>
            <a:endParaRPr/>
          </a:p>
          <a:p>
            <a:pPr indent="0" lvl="0" marL="0" marR="0" rtl="0" algn="l">
              <a:lnSpc>
                <a:spcPct val="100000"/>
              </a:lnSpc>
              <a:spcBef>
                <a:spcPts val="0"/>
              </a:spcBef>
              <a:spcAft>
                <a:spcPts val="0"/>
              </a:spcAft>
              <a:buNone/>
            </a:pPr>
            <a:r>
              <a:t/>
            </a:r>
            <a:endParaRPr b="1" i="0" sz="1100" u="none">
              <a:solidFill>
                <a:schemeClr val="accent2"/>
              </a:solidFill>
              <a:latin typeface="Arial"/>
              <a:ea typeface="Arial"/>
              <a:cs typeface="Arial"/>
              <a:sym typeface="Arial"/>
            </a:endParaRPr>
          </a:p>
        </p:txBody>
      </p:sp>
      <p:sp>
        <p:nvSpPr>
          <p:cNvPr id="669" name="Google Shape;669;p42"/>
          <p:cNvSpPr/>
          <p:nvPr/>
        </p:nvSpPr>
        <p:spPr>
          <a:xfrm>
            <a:off x="5410200" y="4660900"/>
            <a:ext cx="990600" cy="609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1100"/>
              <a:buFont typeface="Arial"/>
              <a:buNone/>
            </a:pPr>
            <a:r>
              <a:rPr b="1" i="0" lang="en-US" sz="1100" u="none">
                <a:solidFill>
                  <a:schemeClr val="accent2"/>
                </a:solidFill>
                <a:latin typeface="Arial"/>
                <a:ea typeface="Arial"/>
                <a:cs typeface="Arial"/>
                <a:sym typeface="Arial"/>
              </a:rPr>
              <a:t>Certificate</a:t>
            </a:r>
            <a:endParaRPr/>
          </a:p>
        </p:txBody>
      </p:sp>
      <p:cxnSp>
        <p:nvCxnSpPr>
          <p:cNvPr id="670" name="Google Shape;670;p42"/>
          <p:cNvCxnSpPr/>
          <p:nvPr/>
        </p:nvCxnSpPr>
        <p:spPr>
          <a:xfrm>
            <a:off x="3200400" y="4051300"/>
            <a:ext cx="1066800" cy="0"/>
          </a:xfrm>
          <a:prstGeom prst="straightConnector1">
            <a:avLst/>
          </a:prstGeom>
          <a:noFill/>
          <a:ln cap="flat" cmpd="sng" w="9525">
            <a:solidFill>
              <a:schemeClr val="dk1"/>
            </a:solidFill>
            <a:prstDash val="solid"/>
            <a:miter lim="800000"/>
            <a:headEnd len="med" w="med" type="none"/>
            <a:tailEnd len="med" w="med" type="none"/>
          </a:ln>
        </p:spPr>
      </p:cxnSp>
      <p:cxnSp>
        <p:nvCxnSpPr>
          <p:cNvPr id="671" name="Google Shape;671;p42"/>
          <p:cNvCxnSpPr/>
          <p:nvPr/>
        </p:nvCxnSpPr>
        <p:spPr>
          <a:xfrm>
            <a:off x="4267200" y="4051300"/>
            <a:ext cx="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672" name="Google Shape;672;p42"/>
          <p:cNvCxnSpPr/>
          <p:nvPr/>
        </p:nvCxnSpPr>
        <p:spPr>
          <a:xfrm>
            <a:off x="3429000" y="4965700"/>
            <a:ext cx="381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673" name="Google Shape;673;p42"/>
          <p:cNvCxnSpPr/>
          <p:nvPr/>
        </p:nvCxnSpPr>
        <p:spPr>
          <a:xfrm rot="10800000">
            <a:off x="4267200" y="5422900"/>
            <a:ext cx="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674" name="Google Shape;674;p42"/>
          <p:cNvCxnSpPr/>
          <p:nvPr/>
        </p:nvCxnSpPr>
        <p:spPr>
          <a:xfrm>
            <a:off x="4724400" y="4965700"/>
            <a:ext cx="685800" cy="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idx="1" type="body"/>
          </p:nvPr>
        </p:nvSpPr>
        <p:spPr>
          <a:xfrm>
            <a:off x="685800" y="1143000"/>
            <a:ext cx="8229600" cy="5257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Algorithms in which the key for encryption and decryption are the same are Symmetric</a:t>
            </a:r>
            <a:endParaRPr/>
          </a:p>
          <a:p>
            <a:pPr indent="-533399" lvl="1" marL="1100137"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Example: Caesar Cipher</a:t>
            </a:r>
            <a:endParaRPr/>
          </a:p>
          <a:p>
            <a:pPr indent="-609600" lvl="0" marL="609600" rtl="0" algn="l">
              <a:lnSpc>
                <a:spcPct val="100000"/>
              </a:lnSpc>
              <a:spcBef>
                <a:spcPts val="560"/>
              </a:spcBef>
              <a:spcAft>
                <a:spcPts val="0"/>
              </a:spcAft>
              <a:buClr>
                <a:schemeClr val="dk1"/>
              </a:buClr>
              <a:buSzPts val="2800"/>
              <a:buFont typeface="Garamond"/>
              <a:buChar char="•"/>
            </a:pPr>
            <a:r>
              <a:rPr b="0" i="0" lang="en-US" sz="2800" u="none">
                <a:solidFill>
                  <a:schemeClr val="dk1"/>
                </a:solidFill>
                <a:latin typeface="Garamond"/>
                <a:ea typeface="Garamond"/>
                <a:cs typeface="Garamond"/>
                <a:sym typeface="Garamond"/>
              </a:rPr>
              <a:t>Types:</a:t>
            </a:r>
            <a:endParaRPr/>
          </a:p>
          <a:p>
            <a:pPr indent="-533399" lvl="1" marL="1100137" rtl="0" algn="l">
              <a:lnSpc>
                <a:spcPct val="100000"/>
              </a:lnSpc>
              <a:spcBef>
                <a:spcPts val="480"/>
              </a:spcBef>
              <a:spcAft>
                <a:spcPts val="0"/>
              </a:spcAft>
              <a:buClr>
                <a:schemeClr val="dk1"/>
              </a:buClr>
              <a:buSzPts val="2400"/>
              <a:buFont typeface="Garamond"/>
              <a:buAutoNum type="arabicPeriod"/>
            </a:pPr>
            <a:r>
              <a:rPr b="0" i="0" lang="en-US" sz="2400" u="none">
                <a:solidFill>
                  <a:schemeClr val="dk1"/>
                </a:solidFill>
                <a:latin typeface="Garamond"/>
                <a:ea typeface="Garamond"/>
                <a:cs typeface="Garamond"/>
                <a:sym typeface="Garamond"/>
              </a:rPr>
              <a:t>Block Ciphers</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Encrypt data one block at a time (typically 64 bits, or 128 bits)</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Used for a single message</a:t>
            </a:r>
            <a:endParaRPr/>
          </a:p>
          <a:p>
            <a:pPr indent="-533399" lvl="1" marL="1100137" rtl="0" algn="l">
              <a:lnSpc>
                <a:spcPct val="100000"/>
              </a:lnSpc>
              <a:spcBef>
                <a:spcPts val="480"/>
              </a:spcBef>
              <a:spcAft>
                <a:spcPts val="0"/>
              </a:spcAft>
              <a:buClr>
                <a:schemeClr val="dk1"/>
              </a:buClr>
              <a:buSzPts val="2400"/>
              <a:buFont typeface="Garamond"/>
              <a:buAutoNum type="arabicPeriod"/>
            </a:pPr>
            <a:r>
              <a:rPr b="0" i="0" lang="en-US" sz="2400" u="none">
                <a:solidFill>
                  <a:schemeClr val="dk1"/>
                </a:solidFill>
                <a:latin typeface="Garamond"/>
                <a:ea typeface="Garamond"/>
                <a:cs typeface="Garamond"/>
                <a:sym typeface="Garamond"/>
              </a:rPr>
              <a:t>Stream Ciphers</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Encrypt data one bit or one byte at a time</a:t>
            </a:r>
            <a:endParaRPr/>
          </a:p>
          <a:p>
            <a:pPr indent="-457199" lvl="2" marL="13668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Used if data is a constant stream of information</a:t>
            </a:r>
            <a:endParaRPr/>
          </a:p>
        </p:txBody>
      </p:sp>
      <p:sp>
        <p:nvSpPr>
          <p:cNvPr id="132" name="Google Shape;132;p5"/>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Encryption</a:t>
            </a:r>
            <a:r>
              <a:rPr b="1" i="0" lang="en-US" sz="4400" u="none">
                <a:solidFill>
                  <a:srgbClr val="CC0000"/>
                </a:solidFill>
                <a:latin typeface="Arial"/>
                <a:ea typeface="Arial"/>
                <a:cs typeface="Arial"/>
                <a:sym typeface="Arial"/>
              </a:rPr>
              <a:t> </a:t>
            </a:r>
            <a:br>
              <a:rPr b="1" i="0" lang="en-US" sz="4400" u="none">
                <a:solidFill>
                  <a:srgbClr val="CC0000"/>
                </a:solidFill>
                <a:latin typeface="Arial"/>
                <a:ea typeface="Arial"/>
                <a:cs typeface="Arial"/>
                <a:sym typeface="Arial"/>
              </a:rPr>
            </a:br>
            <a:r>
              <a:rPr b="1" i="0" lang="en-US" sz="2400" u="none">
                <a:solidFill>
                  <a:srgbClr val="333399"/>
                </a:solidFill>
                <a:latin typeface="Arial"/>
                <a:ea typeface="Arial"/>
                <a:cs typeface="Arial"/>
                <a:sym typeface="Arial"/>
              </a:rPr>
              <a:t>Symmetric Algorithms*</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idx="1" type="body"/>
          </p:nvPr>
        </p:nvSpPr>
        <p:spPr>
          <a:xfrm>
            <a:off x="685800" y="1143000"/>
            <a:ext cx="8229600" cy="51054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Strength of algorithm is determined by the size of the key</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The longer the key the more difficult it is to crack</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Key length is expressed in bits</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Typical key sizes vary between 48 bits and 448 bits</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Set of possible keys for a cipher is called key space</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For 40-bit key there are 2</a:t>
            </a:r>
            <a:r>
              <a:rPr b="0" baseline="30000" i="0" lang="en-US" sz="2000" u="none">
                <a:solidFill>
                  <a:schemeClr val="dk1"/>
                </a:solidFill>
                <a:latin typeface="Garamond"/>
                <a:ea typeface="Garamond"/>
                <a:cs typeface="Garamond"/>
                <a:sym typeface="Garamond"/>
              </a:rPr>
              <a:t>40</a:t>
            </a:r>
            <a:r>
              <a:rPr b="0" i="0" lang="en-US" sz="2000" u="none">
                <a:solidFill>
                  <a:schemeClr val="dk1"/>
                </a:solidFill>
                <a:latin typeface="Garamond"/>
                <a:ea typeface="Garamond"/>
                <a:cs typeface="Garamond"/>
                <a:sym typeface="Garamond"/>
              </a:rPr>
              <a:t> possible keys</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For 128-bit key there are 2</a:t>
            </a:r>
            <a:r>
              <a:rPr b="0" baseline="30000" i="0" lang="en-US" sz="2000" u="none">
                <a:solidFill>
                  <a:schemeClr val="dk1"/>
                </a:solidFill>
                <a:latin typeface="Garamond"/>
                <a:ea typeface="Garamond"/>
                <a:cs typeface="Garamond"/>
                <a:sym typeface="Garamond"/>
              </a:rPr>
              <a:t>128</a:t>
            </a:r>
            <a:r>
              <a:rPr b="0" i="0" lang="en-US" sz="2000" u="none">
                <a:solidFill>
                  <a:schemeClr val="dk1"/>
                </a:solidFill>
                <a:latin typeface="Garamond"/>
                <a:ea typeface="Garamond"/>
                <a:cs typeface="Garamond"/>
                <a:sym typeface="Garamond"/>
              </a:rPr>
              <a:t> possible keys</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Each additional bit added to the key length doubles the security</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To crack the key the hacker has to use brute-force </a:t>
            </a:r>
            <a:endParaRPr/>
          </a:p>
          <a:p>
            <a:pPr indent="-533399" lvl="1" marL="1100137" rtl="0" algn="l">
              <a:lnSpc>
                <a:spcPct val="100000"/>
              </a:lnSpc>
              <a:spcBef>
                <a:spcPts val="400"/>
              </a:spcBef>
              <a:spcAft>
                <a:spcPts val="0"/>
              </a:spcAft>
              <a:buClr>
                <a:schemeClr val="dk1"/>
              </a:buClr>
              <a:buSzPts val="2000"/>
              <a:buFont typeface="Garamond"/>
              <a:buNone/>
            </a:pPr>
            <a:r>
              <a:rPr b="0" i="0" lang="en-US" sz="2000" u="none">
                <a:solidFill>
                  <a:schemeClr val="dk1"/>
                </a:solidFill>
                <a:latin typeface="Garamond"/>
                <a:ea typeface="Garamond"/>
                <a:cs typeface="Garamond"/>
                <a:sym typeface="Garamond"/>
              </a:rPr>
              <a:t>	(i.e. try all the possible keys till a key that works is found)</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Super Computer can crack a 56-bit key in 24 hours</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It will take 2</a:t>
            </a:r>
            <a:r>
              <a:rPr b="0" baseline="30000" i="0" lang="en-US" sz="2000" u="none">
                <a:solidFill>
                  <a:schemeClr val="dk1"/>
                </a:solidFill>
                <a:latin typeface="Garamond"/>
                <a:ea typeface="Garamond"/>
                <a:cs typeface="Garamond"/>
                <a:sym typeface="Garamond"/>
              </a:rPr>
              <a:t>72</a:t>
            </a:r>
            <a:r>
              <a:rPr b="0" i="0" lang="en-US" sz="2000" u="none">
                <a:solidFill>
                  <a:schemeClr val="dk1"/>
                </a:solidFill>
                <a:latin typeface="Garamond"/>
                <a:ea typeface="Garamond"/>
                <a:cs typeface="Garamond"/>
                <a:sym typeface="Garamond"/>
              </a:rPr>
              <a:t> times longer to crack a 128-bit key</a:t>
            </a:r>
            <a:endParaRPr/>
          </a:p>
          <a:p>
            <a:pPr indent="-533399" lvl="1" marL="1100137" rtl="0" algn="l">
              <a:lnSpc>
                <a:spcPct val="100000"/>
              </a:lnSpc>
              <a:spcBef>
                <a:spcPts val="400"/>
              </a:spcBef>
              <a:spcAft>
                <a:spcPts val="0"/>
              </a:spcAft>
              <a:buClr>
                <a:schemeClr val="dk1"/>
              </a:buClr>
              <a:buSzPts val="2000"/>
              <a:buFont typeface="Garamond"/>
              <a:buNone/>
            </a:pPr>
            <a:r>
              <a:rPr b="0" i="0" lang="en-US" sz="2000" u="none">
                <a:solidFill>
                  <a:schemeClr val="dk1"/>
                </a:solidFill>
                <a:latin typeface="Garamond"/>
                <a:ea typeface="Garamond"/>
                <a:cs typeface="Garamond"/>
                <a:sym typeface="Garamond"/>
              </a:rPr>
              <a:t>	(Longer than the age of the universe)</a:t>
            </a:r>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Garamond"/>
              <a:ea typeface="Garamond"/>
              <a:cs typeface="Garamond"/>
              <a:sym typeface="Garamond"/>
            </a:endParaRPr>
          </a:p>
        </p:txBody>
      </p:sp>
      <p:sp>
        <p:nvSpPr>
          <p:cNvPr id="139" name="Google Shape;139;p6"/>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Symmetric Encryption</a:t>
            </a:r>
            <a:r>
              <a:rPr b="1" i="0" lang="en-US" sz="4400" u="none">
                <a:solidFill>
                  <a:srgbClr val="CC0000"/>
                </a:solidFill>
                <a:latin typeface="Arial"/>
                <a:ea typeface="Arial"/>
                <a:cs typeface="Arial"/>
                <a:sym typeface="Arial"/>
              </a:rPr>
              <a:t> </a:t>
            </a:r>
            <a:br>
              <a:rPr b="1" i="0" lang="en-US" sz="4400" u="none">
                <a:solidFill>
                  <a:srgbClr val="CC0000"/>
                </a:solidFill>
                <a:latin typeface="Arial"/>
                <a:ea typeface="Arial"/>
                <a:cs typeface="Arial"/>
                <a:sym typeface="Arial"/>
              </a:rPr>
            </a:br>
            <a:r>
              <a:rPr b="1" i="0" lang="en-US" sz="2400" u="none">
                <a:solidFill>
                  <a:srgbClr val="333399"/>
                </a:solidFill>
                <a:latin typeface="Arial"/>
                <a:ea typeface="Arial"/>
                <a:cs typeface="Arial"/>
                <a:sym typeface="Arial"/>
              </a:rPr>
              <a:t>Key Strength</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idx="1" type="body"/>
          </p:nvPr>
        </p:nvSpPr>
        <p:spPr>
          <a:xfrm>
            <a:off x="685800" y="1143000"/>
            <a:ext cx="8229600" cy="1600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Caesar Cipher is a method in which each letter in the alphabet is rotated by three letters as shown</a:t>
            </a:r>
            <a:endParaRPr/>
          </a:p>
        </p:txBody>
      </p:sp>
      <p:sp>
        <p:nvSpPr>
          <p:cNvPr id="146" name="Google Shape;146;p7"/>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Substitution Ciphers</a:t>
            </a:r>
            <a:r>
              <a:rPr b="1" i="0" lang="en-US" sz="3200" u="none">
                <a:solidFill>
                  <a:srgbClr val="CC0000"/>
                </a:solidFill>
                <a:latin typeface="Arial"/>
                <a:ea typeface="Arial"/>
                <a:cs typeface="Arial"/>
                <a:sym typeface="Arial"/>
              </a:rPr>
              <a:t> </a:t>
            </a:r>
            <a:br>
              <a:rPr b="1" i="0" lang="en-US" sz="3200" u="none">
                <a:solidFill>
                  <a:srgbClr val="CC0000"/>
                </a:solidFill>
                <a:latin typeface="Arial"/>
                <a:ea typeface="Arial"/>
                <a:cs typeface="Arial"/>
                <a:sym typeface="Arial"/>
              </a:rPr>
            </a:br>
            <a:r>
              <a:rPr b="1" i="0" lang="en-US" sz="2400" u="none">
                <a:solidFill>
                  <a:srgbClr val="333399"/>
                </a:solidFill>
                <a:latin typeface="Arial"/>
                <a:ea typeface="Arial"/>
                <a:cs typeface="Arial"/>
                <a:sym typeface="Arial"/>
              </a:rPr>
              <a:t>Caesar Cipher*</a:t>
            </a:r>
            <a:endParaRPr/>
          </a:p>
        </p:txBody>
      </p:sp>
      <p:grpSp>
        <p:nvGrpSpPr>
          <p:cNvPr id="147" name="Google Shape;147;p7"/>
          <p:cNvGrpSpPr/>
          <p:nvPr/>
        </p:nvGrpSpPr>
        <p:grpSpPr>
          <a:xfrm>
            <a:off x="1214437" y="2422525"/>
            <a:ext cx="6557962" cy="1235075"/>
            <a:chOff x="624" y="1872"/>
            <a:chExt cx="4131" cy="778"/>
          </a:xfrm>
        </p:grpSpPr>
        <p:sp>
          <p:nvSpPr>
            <p:cNvPr id="148" name="Google Shape;148;p7"/>
            <p:cNvSpPr txBox="1"/>
            <p:nvPr/>
          </p:nvSpPr>
          <p:spPr>
            <a:xfrm>
              <a:off x="672" y="1902"/>
              <a:ext cx="408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A B C D E F G H I J K L M N O P Q R S T U V W X Y Z</a:t>
              </a:r>
              <a:endParaRPr/>
            </a:p>
          </p:txBody>
        </p:sp>
        <p:sp>
          <p:nvSpPr>
            <p:cNvPr id="149" name="Google Shape;149;p7"/>
            <p:cNvSpPr txBox="1"/>
            <p:nvPr/>
          </p:nvSpPr>
          <p:spPr>
            <a:xfrm>
              <a:off x="672" y="2400"/>
              <a:ext cx="408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D E F G H I J K L M N O P Q R S T U V W X Y Z A B C</a:t>
              </a:r>
              <a:endParaRPr/>
            </a:p>
          </p:txBody>
        </p:sp>
        <p:cxnSp>
          <p:nvCxnSpPr>
            <p:cNvPr id="150" name="Google Shape;150;p7"/>
            <p:cNvCxnSpPr/>
            <p:nvPr/>
          </p:nvCxnSpPr>
          <p:spPr>
            <a:xfrm>
              <a:off x="2736" y="2160"/>
              <a:ext cx="0" cy="192"/>
            </a:xfrm>
            <a:prstGeom prst="straightConnector1">
              <a:avLst/>
            </a:prstGeom>
            <a:noFill/>
            <a:ln cap="flat" cmpd="sng" w="25400">
              <a:solidFill>
                <a:schemeClr val="dk1"/>
              </a:solidFill>
              <a:prstDash val="solid"/>
              <a:miter lim="800000"/>
              <a:headEnd len="med" w="med" type="none"/>
              <a:tailEnd len="med" w="med" type="triangle"/>
            </a:ln>
          </p:spPr>
        </p:cxnSp>
        <p:sp>
          <p:nvSpPr>
            <p:cNvPr id="151" name="Google Shape;151;p7"/>
            <p:cNvSpPr txBox="1"/>
            <p:nvPr/>
          </p:nvSpPr>
          <p:spPr>
            <a:xfrm>
              <a:off x="624" y="1872"/>
              <a:ext cx="4128" cy="76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
        <p:nvSpPr>
          <p:cNvPr id="152" name="Google Shape;152;p7"/>
          <p:cNvSpPr txBox="1"/>
          <p:nvPr/>
        </p:nvSpPr>
        <p:spPr>
          <a:xfrm>
            <a:off x="685800" y="4038600"/>
            <a:ext cx="8229600" cy="21336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Let us try to encrypt the message</a:t>
            </a:r>
            <a:endParaRPr/>
          </a:p>
          <a:p>
            <a:pPr indent="-533399" lvl="1" marL="1100137" marR="0" rtl="0" algn="l">
              <a:lnSpc>
                <a:spcPct val="100000"/>
              </a:lnSpc>
              <a:spcBef>
                <a:spcPts val="400"/>
              </a:spcBef>
              <a:spcAft>
                <a:spcPts val="0"/>
              </a:spcAft>
              <a:buClr>
                <a:srgbClr val="CC0000"/>
              </a:buClr>
              <a:buSzPts val="2000"/>
              <a:buFont typeface="Garamond"/>
              <a:buChar char="–"/>
            </a:pPr>
            <a:r>
              <a:rPr b="0" i="0" lang="en-US" sz="2000" u="none" cap="none" strike="noStrike">
                <a:solidFill>
                  <a:srgbClr val="CC0000"/>
                </a:solidFill>
                <a:latin typeface="Garamond"/>
                <a:ea typeface="Garamond"/>
                <a:cs typeface="Garamond"/>
                <a:sym typeface="Garamond"/>
              </a:rPr>
              <a:t>Attack Dawn</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Substitution Ciphers</a:t>
            </a:r>
            <a:r>
              <a:rPr b="1" i="0" lang="en-US" sz="3200" u="none">
                <a:solidFill>
                  <a:srgbClr val="CC0000"/>
                </a:solidFill>
                <a:latin typeface="Arial"/>
                <a:ea typeface="Arial"/>
                <a:cs typeface="Arial"/>
                <a:sym typeface="Arial"/>
              </a:rPr>
              <a:t> </a:t>
            </a:r>
            <a:br>
              <a:rPr b="1" i="0" lang="en-US" sz="3200" u="none">
                <a:solidFill>
                  <a:srgbClr val="CC0000"/>
                </a:solidFill>
                <a:latin typeface="Arial"/>
                <a:ea typeface="Arial"/>
                <a:cs typeface="Arial"/>
                <a:sym typeface="Arial"/>
              </a:rPr>
            </a:br>
            <a:r>
              <a:rPr b="1" i="0" lang="en-US" sz="2400" u="none">
                <a:solidFill>
                  <a:srgbClr val="333399"/>
                </a:solidFill>
                <a:latin typeface="Arial"/>
                <a:ea typeface="Arial"/>
                <a:cs typeface="Arial"/>
                <a:sym typeface="Arial"/>
              </a:rPr>
              <a:t>Caesar Cipher</a:t>
            </a:r>
            <a:endParaRPr/>
          </a:p>
        </p:txBody>
      </p:sp>
      <p:sp>
        <p:nvSpPr>
          <p:cNvPr id="159" name="Google Shape;159;p8"/>
          <p:cNvSpPr txBox="1"/>
          <p:nvPr/>
        </p:nvSpPr>
        <p:spPr>
          <a:xfrm>
            <a:off x="685800" y="1143000"/>
            <a:ext cx="8839200" cy="5334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Encryption</a:t>
            </a:r>
            <a:endParaRPr/>
          </a:p>
        </p:txBody>
      </p:sp>
      <p:grpSp>
        <p:nvGrpSpPr>
          <p:cNvPr id="160" name="Google Shape;160;p8"/>
          <p:cNvGrpSpPr/>
          <p:nvPr/>
        </p:nvGrpSpPr>
        <p:grpSpPr>
          <a:xfrm>
            <a:off x="990600" y="1654175"/>
            <a:ext cx="6781800" cy="2079625"/>
            <a:chOff x="816" y="1728"/>
            <a:chExt cx="4272" cy="1310"/>
          </a:xfrm>
        </p:grpSpPr>
        <p:sp>
          <p:nvSpPr>
            <p:cNvPr id="161" name="Google Shape;161;p8"/>
            <p:cNvSpPr/>
            <p:nvPr/>
          </p:nvSpPr>
          <p:spPr>
            <a:xfrm>
              <a:off x="816" y="1752"/>
              <a:ext cx="864" cy="624"/>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Plain Text</a:t>
              </a:r>
              <a:endParaRPr/>
            </a:p>
            <a:p>
              <a:pPr indent="0" lvl="0" marL="0" marR="0" rtl="0" algn="ctr">
                <a:lnSpc>
                  <a:spcPct val="100000"/>
                </a:lnSpc>
                <a:spcBef>
                  <a:spcPts val="24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Attack at Dawn</a:t>
              </a:r>
              <a:endParaRPr/>
            </a:p>
          </p:txBody>
        </p:sp>
        <p:sp>
          <p:nvSpPr>
            <p:cNvPr id="162" name="Google Shape;162;p8"/>
            <p:cNvSpPr/>
            <p:nvPr/>
          </p:nvSpPr>
          <p:spPr>
            <a:xfrm>
              <a:off x="4224" y="1752"/>
              <a:ext cx="864" cy="624"/>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 Text</a:t>
              </a:r>
              <a:endParaRPr/>
            </a:p>
            <a:p>
              <a:pPr indent="0" lvl="0" marL="0" marR="0" rtl="0" algn="ctr">
                <a:lnSpc>
                  <a:spcPct val="100000"/>
                </a:lnSpc>
                <a:spcBef>
                  <a:spcPts val="24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Dwwdfn Dw Gdyq</a:t>
              </a:r>
              <a:endParaRPr/>
            </a:p>
          </p:txBody>
        </p:sp>
        <p:sp>
          <p:nvSpPr>
            <p:cNvPr id="163" name="Google Shape;163;p8"/>
            <p:cNvSpPr/>
            <p:nvPr/>
          </p:nvSpPr>
          <p:spPr>
            <a:xfrm>
              <a:off x="2448" y="1728"/>
              <a:ext cx="864" cy="672"/>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Caesar Cipher </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Algorithm</a:t>
              </a:r>
              <a:r>
                <a:rPr b="1" i="0" lang="en-US" sz="12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cxnSp>
          <p:nvCxnSpPr>
            <p:cNvPr id="164" name="Google Shape;164;p8"/>
            <p:cNvCxnSpPr/>
            <p:nvPr/>
          </p:nvCxnSpPr>
          <p:spPr>
            <a:xfrm rot="10800000">
              <a:off x="2880" y="2448"/>
              <a:ext cx="0" cy="336"/>
            </a:xfrm>
            <a:prstGeom prst="straightConnector1">
              <a:avLst/>
            </a:prstGeom>
            <a:noFill/>
            <a:ln cap="flat" cmpd="sng" w="19050">
              <a:solidFill>
                <a:schemeClr val="dk1"/>
              </a:solidFill>
              <a:prstDash val="solid"/>
              <a:miter lim="800000"/>
              <a:headEnd len="med" w="med" type="none"/>
              <a:tailEnd len="med" w="med" type="triangle"/>
            </a:ln>
          </p:spPr>
        </p:cxnSp>
        <p:cxnSp>
          <p:nvCxnSpPr>
            <p:cNvPr id="165" name="Google Shape;165;p8"/>
            <p:cNvCxnSpPr/>
            <p:nvPr/>
          </p:nvCxnSpPr>
          <p:spPr>
            <a:xfrm rot="10800000">
              <a:off x="1944" y="1896"/>
              <a:ext cx="0" cy="336"/>
            </a:xfrm>
            <a:prstGeom prst="straightConnector1">
              <a:avLst/>
            </a:prstGeom>
            <a:noFill/>
            <a:ln cap="flat" cmpd="sng" w="19050">
              <a:solidFill>
                <a:schemeClr val="dk1"/>
              </a:solidFill>
              <a:prstDash val="solid"/>
              <a:miter lim="800000"/>
              <a:headEnd len="med" w="med" type="none"/>
              <a:tailEnd len="med" w="med" type="triangle"/>
            </a:ln>
          </p:spPr>
        </p:cxnSp>
        <p:cxnSp>
          <p:nvCxnSpPr>
            <p:cNvPr id="166" name="Google Shape;166;p8"/>
            <p:cNvCxnSpPr/>
            <p:nvPr/>
          </p:nvCxnSpPr>
          <p:spPr>
            <a:xfrm rot="10800000">
              <a:off x="3768" y="1896"/>
              <a:ext cx="0" cy="336"/>
            </a:xfrm>
            <a:prstGeom prst="straightConnector1">
              <a:avLst/>
            </a:prstGeom>
            <a:noFill/>
            <a:ln cap="flat" cmpd="sng" w="19050">
              <a:solidFill>
                <a:schemeClr val="dk1"/>
              </a:solidFill>
              <a:prstDash val="solid"/>
              <a:miter lim="800000"/>
              <a:headEnd len="med" w="med" type="none"/>
              <a:tailEnd len="med" w="med" type="triangle"/>
            </a:ln>
          </p:spPr>
        </p:cxnSp>
        <p:sp>
          <p:nvSpPr>
            <p:cNvPr id="167" name="Google Shape;167;p8"/>
            <p:cNvSpPr txBox="1"/>
            <p:nvPr/>
          </p:nvSpPr>
          <p:spPr>
            <a:xfrm>
              <a:off x="2507" y="2807"/>
              <a:ext cx="6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Key (3)</a:t>
              </a:r>
              <a:endParaRPr/>
            </a:p>
          </p:txBody>
        </p:sp>
      </p:grpSp>
      <p:sp>
        <p:nvSpPr>
          <p:cNvPr id="168" name="Google Shape;168;p8"/>
          <p:cNvSpPr txBox="1"/>
          <p:nvPr/>
        </p:nvSpPr>
        <p:spPr>
          <a:xfrm>
            <a:off x="838200" y="3505200"/>
            <a:ext cx="1828800" cy="5334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Decryption</a:t>
            </a:r>
            <a:endParaRPr/>
          </a:p>
        </p:txBody>
      </p:sp>
      <p:grpSp>
        <p:nvGrpSpPr>
          <p:cNvPr id="169" name="Google Shape;169;p8"/>
          <p:cNvGrpSpPr/>
          <p:nvPr/>
        </p:nvGrpSpPr>
        <p:grpSpPr>
          <a:xfrm>
            <a:off x="990600" y="4038600"/>
            <a:ext cx="6781800" cy="2079625"/>
            <a:chOff x="624" y="2807"/>
            <a:chExt cx="4272" cy="1310"/>
          </a:xfrm>
        </p:grpSpPr>
        <p:sp>
          <p:nvSpPr>
            <p:cNvPr id="170" name="Google Shape;170;p8"/>
            <p:cNvSpPr/>
            <p:nvPr/>
          </p:nvSpPr>
          <p:spPr>
            <a:xfrm>
              <a:off x="4032" y="2831"/>
              <a:ext cx="864" cy="624"/>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Plain Text</a:t>
              </a:r>
              <a:endParaRPr/>
            </a:p>
            <a:p>
              <a:pPr indent="0" lvl="0" marL="0" marR="0" rtl="0" algn="ctr">
                <a:lnSpc>
                  <a:spcPct val="100000"/>
                </a:lnSpc>
                <a:spcBef>
                  <a:spcPts val="24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Attack at Dawn</a:t>
              </a:r>
              <a:endParaRPr/>
            </a:p>
          </p:txBody>
        </p:sp>
        <p:sp>
          <p:nvSpPr>
            <p:cNvPr id="171" name="Google Shape;171;p8"/>
            <p:cNvSpPr/>
            <p:nvPr/>
          </p:nvSpPr>
          <p:spPr>
            <a:xfrm>
              <a:off x="624" y="2831"/>
              <a:ext cx="864" cy="624"/>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 Text</a:t>
              </a:r>
              <a:endParaRPr/>
            </a:p>
            <a:p>
              <a:pPr indent="0" lvl="0" marL="0" marR="0" rtl="0" algn="ctr">
                <a:lnSpc>
                  <a:spcPct val="100000"/>
                </a:lnSpc>
                <a:spcBef>
                  <a:spcPts val="24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Dwwdfn Dw Gdyq</a:t>
              </a:r>
              <a:endParaRPr/>
            </a:p>
          </p:txBody>
        </p:sp>
        <p:sp>
          <p:nvSpPr>
            <p:cNvPr id="172" name="Google Shape;172;p8"/>
            <p:cNvSpPr/>
            <p:nvPr/>
          </p:nvSpPr>
          <p:spPr>
            <a:xfrm>
              <a:off x="2256" y="2807"/>
              <a:ext cx="864" cy="672"/>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Caesar Cipher </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Algorithm</a:t>
              </a:r>
              <a:r>
                <a:rPr b="1" i="0" lang="en-US" sz="12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cxnSp>
          <p:nvCxnSpPr>
            <p:cNvPr id="173" name="Google Shape;173;p8"/>
            <p:cNvCxnSpPr/>
            <p:nvPr/>
          </p:nvCxnSpPr>
          <p:spPr>
            <a:xfrm rot="10800000">
              <a:off x="2688" y="3527"/>
              <a:ext cx="0" cy="336"/>
            </a:xfrm>
            <a:prstGeom prst="straightConnector1">
              <a:avLst/>
            </a:prstGeom>
            <a:noFill/>
            <a:ln cap="flat" cmpd="sng" w="19050">
              <a:solidFill>
                <a:schemeClr val="dk1"/>
              </a:solidFill>
              <a:prstDash val="solid"/>
              <a:miter lim="800000"/>
              <a:headEnd len="med" w="med" type="none"/>
              <a:tailEnd len="med" w="med" type="triangle"/>
            </a:ln>
          </p:spPr>
        </p:cxnSp>
        <p:cxnSp>
          <p:nvCxnSpPr>
            <p:cNvPr id="174" name="Google Shape;174;p8"/>
            <p:cNvCxnSpPr/>
            <p:nvPr/>
          </p:nvCxnSpPr>
          <p:spPr>
            <a:xfrm rot="10800000">
              <a:off x="1752" y="2975"/>
              <a:ext cx="0" cy="336"/>
            </a:xfrm>
            <a:prstGeom prst="straightConnector1">
              <a:avLst/>
            </a:prstGeom>
            <a:noFill/>
            <a:ln cap="flat" cmpd="sng" w="19050">
              <a:solidFill>
                <a:schemeClr val="dk1"/>
              </a:solidFill>
              <a:prstDash val="solid"/>
              <a:miter lim="800000"/>
              <a:headEnd len="med" w="med" type="none"/>
              <a:tailEnd len="med" w="med" type="triangle"/>
            </a:ln>
          </p:spPr>
        </p:cxnSp>
        <p:cxnSp>
          <p:nvCxnSpPr>
            <p:cNvPr id="175" name="Google Shape;175;p8"/>
            <p:cNvCxnSpPr/>
            <p:nvPr/>
          </p:nvCxnSpPr>
          <p:spPr>
            <a:xfrm rot="10800000">
              <a:off x="3576" y="2975"/>
              <a:ext cx="0" cy="336"/>
            </a:xfrm>
            <a:prstGeom prst="straightConnector1">
              <a:avLst/>
            </a:prstGeom>
            <a:noFill/>
            <a:ln cap="flat" cmpd="sng" w="19050">
              <a:solidFill>
                <a:schemeClr val="dk1"/>
              </a:solidFill>
              <a:prstDash val="solid"/>
              <a:miter lim="800000"/>
              <a:headEnd len="med" w="med" type="none"/>
              <a:tailEnd len="med" w="med" type="triangle"/>
            </a:ln>
          </p:spPr>
        </p:cxnSp>
        <p:sp>
          <p:nvSpPr>
            <p:cNvPr id="176" name="Google Shape;176;p8"/>
            <p:cNvSpPr txBox="1"/>
            <p:nvPr/>
          </p:nvSpPr>
          <p:spPr>
            <a:xfrm>
              <a:off x="2315" y="3886"/>
              <a:ext cx="6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Key (3)</a:t>
              </a:r>
              <a:endParaRPr/>
            </a:p>
          </p:txBody>
        </p:sp>
      </p:grpSp>
      <p:sp>
        <p:nvSpPr>
          <p:cNvPr id="177" name="Google Shape;177;p8"/>
          <p:cNvSpPr txBox="1"/>
          <p:nvPr/>
        </p:nvSpPr>
        <p:spPr>
          <a:xfrm>
            <a:off x="685800" y="6248400"/>
            <a:ext cx="8839200" cy="5334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How many different keys are possible?</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idx="1" type="body"/>
          </p:nvPr>
        </p:nvSpPr>
        <p:spPr>
          <a:xfrm>
            <a:off x="685800" y="1143000"/>
            <a:ext cx="8839200" cy="53340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Any letter can be substituted for any other letter</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Each letter has to have a unique substitute</a:t>
            </a:r>
            <a:endParaRPr/>
          </a:p>
          <a:p>
            <a:pPr indent="-406399" lvl="1" marL="1100137"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Garamond"/>
              <a:ea typeface="Garamond"/>
              <a:cs typeface="Garamond"/>
              <a:sym typeface="Garamond"/>
            </a:endParaRPr>
          </a:p>
          <a:p>
            <a:pPr indent="-406399" lvl="1" marL="1100137"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rebuchet MS"/>
              <a:ea typeface="Trebuchet MS"/>
              <a:cs typeface="Trebuchet MS"/>
              <a:sym typeface="Trebuchet MS"/>
            </a:endParaRPr>
          </a:p>
          <a:p>
            <a:pPr indent="-406399" lvl="1" marL="1100137"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rebuchet MS"/>
              <a:ea typeface="Trebuchet MS"/>
              <a:cs typeface="Trebuchet MS"/>
              <a:sym typeface="Trebuchet MS"/>
            </a:endParaRPr>
          </a:p>
          <a:p>
            <a:pPr indent="-406399" lvl="1" marL="1100137"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rebuchet MS"/>
              <a:ea typeface="Trebuchet MS"/>
              <a:cs typeface="Trebuchet MS"/>
              <a:sym typeface="Trebuchet MS"/>
            </a:endParaRPr>
          </a:p>
          <a:p>
            <a:pPr indent="-406399" lvl="1" marL="1100137"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rebuchet MS"/>
              <a:ea typeface="Trebuchet MS"/>
              <a:cs typeface="Trebuchet MS"/>
              <a:sym typeface="Trebuchet MS"/>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There are 26! pairing of letters (~10</a:t>
            </a:r>
            <a:r>
              <a:rPr b="0" baseline="30000" i="0" lang="en-US" sz="2400" u="none">
                <a:solidFill>
                  <a:schemeClr val="dk1"/>
                </a:solidFill>
                <a:latin typeface="Garamond"/>
                <a:ea typeface="Garamond"/>
                <a:cs typeface="Garamond"/>
                <a:sym typeface="Garamond"/>
              </a:rPr>
              <a:t>26</a:t>
            </a:r>
            <a:r>
              <a:rPr b="0" i="0" lang="en-US" sz="2400" u="none">
                <a:solidFill>
                  <a:schemeClr val="dk1"/>
                </a:solidFill>
                <a:latin typeface="Garamond"/>
                <a:ea typeface="Garamond"/>
                <a:cs typeface="Garamond"/>
                <a:sym typeface="Garamond"/>
              </a:rPr>
              <a:t>) </a:t>
            </a:r>
            <a:endParaRPr/>
          </a:p>
          <a:p>
            <a:pPr indent="-609600" lvl="0" marL="609600" rtl="0" algn="l">
              <a:lnSpc>
                <a:spcPct val="100000"/>
              </a:lnSpc>
              <a:spcBef>
                <a:spcPts val="480"/>
              </a:spcBef>
              <a:spcAft>
                <a:spcPts val="0"/>
              </a:spcAft>
              <a:buClr>
                <a:schemeClr val="dk1"/>
              </a:buClr>
              <a:buSzPts val="2400"/>
              <a:buFont typeface="Garamond"/>
              <a:buChar char="•"/>
            </a:pPr>
            <a:r>
              <a:rPr b="0" i="0" lang="en-US" sz="2400" u="none">
                <a:solidFill>
                  <a:schemeClr val="dk1"/>
                </a:solidFill>
                <a:latin typeface="Garamond"/>
                <a:ea typeface="Garamond"/>
                <a:cs typeface="Garamond"/>
                <a:sym typeface="Garamond"/>
              </a:rPr>
              <a:t>Brute Force approach would be too time consuming</a:t>
            </a:r>
            <a:endParaRPr/>
          </a:p>
          <a:p>
            <a:pPr indent="-533399" lvl="1" marL="1100137" rtl="0" algn="l">
              <a:lnSpc>
                <a:spcPct val="100000"/>
              </a:lnSpc>
              <a:spcBef>
                <a:spcPts val="400"/>
              </a:spcBef>
              <a:spcAft>
                <a:spcPts val="0"/>
              </a:spcAft>
              <a:buClr>
                <a:schemeClr val="dk1"/>
              </a:buClr>
              <a:buSzPts val="2000"/>
              <a:buFont typeface="Garamond"/>
              <a:buChar char="–"/>
            </a:pPr>
            <a:r>
              <a:rPr b="0" i="0" lang="en-US" sz="2000" u="none">
                <a:solidFill>
                  <a:schemeClr val="dk1"/>
                </a:solidFill>
                <a:latin typeface="Garamond"/>
                <a:ea typeface="Garamond"/>
                <a:cs typeface="Garamond"/>
                <a:sym typeface="Garamond"/>
              </a:rPr>
              <a:t>Statistical Analysis(e occurs 13%) would make it feasible to crack the key</a:t>
            </a:r>
            <a:endParaRPr/>
          </a:p>
        </p:txBody>
      </p:sp>
      <p:sp>
        <p:nvSpPr>
          <p:cNvPr id="184" name="Google Shape;184;p9"/>
          <p:cNvSpPr txBox="1"/>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00"/>
              </a:buClr>
              <a:buSzPts val="3600"/>
              <a:buFont typeface="Times New Roman"/>
              <a:buNone/>
            </a:pPr>
            <a:r>
              <a:rPr b="1" i="0" lang="en-US" sz="3600" u="none">
                <a:solidFill>
                  <a:srgbClr val="CC0000"/>
                </a:solidFill>
                <a:latin typeface="Times New Roman"/>
                <a:ea typeface="Times New Roman"/>
                <a:cs typeface="Times New Roman"/>
                <a:sym typeface="Times New Roman"/>
              </a:rPr>
              <a:t>Substitution Cipher</a:t>
            </a:r>
            <a:r>
              <a:rPr b="1" i="0" lang="en-US" sz="3200" u="none">
                <a:solidFill>
                  <a:srgbClr val="CC0000"/>
                </a:solidFill>
                <a:latin typeface="Arial"/>
                <a:ea typeface="Arial"/>
                <a:cs typeface="Arial"/>
                <a:sym typeface="Arial"/>
              </a:rPr>
              <a:t> </a:t>
            </a:r>
            <a:br>
              <a:rPr b="1" i="0" lang="en-US" sz="3200" u="none">
                <a:solidFill>
                  <a:srgbClr val="CC0000"/>
                </a:solidFill>
                <a:latin typeface="Arial"/>
                <a:ea typeface="Arial"/>
                <a:cs typeface="Arial"/>
                <a:sym typeface="Arial"/>
              </a:rPr>
            </a:br>
            <a:r>
              <a:rPr b="1" i="0" lang="en-US" sz="2400" u="none">
                <a:solidFill>
                  <a:srgbClr val="333399"/>
                </a:solidFill>
                <a:latin typeface="Arial"/>
                <a:ea typeface="Arial"/>
                <a:cs typeface="Arial"/>
                <a:sym typeface="Arial"/>
              </a:rPr>
              <a:t>Monoalphabetic Cipher*</a:t>
            </a:r>
            <a:endParaRPr/>
          </a:p>
        </p:txBody>
      </p:sp>
      <p:grpSp>
        <p:nvGrpSpPr>
          <p:cNvPr id="185" name="Google Shape;185;p9"/>
          <p:cNvGrpSpPr/>
          <p:nvPr/>
        </p:nvGrpSpPr>
        <p:grpSpPr>
          <a:xfrm>
            <a:off x="1214437" y="2286000"/>
            <a:ext cx="6786562" cy="1249362"/>
            <a:chOff x="765" y="1526"/>
            <a:chExt cx="4275" cy="787"/>
          </a:xfrm>
        </p:grpSpPr>
        <p:sp>
          <p:nvSpPr>
            <p:cNvPr id="186" name="Google Shape;186;p9"/>
            <p:cNvSpPr txBox="1"/>
            <p:nvPr/>
          </p:nvSpPr>
          <p:spPr>
            <a:xfrm>
              <a:off x="813" y="1565"/>
              <a:ext cx="407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Garamond"/>
                <a:buNone/>
              </a:pPr>
              <a:r>
                <a:rPr b="1" i="0" lang="en-US" sz="2000" u="none">
                  <a:solidFill>
                    <a:srgbClr val="0000FF"/>
                  </a:solidFill>
                  <a:latin typeface="Garamond"/>
                  <a:ea typeface="Garamond"/>
                  <a:cs typeface="Garamond"/>
                  <a:sym typeface="Garamond"/>
                </a:rPr>
                <a:t>A B C D E F G H  I  J K L M N O P Q R S T U V W X Y Z</a:t>
              </a:r>
              <a:endParaRPr/>
            </a:p>
          </p:txBody>
        </p:sp>
        <p:sp>
          <p:nvSpPr>
            <p:cNvPr id="187" name="Google Shape;187;p9"/>
            <p:cNvSpPr txBox="1"/>
            <p:nvPr/>
          </p:nvSpPr>
          <p:spPr>
            <a:xfrm>
              <a:off x="813" y="2063"/>
              <a:ext cx="407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Garamond"/>
                <a:buNone/>
              </a:pPr>
              <a:r>
                <a:rPr b="1" i="0" lang="en-US" sz="2000" u="none">
                  <a:solidFill>
                    <a:srgbClr val="0000FF"/>
                  </a:solidFill>
                  <a:latin typeface="Garamond"/>
                  <a:ea typeface="Garamond"/>
                  <a:cs typeface="Garamond"/>
                  <a:sym typeface="Garamond"/>
                </a:rPr>
                <a:t>M N B V C X Z A S D F G H J  K L P O  I U Y T R E W Q</a:t>
              </a:r>
              <a:endParaRPr/>
            </a:p>
          </p:txBody>
        </p:sp>
        <p:cxnSp>
          <p:nvCxnSpPr>
            <p:cNvPr id="188" name="Google Shape;188;p9"/>
            <p:cNvCxnSpPr/>
            <p:nvPr/>
          </p:nvCxnSpPr>
          <p:spPr>
            <a:xfrm>
              <a:off x="2814" y="1814"/>
              <a:ext cx="0" cy="192"/>
            </a:xfrm>
            <a:prstGeom prst="straightConnector1">
              <a:avLst/>
            </a:prstGeom>
            <a:noFill/>
            <a:ln cap="flat" cmpd="sng" w="25400">
              <a:solidFill>
                <a:schemeClr val="dk1"/>
              </a:solidFill>
              <a:prstDash val="solid"/>
              <a:miter lim="800000"/>
              <a:headEnd len="med" w="med" type="none"/>
              <a:tailEnd len="med" w="med" type="triangle"/>
            </a:ln>
          </p:spPr>
        </p:cxnSp>
        <p:sp>
          <p:nvSpPr>
            <p:cNvPr id="189" name="Google Shape;189;p9"/>
            <p:cNvSpPr txBox="1"/>
            <p:nvPr/>
          </p:nvSpPr>
          <p:spPr>
            <a:xfrm>
              <a:off x="765" y="1526"/>
              <a:ext cx="4275" cy="76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rgbClr val="0000FF"/>
                </a:solidFill>
                <a:latin typeface="Arial"/>
                <a:ea typeface="Arial"/>
                <a:cs typeface="Arial"/>
                <a:sym typeface="Arial"/>
              </a:endParaRPr>
            </a:p>
          </p:txBody>
        </p:sp>
      </p:grpSp>
      <p:sp>
        <p:nvSpPr>
          <p:cNvPr id="190" name="Google Shape;190;p9"/>
          <p:cNvSpPr/>
          <p:nvPr/>
        </p:nvSpPr>
        <p:spPr>
          <a:xfrm>
            <a:off x="6400800" y="5219700"/>
            <a:ext cx="13716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Encrypted </a:t>
            </a:r>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Nkn, s gktc wky. </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mgsbc</a:t>
            </a:r>
            <a:endParaRPr/>
          </a:p>
        </p:txBody>
      </p:sp>
      <p:sp>
        <p:nvSpPr>
          <p:cNvPr id="191" name="Google Shape;191;p9"/>
          <p:cNvSpPr/>
          <p:nvPr/>
        </p:nvSpPr>
        <p:spPr>
          <a:xfrm>
            <a:off x="990600" y="5219700"/>
            <a:ext cx="1371600" cy="990600"/>
          </a:xfrm>
          <a:prstGeom prst="foldedCorner">
            <a:avLst>
              <a:gd fmla="val 16667"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Message:</a:t>
            </a:r>
            <a:endParaRPr/>
          </a:p>
          <a:p>
            <a:pPr indent="0" lvl="0" marL="0" marR="0" rtl="0" algn="ctr">
              <a:lnSpc>
                <a:spcPct val="100000"/>
              </a:lnSpc>
              <a:spcBef>
                <a:spcPts val="240"/>
              </a:spcBef>
              <a:spcAft>
                <a:spcPts val="0"/>
              </a:spcAft>
              <a:buClr>
                <a:srgbClr val="0000FF"/>
              </a:buClr>
              <a:buSzPts val="1200"/>
              <a:buFont typeface="Arial"/>
              <a:buNone/>
            </a:pPr>
            <a:r>
              <a:t/>
            </a:r>
            <a:endParaRPr b="1" i="0" sz="1200" u="none">
              <a:solidFill>
                <a:srgbClr val="CC0000"/>
              </a:solidFill>
              <a:latin typeface="Arial"/>
              <a:ea typeface="Arial"/>
              <a:cs typeface="Arial"/>
              <a:sym typeface="Arial"/>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Bob, I love you. </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Alice</a:t>
            </a:r>
            <a:endParaRPr/>
          </a:p>
        </p:txBody>
      </p:sp>
      <p:sp>
        <p:nvSpPr>
          <p:cNvPr id="192" name="Google Shape;192;p9"/>
          <p:cNvSpPr/>
          <p:nvPr/>
        </p:nvSpPr>
        <p:spPr>
          <a:xfrm>
            <a:off x="3581400" y="5181600"/>
            <a:ext cx="1371600" cy="1066800"/>
          </a:xfrm>
          <a:prstGeom prst="cube">
            <a:avLst>
              <a:gd fmla="val 3279"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Arial"/>
              <a:buNone/>
            </a:pPr>
            <a:r>
              <a:t/>
            </a:r>
            <a:endParaRPr b="1" i="0" sz="1200" u="none">
              <a:solidFill>
                <a:srgbClr val="0000FF"/>
              </a:solidFill>
              <a:latin typeface="Arial"/>
              <a:ea typeface="Arial"/>
              <a:cs typeface="Arial"/>
              <a:sym typeface="Arial"/>
            </a:endParaRPr>
          </a:p>
          <a:p>
            <a:pPr indent="0" lvl="0" marL="0" marR="0" rtl="0" algn="ctr">
              <a:lnSpc>
                <a:spcPct val="100000"/>
              </a:lnSpc>
              <a:spcBef>
                <a:spcPts val="240"/>
              </a:spcBef>
              <a:spcAft>
                <a:spcPts val="0"/>
              </a:spcAft>
              <a:buClr>
                <a:srgbClr val="0000FF"/>
              </a:buClr>
              <a:buSzPts val="1200"/>
              <a:buFont typeface="Arial"/>
              <a:buNone/>
            </a:pPr>
            <a:r>
              <a:rPr b="1" i="0" lang="en-US" sz="1200" u="none">
                <a:solidFill>
                  <a:srgbClr val="0000FF"/>
                </a:solidFill>
                <a:latin typeface="Arial"/>
                <a:ea typeface="Arial"/>
                <a:cs typeface="Arial"/>
                <a:sym typeface="Arial"/>
              </a:rPr>
              <a:t>Cipher:</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Monoalphabetic</a:t>
            </a:r>
            <a:endParaRPr/>
          </a:p>
          <a:p>
            <a:pPr indent="0" lvl="0" marL="0" marR="0" rtl="0" algn="ctr">
              <a:lnSpc>
                <a:spcPct val="100000"/>
              </a:lnSpc>
              <a:spcBef>
                <a:spcPts val="24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Cipher</a:t>
            </a:r>
            <a:r>
              <a:rPr b="1" i="0" lang="en-US" sz="1200" u="none">
                <a:solidFill>
                  <a:srgbClr val="0000FF"/>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1" i="0" sz="1200" u="none">
              <a:solidFill>
                <a:srgbClr val="0000FF"/>
              </a:solidFill>
              <a:latin typeface="Arial"/>
              <a:ea typeface="Arial"/>
              <a:cs typeface="Arial"/>
              <a:sym typeface="Arial"/>
            </a:endParaRPr>
          </a:p>
        </p:txBody>
      </p:sp>
      <p:cxnSp>
        <p:nvCxnSpPr>
          <p:cNvPr id="193" name="Google Shape;193;p9"/>
          <p:cNvCxnSpPr/>
          <p:nvPr/>
        </p:nvCxnSpPr>
        <p:spPr>
          <a:xfrm rot="10800000">
            <a:off x="4191000" y="6324600"/>
            <a:ext cx="0" cy="228600"/>
          </a:xfrm>
          <a:prstGeom prst="straightConnector1">
            <a:avLst/>
          </a:prstGeom>
          <a:noFill/>
          <a:ln cap="flat" cmpd="sng" w="19050">
            <a:solidFill>
              <a:schemeClr val="dk1"/>
            </a:solidFill>
            <a:prstDash val="solid"/>
            <a:miter lim="800000"/>
            <a:headEnd len="med" w="med" type="none"/>
            <a:tailEnd len="med" w="med" type="triangle"/>
          </a:ln>
        </p:spPr>
      </p:cxnSp>
      <p:cxnSp>
        <p:nvCxnSpPr>
          <p:cNvPr id="194" name="Google Shape;194;p9"/>
          <p:cNvCxnSpPr/>
          <p:nvPr/>
        </p:nvCxnSpPr>
        <p:spPr>
          <a:xfrm rot="10800000">
            <a:off x="2781300" y="5448300"/>
            <a:ext cx="0" cy="533400"/>
          </a:xfrm>
          <a:prstGeom prst="straightConnector1">
            <a:avLst/>
          </a:prstGeom>
          <a:noFill/>
          <a:ln cap="flat" cmpd="sng" w="19050">
            <a:solidFill>
              <a:schemeClr val="dk1"/>
            </a:solidFill>
            <a:prstDash val="solid"/>
            <a:miter lim="800000"/>
            <a:headEnd len="med" w="med" type="none"/>
            <a:tailEnd len="med" w="med" type="triangle"/>
          </a:ln>
        </p:spPr>
      </p:cxnSp>
      <p:cxnSp>
        <p:nvCxnSpPr>
          <p:cNvPr id="195" name="Google Shape;195;p9"/>
          <p:cNvCxnSpPr/>
          <p:nvPr/>
        </p:nvCxnSpPr>
        <p:spPr>
          <a:xfrm rot="10800000">
            <a:off x="5676900" y="5448300"/>
            <a:ext cx="0" cy="533400"/>
          </a:xfrm>
          <a:prstGeom prst="straightConnector1">
            <a:avLst/>
          </a:prstGeom>
          <a:noFill/>
          <a:ln cap="flat" cmpd="sng" w="19050">
            <a:solidFill>
              <a:schemeClr val="dk1"/>
            </a:solidFill>
            <a:prstDash val="solid"/>
            <a:miter lim="800000"/>
            <a:headEnd len="med" w="med" type="none"/>
            <a:tailEnd len="med" w="med" type="triangle"/>
          </a:ln>
        </p:spPr>
      </p:cxnSp>
      <p:sp>
        <p:nvSpPr>
          <p:cNvPr id="196" name="Google Shape;196;p9"/>
          <p:cNvSpPr txBox="1"/>
          <p:nvPr/>
        </p:nvSpPr>
        <p:spPr>
          <a:xfrm>
            <a:off x="3830637" y="6491287"/>
            <a:ext cx="5889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800"/>
              <a:buFont typeface="Arial"/>
              <a:buNone/>
            </a:pPr>
            <a:r>
              <a:rPr b="1" i="0" lang="en-US" sz="1800" u="none">
                <a:solidFill>
                  <a:srgbClr val="0000FF"/>
                </a:solidFill>
                <a:latin typeface="Arial"/>
                <a:ea typeface="Arial"/>
                <a:cs typeface="Arial"/>
                <a:sym typeface="Arial"/>
              </a:rPr>
              <a:t>  </a:t>
            </a:r>
            <a:r>
              <a:rPr b="1" i="0" lang="en-US" sz="1200" u="none">
                <a:solidFill>
                  <a:srgbClr val="0000FF"/>
                </a:solidFill>
                <a:latin typeface="Arial"/>
                <a:ea typeface="Arial"/>
                <a:cs typeface="Arial"/>
                <a:sym typeface="Arial"/>
              </a:rPr>
              <a:t>Key</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2001-04-20T12:40:14Z</dcterms:created>
  <dc:creator>GE CRD</dc:creator>
</cp:coreProperties>
</file>