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9" r:id="rId7"/>
    <p:sldId id="264" r:id="rId8"/>
    <p:sldId id="265" r:id="rId9"/>
    <p:sldId id="266" r:id="rId10"/>
    <p:sldId id="267" r:id="rId11"/>
    <p:sldId id="268" r:id="rId12"/>
    <p:sldId id="263" r:id="rId13"/>
    <p:sldId id="270" r:id="rId14"/>
    <p:sldId id="273" r:id="rId15"/>
    <p:sldId id="272" r:id="rId16"/>
    <p:sldId id="274" r:id="rId17"/>
    <p:sldId id="275" r:id="rId18"/>
    <p:sldId id="277" r:id="rId19"/>
    <p:sldId id="278" r:id="rId20"/>
    <p:sldId id="279" r:id="rId21"/>
    <p:sldId id="280" r:id="rId22"/>
    <p:sldId id="261"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2"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1982366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415839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1768253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0596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282091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333341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2421323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4686036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12839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362128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3152379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1967876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361049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66707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427374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2091679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EB7649-C0AD-4EFE-B660-5FD7F04862BC}" type="datetimeFigureOut">
              <a:rPr lang="en-US" smtClean="0"/>
              <a:t>6/14/2024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7CEA309-C45B-47A6-9801-36BC02FCB3F0}" type="slidenum">
              <a:rPr lang="en-US" smtClean="0"/>
              <a:t>‹#›</a:t>
            </a:fld>
            <a:endParaRPr lang="en-US" dirty="0"/>
          </a:p>
        </p:txBody>
      </p:sp>
    </p:spTree>
    <p:extLst>
      <p:ext uri="{BB962C8B-B14F-4D97-AF65-F5344CB8AC3E}">
        <p14:creationId xmlns:p14="http://schemas.microsoft.com/office/powerpoint/2010/main" val="1838856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2EB7649-C0AD-4EFE-B660-5FD7F04862BC}" type="datetimeFigureOut">
              <a:rPr lang="en-US" smtClean="0"/>
              <a:t>6/14/2024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CEA309-C45B-47A6-9801-36BC02FCB3F0}" type="slidenum">
              <a:rPr lang="en-US" smtClean="0"/>
              <a:t>‹#›</a:t>
            </a:fld>
            <a:endParaRPr lang="en-US" dirty="0"/>
          </a:p>
        </p:txBody>
      </p:sp>
    </p:spTree>
    <p:extLst>
      <p:ext uri="{BB962C8B-B14F-4D97-AF65-F5344CB8AC3E}">
        <p14:creationId xmlns:p14="http://schemas.microsoft.com/office/powerpoint/2010/main" val="68502090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academia.edu/37726542/Library_Management_System_Mini_Project_Report_On_LIBRARY_MANAGEMENT_SYSTEM" TargetMode="External"/><Relationship Id="rId2" Type="http://schemas.openxmlformats.org/officeDocument/2006/relationships/hyperlink" Target="https://www.geeksforgeeks.org/library-management-system/" TargetMode="External"/><Relationship Id="rId1" Type="http://schemas.openxmlformats.org/officeDocument/2006/relationships/slideLayout" Target="../slideLayouts/slideLayout2.xml"/><Relationship Id="rId5" Type="http://schemas.openxmlformats.org/officeDocument/2006/relationships/hyperlink" Target="https://www.studocu.com/en-gb/document/university-of-east-london/advanced-software-engineering/library-management-system-final-report/10662691" TargetMode="External"/><Relationship Id="rId4" Type="http://schemas.openxmlformats.org/officeDocument/2006/relationships/hyperlink" Target="https://www.researchgate.net/publication/369020218_The_Digital_Library_Management_System_2021_Design_and_Implementation_of_an_integrated_Library_Management_Syste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7744" y="-1664791"/>
            <a:ext cx="11183112" cy="3329581"/>
          </a:xfrm>
        </p:spPr>
        <p:txBody>
          <a:bodyPr/>
          <a:lstStyle/>
          <a:p>
            <a:r>
              <a:rPr lang="en-US" sz="6000" dirty="0" smtClean="0">
                <a:solidFill>
                  <a:srgbClr val="FFFF00"/>
                </a:solidFill>
              </a:rPr>
              <a:t>Library management system</a:t>
            </a:r>
            <a:endParaRPr lang="en-US" sz="6000" dirty="0">
              <a:solidFill>
                <a:srgbClr val="FFFF00"/>
              </a:solidFill>
            </a:endParaRPr>
          </a:p>
        </p:txBody>
      </p:sp>
      <p:sp>
        <p:nvSpPr>
          <p:cNvPr id="3" name="Subtitle 2"/>
          <p:cNvSpPr>
            <a:spLocks noGrp="1"/>
          </p:cNvSpPr>
          <p:nvPr>
            <p:ph type="subTitle" idx="1"/>
          </p:nvPr>
        </p:nvSpPr>
        <p:spPr>
          <a:xfrm>
            <a:off x="1154955" y="3721608"/>
            <a:ext cx="4907517" cy="1917192"/>
          </a:xfrm>
        </p:spPr>
        <p:txBody>
          <a:bodyPr>
            <a:normAutofit/>
          </a:bodyPr>
          <a:lstStyle/>
          <a:p>
            <a:r>
              <a:rPr lang="en-US" b="1" cap="none" dirty="0">
                <a:solidFill>
                  <a:schemeClr val="tx1"/>
                </a:solidFill>
              </a:rPr>
              <a:t>P</a:t>
            </a:r>
            <a:r>
              <a:rPr lang="en-US" b="1" cap="none" dirty="0" smtClean="0">
                <a:solidFill>
                  <a:schemeClr val="tx1"/>
                </a:solidFill>
              </a:rPr>
              <a:t>resented by:</a:t>
            </a:r>
          </a:p>
          <a:p>
            <a:r>
              <a:rPr lang="en-US" b="1" cap="none" dirty="0" err="1">
                <a:solidFill>
                  <a:schemeClr val="tx1"/>
                </a:solidFill>
              </a:rPr>
              <a:t>U</a:t>
            </a:r>
            <a:r>
              <a:rPr lang="en-US" b="1" cap="none" dirty="0" err="1" smtClean="0">
                <a:solidFill>
                  <a:schemeClr val="tx1"/>
                </a:solidFill>
              </a:rPr>
              <a:t>mesh</a:t>
            </a:r>
            <a:r>
              <a:rPr lang="en-US" b="1" cap="none" dirty="0" smtClean="0">
                <a:solidFill>
                  <a:schemeClr val="tx1"/>
                </a:solidFill>
              </a:rPr>
              <a:t> Raj </a:t>
            </a:r>
            <a:r>
              <a:rPr lang="en-US" b="1" cap="none" dirty="0">
                <a:solidFill>
                  <a:schemeClr val="tx1"/>
                </a:solidFill>
              </a:rPr>
              <a:t>J</a:t>
            </a:r>
            <a:r>
              <a:rPr lang="en-US" b="1" cap="none" dirty="0" smtClean="0">
                <a:solidFill>
                  <a:schemeClr val="tx1"/>
                </a:solidFill>
              </a:rPr>
              <a:t>oshi</a:t>
            </a:r>
          </a:p>
          <a:p>
            <a:r>
              <a:rPr lang="en-US" b="1" cap="none" dirty="0" err="1">
                <a:solidFill>
                  <a:schemeClr val="tx1"/>
                </a:solidFill>
              </a:rPr>
              <a:t>Y</a:t>
            </a:r>
            <a:r>
              <a:rPr lang="en-US" b="1" cap="none" dirty="0" err="1" smtClean="0">
                <a:solidFill>
                  <a:schemeClr val="tx1"/>
                </a:solidFill>
              </a:rPr>
              <a:t>uvraj</a:t>
            </a:r>
            <a:r>
              <a:rPr lang="en-US" b="1" cap="none" dirty="0" smtClean="0">
                <a:solidFill>
                  <a:schemeClr val="tx1"/>
                </a:solidFill>
              </a:rPr>
              <a:t> </a:t>
            </a:r>
            <a:r>
              <a:rPr lang="en-US" b="1" cap="none" dirty="0" err="1">
                <a:solidFill>
                  <a:schemeClr val="tx1"/>
                </a:solidFill>
              </a:rPr>
              <a:t>K</a:t>
            </a:r>
            <a:r>
              <a:rPr lang="en-US" b="1" cap="none" dirty="0" err="1" smtClean="0">
                <a:solidFill>
                  <a:schemeClr val="tx1"/>
                </a:solidFill>
              </a:rPr>
              <a:t>arki</a:t>
            </a:r>
            <a:endParaRPr lang="en-US" b="1" cap="none" dirty="0" smtClean="0">
              <a:solidFill>
                <a:schemeClr val="tx1"/>
              </a:solidFill>
            </a:endParaRPr>
          </a:p>
          <a:p>
            <a:r>
              <a:rPr lang="en-US" b="1" cap="none" dirty="0">
                <a:solidFill>
                  <a:schemeClr val="tx1"/>
                </a:solidFill>
              </a:rPr>
              <a:t>P</a:t>
            </a:r>
            <a:r>
              <a:rPr lang="en-US" b="1" cap="none" dirty="0" smtClean="0">
                <a:solidFill>
                  <a:schemeClr val="tx1"/>
                </a:solidFill>
              </a:rPr>
              <a:t>rince </a:t>
            </a:r>
            <a:r>
              <a:rPr lang="en-US" b="1" cap="none" dirty="0">
                <a:solidFill>
                  <a:schemeClr val="tx1"/>
                </a:solidFill>
              </a:rPr>
              <a:t>K</a:t>
            </a:r>
            <a:r>
              <a:rPr lang="en-US" b="1" cap="none" dirty="0" smtClean="0">
                <a:solidFill>
                  <a:schemeClr val="tx1"/>
                </a:solidFill>
              </a:rPr>
              <a:t>umar </a:t>
            </a:r>
            <a:r>
              <a:rPr lang="en-US" b="1" cap="none" dirty="0" err="1">
                <a:solidFill>
                  <a:schemeClr val="tx1"/>
                </a:solidFill>
              </a:rPr>
              <a:t>C</a:t>
            </a:r>
            <a:r>
              <a:rPr lang="en-US" b="1" cap="none" dirty="0" err="1" smtClean="0">
                <a:solidFill>
                  <a:schemeClr val="tx1"/>
                </a:solidFill>
              </a:rPr>
              <a:t>haudary</a:t>
            </a:r>
            <a:endParaRPr lang="en-US" b="1" cap="none" dirty="0">
              <a:solidFill>
                <a:schemeClr val="tx1"/>
              </a:solidFill>
            </a:endParaRPr>
          </a:p>
        </p:txBody>
      </p:sp>
    </p:spTree>
    <p:extLst>
      <p:ext uri="{BB962C8B-B14F-4D97-AF65-F5344CB8AC3E}">
        <p14:creationId xmlns:p14="http://schemas.microsoft.com/office/powerpoint/2010/main" val="29717563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771524" y="104775"/>
            <a:ext cx="10144125" cy="6534150"/>
            <a:chOff x="0" y="0"/>
            <a:chExt cx="5833533" cy="9794169"/>
          </a:xfrm>
        </p:grpSpPr>
        <p:sp>
          <p:nvSpPr>
            <p:cNvPr id="3" name="Oval 2"/>
            <p:cNvSpPr/>
            <p:nvPr/>
          </p:nvSpPr>
          <p:spPr>
            <a:xfrm>
              <a:off x="2489200" y="946785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nvGrpSpPr>
            <p:cNvPr id="4" name="Group 3"/>
            <p:cNvGrpSpPr/>
            <p:nvPr/>
          </p:nvGrpSpPr>
          <p:grpSpPr>
            <a:xfrm>
              <a:off x="0" y="0"/>
              <a:ext cx="5833533" cy="9794169"/>
              <a:chOff x="0" y="0"/>
              <a:chExt cx="5833533" cy="9794169"/>
            </a:xfrm>
          </p:grpSpPr>
          <p:grpSp>
            <p:nvGrpSpPr>
              <p:cNvPr id="5" name="Group 4"/>
              <p:cNvGrpSpPr/>
              <p:nvPr/>
            </p:nvGrpSpPr>
            <p:grpSpPr>
              <a:xfrm>
                <a:off x="0" y="0"/>
                <a:ext cx="5833533" cy="9794169"/>
                <a:chOff x="0" y="0"/>
                <a:chExt cx="5833533" cy="9560560"/>
              </a:xfrm>
            </p:grpSpPr>
            <p:sp>
              <p:nvSpPr>
                <p:cNvPr id="7" name="Oval 6"/>
                <p:cNvSpPr/>
                <p:nvPr/>
              </p:nvSpPr>
              <p:spPr>
                <a:xfrm>
                  <a:off x="670560" y="928116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8" name="Straight Connector 7"/>
                <p:cNvCxnSpPr/>
                <p:nvPr/>
              </p:nvCxnSpPr>
              <p:spPr>
                <a:xfrm>
                  <a:off x="2560320" y="7452360"/>
                  <a:ext cx="340783" cy="0"/>
                </a:xfrm>
                <a:prstGeom prst="line">
                  <a:avLst/>
                </a:prstGeom>
              </p:spPr>
              <p:style>
                <a:lnRef idx="3">
                  <a:schemeClr val="dk1"/>
                </a:lnRef>
                <a:fillRef idx="0">
                  <a:schemeClr val="dk1"/>
                </a:fillRef>
                <a:effectRef idx="2">
                  <a:schemeClr val="dk1"/>
                </a:effectRef>
                <a:fontRef idx="minor">
                  <a:schemeClr val="tx1"/>
                </a:fontRef>
              </p:style>
            </p:cxnSp>
            <p:sp>
              <p:nvSpPr>
                <p:cNvPr id="9" name="Diamond 8"/>
                <p:cNvSpPr/>
                <p:nvPr/>
              </p:nvSpPr>
              <p:spPr>
                <a:xfrm>
                  <a:off x="1882140" y="1021080"/>
                  <a:ext cx="1356784" cy="75565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Opt=3</a:t>
                  </a:r>
                </a:p>
              </p:txBody>
            </p:sp>
            <p:cxnSp>
              <p:nvCxnSpPr>
                <p:cNvPr id="10" name="Straight Arrow Connector 9"/>
                <p:cNvCxnSpPr/>
                <p:nvPr/>
              </p:nvCxnSpPr>
              <p:spPr>
                <a:xfrm>
                  <a:off x="3474720" y="13868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p:cNvCxnSpPr/>
                <p:nvPr/>
              </p:nvCxnSpPr>
              <p:spPr>
                <a:xfrm>
                  <a:off x="3139440" y="1394460"/>
                  <a:ext cx="340783" cy="0"/>
                </a:xfrm>
                <a:prstGeom prst="line">
                  <a:avLst/>
                </a:prstGeom>
              </p:spPr>
              <p:style>
                <a:lnRef idx="3">
                  <a:schemeClr val="dk1"/>
                </a:lnRef>
                <a:fillRef idx="0">
                  <a:schemeClr val="dk1"/>
                </a:fillRef>
                <a:effectRef idx="2">
                  <a:schemeClr val="dk1"/>
                </a:effectRef>
                <a:fontRef idx="minor">
                  <a:schemeClr val="tx1"/>
                </a:fontRef>
              </p:style>
            </p:cxnSp>
            <p:sp>
              <p:nvSpPr>
                <p:cNvPr id="12" name="Parallelogram 11"/>
                <p:cNvSpPr/>
                <p:nvPr/>
              </p:nvSpPr>
              <p:spPr>
                <a:xfrm>
                  <a:off x="2842260" y="185166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See book list</a:t>
                  </a:r>
                </a:p>
              </p:txBody>
            </p:sp>
            <p:cxnSp>
              <p:nvCxnSpPr>
                <p:cNvPr id="13" name="Straight Arrow Connector 12"/>
                <p:cNvCxnSpPr/>
                <p:nvPr/>
              </p:nvCxnSpPr>
              <p:spPr>
                <a:xfrm>
                  <a:off x="2575560" y="1783080"/>
                  <a:ext cx="0" cy="742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Diamond 13"/>
                <p:cNvSpPr/>
                <p:nvPr/>
              </p:nvSpPr>
              <p:spPr>
                <a:xfrm>
                  <a:off x="1950720" y="2514599"/>
                  <a:ext cx="1289050" cy="823385"/>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Opt=4</a:t>
                  </a:r>
                </a:p>
              </p:txBody>
            </p:sp>
            <p:cxnSp>
              <p:nvCxnSpPr>
                <p:cNvPr id="15" name="Straight Arrow Connector 14"/>
                <p:cNvCxnSpPr/>
                <p:nvPr/>
              </p:nvCxnSpPr>
              <p:spPr>
                <a:xfrm>
                  <a:off x="3154680" y="291846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Parallelogram 15"/>
                <p:cNvSpPr/>
                <p:nvPr/>
              </p:nvSpPr>
              <p:spPr>
                <a:xfrm>
                  <a:off x="3596640" y="2689860"/>
                  <a:ext cx="765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Exit </a:t>
                  </a:r>
                </a:p>
              </p:txBody>
            </p:sp>
            <p:sp>
              <p:nvSpPr>
                <p:cNvPr id="17" name="Oval 16"/>
                <p:cNvSpPr/>
                <p:nvPr/>
              </p:nvSpPr>
              <p:spPr>
                <a:xfrm>
                  <a:off x="2400300" y="762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8" name="Oval 17"/>
                <p:cNvSpPr/>
                <p:nvPr/>
              </p:nvSpPr>
              <p:spPr>
                <a:xfrm>
                  <a:off x="739140" y="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19" name="Straight Connector 18"/>
                <p:cNvCxnSpPr/>
                <p:nvPr/>
              </p:nvCxnSpPr>
              <p:spPr>
                <a:xfrm flipH="1">
                  <a:off x="807720" y="274320"/>
                  <a:ext cx="42334" cy="3852333"/>
                </a:xfrm>
                <a:prstGeom prst="line">
                  <a:avLst/>
                </a:prstGeom>
              </p:spPr>
              <p:style>
                <a:lnRef idx="3">
                  <a:schemeClr val="dk1"/>
                </a:lnRef>
                <a:fillRef idx="0">
                  <a:schemeClr val="dk1"/>
                </a:fillRef>
                <a:effectRef idx="2">
                  <a:schemeClr val="dk1"/>
                </a:effectRef>
                <a:fontRef idx="minor">
                  <a:schemeClr val="tx1"/>
                </a:fontRef>
              </p:style>
            </p:cxnSp>
            <p:sp>
              <p:nvSpPr>
                <p:cNvPr id="20" name="Diamond 19"/>
                <p:cNvSpPr/>
                <p:nvPr/>
              </p:nvSpPr>
              <p:spPr>
                <a:xfrm>
                  <a:off x="0" y="4137660"/>
                  <a:ext cx="1600200" cy="125730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5</a:t>
                  </a:r>
                </a:p>
              </p:txBody>
            </p:sp>
            <p:cxnSp>
              <p:nvCxnSpPr>
                <p:cNvPr id="21" name="Straight Arrow Connector 20"/>
                <p:cNvCxnSpPr/>
                <p:nvPr/>
              </p:nvCxnSpPr>
              <p:spPr>
                <a:xfrm>
                  <a:off x="1569720" y="4777740"/>
                  <a:ext cx="492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Parallelogram 21"/>
                <p:cNvSpPr/>
                <p:nvPr/>
              </p:nvSpPr>
              <p:spPr>
                <a:xfrm>
                  <a:off x="1798320" y="4122420"/>
                  <a:ext cx="3388783" cy="177165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menu</a:t>
                  </a: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Enter 1 for change password</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Enter 2 for change username</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Enter 3 for exit.</a:t>
                  </a:r>
                  <a:endParaRPr lang="en-US" sz="1100" dirty="0">
                    <a:solidFill>
                      <a:schemeClr val="tx1"/>
                    </a:solidFill>
                    <a:effectLst/>
                    <a:ea typeface="Calibri" panose="020F0502020204030204" pitchFamily="34" charset="0"/>
                    <a:cs typeface="Times New Roman" panose="02020603050405020304" pitchFamily="18" charset="0"/>
                  </a:endParaRPr>
                </a:p>
                <a:p>
                  <a:pPr marL="998855" marR="0">
                    <a:lnSpc>
                      <a:spcPct val="107000"/>
                    </a:lnSpc>
                    <a:spcBef>
                      <a:spcPts val="0"/>
                    </a:spcBef>
                    <a:spcAft>
                      <a:spcPts val="800"/>
                    </a:spcAft>
                  </a:pPr>
                  <a:r>
                    <a:rPr lang="en-GB" sz="1100" dirty="0">
                      <a:solidFill>
                        <a:schemeClr val="tx1"/>
                      </a:solidFill>
                      <a:effectLst/>
                      <a:ea typeface="Calibri" panose="020F0502020204030204" pitchFamily="34" charset="0"/>
                      <a:cs typeface="Times New Roman" panose="02020603050405020304" pitchFamily="18" charset="0"/>
                    </a:rPr>
                    <a:t> </a:t>
                  </a:r>
                  <a:endParaRPr lang="en-US" sz="1100" dirty="0">
                    <a:solidFill>
                      <a:schemeClr val="tx1"/>
                    </a:solidFill>
                    <a:effectLst/>
                    <a:ea typeface="Calibri" panose="020F0502020204030204" pitchFamily="34" charset="0"/>
                    <a:cs typeface="Times New Roman" panose="02020603050405020304" pitchFamily="18" charset="0"/>
                  </a:endParaRPr>
                </a:p>
              </p:txBody>
            </p:sp>
            <p:cxnSp>
              <p:nvCxnSpPr>
                <p:cNvPr id="23" name="Straight Arrow Connector 22"/>
                <p:cNvCxnSpPr/>
                <p:nvPr/>
              </p:nvCxnSpPr>
              <p:spPr>
                <a:xfrm>
                  <a:off x="3055620" y="58978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4" name="Parallelogram 23"/>
                <p:cNvSpPr/>
                <p:nvPr/>
              </p:nvSpPr>
              <p:spPr>
                <a:xfrm>
                  <a:off x="2377440" y="638556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 opt</a:t>
                  </a:r>
                </a:p>
              </p:txBody>
            </p:sp>
            <p:cxnSp>
              <p:nvCxnSpPr>
                <p:cNvPr id="25" name="Straight Arrow Connector 24"/>
                <p:cNvCxnSpPr/>
                <p:nvPr/>
              </p:nvCxnSpPr>
              <p:spPr>
                <a:xfrm>
                  <a:off x="2903220" y="695706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a:off x="2560320" y="74599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Diamond 26"/>
                <p:cNvSpPr/>
                <p:nvPr/>
              </p:nvSpPr>
              <p:spPr>
                <a:xfrm>
                  <a:off x="2042160" y="7955280"/>
                  <a:ext cx="1098550" cy="85725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1</a:t>
                  </a:r>
                </a:p>
              </p:txBody>
            </p:sp>
            <p:cxnSp>
              <p:nvCxnSpPr>
                <p:cNvPr id="28" name="Straight Arrow Connector 27"/>
                <p:cNvCxnSpPr/>
                <p:nvPr/>
              </p:nvCxnSpPr>
              <p:spPr>
                <a:xfrm>
                  <a:off x="3108960" y="838200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Parallelogram 28"/>
                <p:cNvSpPr/>
                <p:nvPr/>
              </p:nvSpPr>
              <p:spPr>
                <a:xfrm>
                  <a:off x="3528060" y="808482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 password</a:t>
                  </a:r>
                </a:p>
              </p:txBody>
            </p:sp>
            <p:sp>
              <p:nvSpPr>
                <p:cNvPr id="30" name="Oval 29"/>
                <p:cNvSpPr/>
                <p:nvPr/>
              </p:nvSpPr>
              <p:spPr>
                <a:xfrm>
                  <a:off x="4602480" y="236982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31" name="Straight Connector 30"/>
                <p:cNvCxnSpPr/>
                <p:nvPr/>
              </p:nvCxnSpPr>
              <p:spPr>
                <a:xfrm flipV="1">
                  <a:off x="5647266" y="403830"/>
                  <a:ext cx="13573" cy="8893983"/>
                </a:xfrm>
                <a:prstGeom prst="line">
                  <a:avLst/>
                </a:prstGeom>
              </p:spPr>
              <p:style>
                <a:lnRef idx="3">
                  <a:schemeClr val="dk1"/>
                </a:lnRef>
                <a:fillRef idx="0">
                  <a:schemeClr val="dk1"/>
                </a:fillRef>
                <a:effectRef idx="2">
                  <a:schemeClr val="dk1"/>
                </a:effectRef>
                <a:fontRef idx="minor">
                  <a:schemeClr val="tx1"/>
                </a:fontRef>
              </p:style>
            </p:cxnSp>
            <p:sp>
              <p:nvSpPr>
                <p:cNvPr id="32" name="Oval 31"/>
                <p:cNvSpPr/>
                <p:nvPr/>
              </p:nvSpPr>
              <p:spPr>
                <a:xfrm>
                  <a:off x="5562600" y="12192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33" name="Rectangle 32"/>
                <p:cNvSpPr/>
                <p:nvPr/>
              </p:nvSpPr>
              <p:spPr>
                <a:xfrm>
                  <a:off x="3139440" y="105918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p>
              </p:txBody>
            </p:sp>
            <p:sp>
              <p:nvSpPr>
                <p:cNvPr id="34" name="Rectangle 33"/>
                <p:cNvSpPr/>
                <p:nvPr/>
              </p:nvSpPr>
              <p:spPr>
                <a:xfrm>
                  <a:off x="2072640" y="196596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a:t>
                  </a:r>
                </a:p>
              </p:txBody>
            </p:sp>
            <p:sp>
              <p:nvSpPr>
                <p:cNvPr id="35" name="Rectangle 34"/>
                <p:cNvSpPr/>
                <p:nvPr/>
              </p:nvSpPr>
              <p:spPr>
                <a:xfrm>
                  <a:off x="1607820" y="445008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p>
              </p:txBody>
            </p:sp>
            <p:sp>
              <p:nvSpPr>
                <p:cNvPr id="36" name="Rectangle 35"/>
                <p:cNvSpPr/>
                <p:nvPr/>
              </p:nvSpPr>
              <p:spPr>
                <a:xfrm>
                  <a:off x="3093498" y="8079641"/>
                  <a:ext cx="427199"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p>
              </p:txBody>
            </p:sp>
            <p:sp>
              <p:nvSpPr>
                <p:cNvPr id="37" name="Rectangle 36"/>
                <p:cNvSpPr/>
                <p:nvPr/>
              </p:nvSpPr>
              <p:spPr>
                <a:xfrm>
                  <a:off x="2110740" y="885444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a:t>
                  </a:r>
                </a:p>
              </p:txBody>
            </p:sp>
            <p:cxnSp>
              <p:nvCxnSpPr>
                <p:cNvPr id="38" name="Straight Arrow Connector 37"/>
                <p:cNvCxnSpPr/>
                <p:nvPr/>
              </p:nvCxnSpPr>
              <p:spPr>
                <a:xfrm>
                  <a:off x="2529840" y="274320"/>
                  <a:ext cx="0" cy="742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Connector 38"/>
                <p:cNvCxnSpPr/>
                <p:nvPr/>
              </p:nvCxnSpPr>
              <p:spPr>
                <a:xfrm flipH="1" flipV="1">
                  <a:off x="807720" y="5387340"/>
                  <a:ext cx="0" cy="3869266"/>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a:off x="2613660" y="87553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p:cNvCxnSpPr/>
                <p:nvPr/>
              </p:nvCxnSpPr>
              <p:spPr>
                <a:xfrm>
                  <a:off x="4861560" y="8382000"/>
                  <a:ext cx="80427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Connector 41"/>
                <p:cNvCxnSpPr/>
                <p:nvPr/>
              </p:nvCxnSpPr>
              <p:spPr>
                <a:xfrm>
                  <a:off x="4160520" y="2103120"/>
                  <a:ext cx="491067" cy="315383"/>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p:cNvCxnSpPr/>
                <p:nvPr/>
              </p:nvCxnSpPr>
              <p:spPr>
                <a:xfrm flipV="1">
                  <a:off x="4282440" y="2636520"/>
                  <a:ext cx="363855" cy="366184"/>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p:cNvCxnSpPr/>
                <p:nvPr/>
              </p:nvCxnSpPr>
              <p:spPr>
                <a:xfrm flipV="1">
                  <a:off x="4770120" y="358140"/>
                  <a:ext cx="838200" cy="20317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6" name="Oval 5"/>
              <p:cNvSpPr/>
              <p:nvPr/>
            </p:nvSpPr>
            <p:spPr>
              <a:xfrm>
                <a:off x="5505450" y="9448800"/>
                <a:ext cx="270913" cy="286211"/>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spTree>
    <p:extLst>
      <p:ext uri="{BB962C8B-B14F-4D97-AF65-F5344CB8AC3E}">
        <p14:creationId xmlns:p14="http://schemas.microsoft.com/office/powerpoint/2010/main" val="21200457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62250" y="704849"/>
            <a:ext cx="5918443" cy="5229225"/>
            <a:chOff x="0" y="0"/>
            <a:chExt cx="5170591" cy="3931920"/>
          </a:xfrm>
        </p:grpSpPr>
        <p:cxnSp>
          <p:nvCxnSpPr>
            <p:cNvPr id="3" name="Straight Arrow Connector 2"/>
            <p:cNvCxnSpPr/>
            <p:nvPr/>
          </p:nvCxnSpPr>
          <p:spPr>
            <a:xfrm>
              <a:off x="1962150" y="157480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 name="Group 3"/>
            <p:cNvGrpSpPr/>
            <p:nvPr/>
          </p:nvGrpSpPr>
          <p:grpSpPr>
            <a:xfrm>
              <a:off x="0" y="0"/>
              <a:ext cx="5170591" cy="3931920"/>
              <a:chOff x="0" y="0"/>
              <a:chExt cx="5170591" cy="3931920"/>
            </a:xfrm>
          </p:grpSpPr>
          <p:cxnSp>
            <p:nvCxnSpPr>
              <p:cNvPr id="5" name="Straight Arrow Connector 4"/>
              <p:cNvCxnSpPr/>
              <p:nvPr/>
            </p:nvCxnSpPr>
            <p:spPr>
              <a:xfrm>
                <a:off x="2491740" y="1127760"/>
                <a:ext cx="4927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a:off x="2499360" y="247650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 name="Straight Connector 6"/>
              <p:cNvCxnSpPr/>
              <p:nvPr/>
            </p:nvCxnSpPr>
            <p:spPr>
              <a:xfrm>
                <a:off x="4206240" y="1104900"/>
                <a:ext cx="325120" cy="45720"/>
              </a:xfrm>
              <a:prstGeom prst="line">
                <a:avLst/>
              </a:prstGeom>
            </p:spPr>
            <p:style>
              <a:lnRef idx="3">
                <a:schemeClr val="dk1"/>
              </a:lnRef>
              <a:fillRef idx="0">
                <a:schemeClr val="dk1"/>
              </a:fillRef>
              <a:effectRef idx="2">
                <a:schemeClr val="dk1"/>
              </a:effectRef>
              <a:fontRef idx="minor">
                <a:schemeClr val="tx1"/>
              </a:fontRef>
            </p:style>
          </p:cxnSp>
          <p:sp>
            <p:nvSpPr>
              <p:cNvPr id="8" name="Oval 7"/>
              <p:cNvSpPr/>
              <p:nvPr/>
            </p:nvSpPr>
            <p:spPr>
              <a:xfrm>
                <a:off x="4899658" y="3048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9" name="Straight Arrow Connector 8"/>
              <p:cNvCxnSpPr/>
              <p:nvPr/>
            </p:nvCxnSpPr>
            <p:spPr>
              <a:xfrm flipV="1">
                <a:off x="1836420" y="3611880"/>
                <a:ext cx="3094567" cy="457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a:xfrm>
                <a:off x="4274820" y="240792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Oval 10"/>
              <p:cNvSpPr/>
              <p:nvPr/>
            </p:nvSpPr>
            <p:spPr>
              <a:xfrm>
                <a:off x="0" y="3810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12" name="Straight Connector 11"/>
              <p:cNvCxnSpPr/>
              <p:nvPr/>
            </p:nvCxnSpPr>
            <p:spPr>
              <a:xfrm flipH="1">
                <a:off x="83820" y="320040"/>
                <a:ext cx="52916" cy="3335867"/>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1912620" y="26670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Diamond 13"/>
              <p:cNvSpPr/>
              <p:nvPr/>
            </p:nvSpPr>
            <p:spPr>
              <a:xfrm>
                <a:off x="1386840" y="693420"/>
                <a:ext cx="1153584" cy="899583"/>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2</a:t>
                </a:r>
              </a:p>
            </p:txBody>
          </p:sp>
          <p:sp>
            <p:nvSpPr>
              <p:cNvPr id="15" name="Diamond 14"/>
              <p:cNvSpPr/>
              <p:nvPr/>
            </p:nvSpPr>
            <p:spPr>
              <a:xfrm>
                <a:off x="1440180" y="2065020"/>
                <a:ext cx="1098550" cy="85725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3</a:t>
                </a:r>
              </a:p>
            </p:txBody>
          </p:sp>
          <p:sp>
            <p:nvSpPr>
              <p:cNvPr id="16" name="Parallelogram 15"/>
              <p:cNvSpPr/>
              <p:nvPr/>
            </p:nvSpPr>
            <p:spPr>
              <a:xfrm>
                <a:off x="2895600" y="784860"/>
                <a:ext cx="1400810" cy="637117"/>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Change username</a:t>
                </a:r>
              </a:p>
            </p:txBody>
          </p:sp>
          <p:sp>
            <p:nvSpPr>
              <p:cNvPr id="17" name="Parallelogram 16"/>
              <p:cNvSpPr/>
              <p:nvPr/>
            </p:nvSpPr>
            <p:spPr>
              <a:xfrm>
                <a:off x="2948940" y="209550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Exit </a:t>
                </a:r>
              </a:p>
            </p:txBody>
          </p:sp>
          <p:cxnSp>
            <p:nvCxnSpPr>
              <p:cNvPr id="18" name="Straight Arrow Connector 17"/>
              <p:cNvCxnSpPr/>
              <p:nvPr/>
            </p:nvCxnSpPr>
            <p:spPr>
              <a:xfrm>
                <a:off x="83820" y="364998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Parallelogram 18"/>
              <p:cNvSpPr/>
              <p:nvPr/>
            </p:nvSpPr>
            <p:spPr>
              <a:xfrm>
                <a:off x="518160" y="336042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Exit </a:t>
                </a:r>
              </a:p>
            </p:txBody>
          </p:sp>
          <p:cxnSp>
            <p:nvCxnSpPr>
              <p:cNvPr id="20" name="Straight Connector 19"/>
              <p:cNvCxnSpPr/>
              <p:nvPr/>
            </p:nvCxnSpPr>
            <p:spPr>
              <a:xfrm>
                <a:off x="4678680" y="1264920"/>
                <a:ext cx="38100" cy="1143000"/>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4533900" y="98298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22" name="Straight Arrow Connector 21"/>
              <p:cNvCxnSpPr/>
              <p:nvPr/>
            </p:nvCxnSpPr>
            <p:spPr>
              <a:xfrm flipV="1">
                <a:off x="4937760" y="309880"/>
                <a:ext cx="97365" cy="33028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Oval 22"/>
              <p:cNvSpPr/>
              <p:nvPr/>
            </p:nvSpPr>
            <p:spPr>
              <a:xfrm>
                <a:off x="1805940" y="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24" name="Straight Arrow Connector 23"/>
              <p:cNvCxnSpPr/>
              <p:nvPr/>
            </p:nvCxnSpPr>
            <p:spPr>
              <a:xfrm flipV="1">
                <a:off x="4678680" y="297180"/>
                <a:ext cx="282344" cy="69130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4267639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730817" y="963930"/>
            <a:ext cx="7740015" cy="5787390"/>
            <a:chOff x="0" y="0"/>
            <a:chExt cx="5479356" cy="5787390"/>
          </a:xfrm>
        </p:grpSpPr>
        <p:sp>
          <p:nvSpPr>
            <p:cNvPr id="3" name="Rectangle 2"/>
            <p:cNvSpPr/>
            <p:nvPr/>
          </p:nvSpPr>
          <p:spPr>
            <a:xfrm>
              <a:off x="1863970" y="0"/>
              <a:ext cx="3615386" cy="5787390"/>
            </a:xfrm>
            <a:prstGeom prst="rect">
              <a:avLst/>
            </a:prstGeom>
            <a:no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Oval 3"/>
            <p:cNvSpPr/>
            <p:nvPr/>
          </p:nvSpPr>
          <p:spPr>
            <a:xfrm>
              <a:off x="23447" y="1981200"/>
              <a:ext cx="527537" cy="464227"/>
            </a:xfrm>
            <a:prstGeom prst="ellipse">
              <a:avLst/>
            </a:prstGeom>
            <a:no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5" name="Straight Connector 4"/>
            <p:cNvCxnSpPr/>
            <p:nvPr/>
          </p:nvCxnSpPr>
          <p:spPr>
            <a:xfrm flipV="1">
              <a:off x="35170" y="2719753"/>
              <a:ext cx="581889" cy="8312"/>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p:cNvCxnSpPr/>
            <p:nvPr/>
          </p:nvCxnSpPr>
          <p:spPr>
            <a:xfrm flipH="1">
              <a:off x="0" y="2983523"/>
              <a:ext cx="290945" cy="423942"/>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p:cNvCxnSpPr/>
            <p:nvPr/>
          </p:nvCxnSpPr>
          <p:spPr>
            <a:xfrm>
              <a:off x="293077" y="2983523"/>
              <a:ext cx="332508" cy="440567"/>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p:cNvCxnSpPr/>
            <p:nvPr/>
          </p:nvCxnSpPr>
          <p:spPr>
            <a:xfrm>
              <a:off x="293077" y="2461846"/>
              <a:ext cx="0" cy="533334"/>
            </a:xfrm>
            <a:prstGeom prst="line">
              <a:avLst/>
            </a:prstGeom>
          </p:spPr>
          <p:style>
            <a:lnRef idx="2">
              <a:schemeClr val="dk1"/>
            </a:lnRef>
            <a:fillRef idx="0">
              <a:schemeClr val="dk1"/>
            </a:fillRef>
            <a:effectRef idx="1">
              <a:schemeClr val="dk1"/>
            </a:effectRef>
            <a:fontRef idx="minor">
              <a:schemeClr val="tx1"/>
            </a:fontRef>
          </p:style>
        </p:cxnSp>
        <p:sp>
          <p:nvSpPr>
            <p:cNvPr id="9" name="Oval 8"/>
            <p:cNvSpPr/>
            <p:nvPr/>
          </p:nvSpPr>
          <p:spPr>
            <a:xfrm>
              <a:off x="3212124" y="3968261"/>
              <a:ext cx="1465637" cy="76198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Search book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Oval 9"/>
            <p:cNvSpPr/>
            <p:nvPr/>
          </p:nvSpPr>
          <p:spPr>
            <a:xfrm>
              <a:off x="3223847" y="2971800"/>
              <a:ext cx="1425224" cy="76198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Update book list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Oval 10"/>
            <p:cNvSpPr/>
            <p:nvPr/>
          </p:nvSpPr>
          <p:spPr>
            <a:xfrm>
              <a:off x="3223847" y="2004646"/>
              <a:ext cx="1410594" cy="76198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Return book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Oval 11"/>
            <p:cNvSpPr/>
            <p:nvPr/>
          </p:nvSpPr>
          <p:spPr>
            <a:xfrm>
              <a:off x="3223847" y="1090246"/>
              <a:ext cx="1410595" cy="76198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Issue book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 </a:t>
              </a:r>
            </a:p>
          </p:txBody>
        </p:sp>
        <p:sp>
          <p:nvSpPr>
            <p:cNvPr id="13" name="Oval 12"/>
            <p:cNvSpPr/>
            <p:nvPr/>
          </p:nvSpPr>
          <p:spPr>
            <a:xfrm>
              <a:off x="3223847" y="128953"/>
              <a:ext cx="1403289" cy="761988"/>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Login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14" name="Straight Connector 13"/>
            <p:cNvCxnSpPr/>
            <p:nvPr/>
          </p:nvCxnSpPr>
          <p:spPr>
            <a:xfrm flipV="1">
              <a:off x="715108" y="545123"/>
              <a:ext cx="2503047" cy="2119711"/>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flipV="1">
              <a:off x="715108" y="1488830"/>
              <a:ext cx="2497524" cy="1260068"/>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756139" y="2883877"/>
              <a:ext cx="2451929" cy="49712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750277" y="2954215"/>
              <a:ext cx="2460559" cy="1339886"/>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715108" y="3030415"/>
              <a:ext cx="2508319" cy="2196291"/>
            </a:xfrm>
            <a:prstGeom prst="line">
              <a:avLst/>
            </a:prstGeom>
          </p:spPr>
          <p:style>
            <a:lnRef idx="2">
              <a:schemeClr val="dk1"/>
            </a:lnRef>
            <a:fillRef idx="0">
              <a:schemeClr val="dk1"/>
            </a:fillRef>
            <a:effectRef idx="1">
              <a:schemeClr val="dk1"/>
            </a:effectRef>
            <a:fontRef idx="minor">
              <a:schemeClr val="tx1"/>
            </a:fontRef>
          </p:style>
        </p:cxnSp>
      </p:grpSp>
      <p:sp>
        <p:nvSpPr>
          <p:cNvPr id="19" name="TextBox 18"/>
          <p:cNvSpPr txBox="1"/>
          <p:nvPr/>
        </p:nvSpPr>
        <p:spPr>
          <a:xfrm>
            <a:off x="600075" y="352425"/>
            <a:ext cx="6000750" cy="738664"/>
          </a:xfrm>
          <a:prstGeom prst="rect">
            <a:avLst/>
          </a:prstGeom>
          <a:noFill/>
        </p:spPr>
        <p:txBody>
          <a:bodyPr wrap="square" rtlCol="0">
            <a:spAutoFit/>
          </a:bodyPr>
          <a:lstStyle/>
          <a:p>
            <a:r>
              <a:rPr lang="en-US" sz="4200" dirty="0" smtClean="0">
                <a:solidFill>
                  <a:srgbClr val="FFFF00"/>
                </a:solidFill>
              </a:rPr>
              <a:t>Use case diagram</a:t>
            </a:r>
            <a:endParaRPr lang="en-US" sz="4200" dirty="0">
              <a:solidFill>
                <a:srgbClr val="FFFF00"/>
              </a:solidFill>
            </a:endParaRPr>
          </a:p>
        </p:txBody>
      </p:sp>
      <p:sp>
        <p:nvSpPr>
          <p:cNvPr id="20" name="Oval 19"/>
          <p:cNvSpPr/>
          <p:nvPr/>
        </p:nvSpPr>
        <p:spPr>
          <a:xfrm>
            <a:off x="7262462" y="5852302"/>
            <a:ext cx="2035528" cy="76136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b="1" kern="100">
                <a:effectLst/>
                <a:latin typeface="Times New Roman" panose="02020603050405020304" pitchFamily="18" charset="0"/>
                <a:ea typeface="Calibri" panose="020F0502020204030204" pitchFamily="34" charset="0"/>
                <a:cs typeface="Times New Roman" panose="02020603050405020304" pitchFamily="18" charset="0"/>
              </a:rPr>
              <a:t>See book list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177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265895721"/>
              </p:ext>
            </p:extLst>
          </p:nvPr>
        </p:nvGraphicFramePr>
        <p:xfrm>
          <a:off x="1038224" y="1412399"/>
          <a:ext cx="10458452" cy="4377507"/>
        </p:xfrm>
        <a:graphic>
          <a:graphicData uri="http://schemas.openxmlformats.org/drawingml/2006/table">
            <a:tbl>
              <a:tblPr>
                <a:tableStyleId>{5C22544A-7EE6-4342-B048-85BDC9FD1C3A}</a:tableStyleId>
              </a:tblPr>
              <a:tblGrid>
                <a:gridCol w="2120200"/>
                <a:gridCol w="653767"/>
                <a:gridCol w="572046"/>
                <a:gridCol w="463993"/>
                <a:gridCol w="463993"/>
                <a:gridCol w="463993"/>
                <a:gridCol w="463993"/>
                <a:gridCol w="516657"/>
                <a:gridCol w="572046"/>
                <a:gridCol w="572046"/>
                <a:gridCol w="572046"/>
                <a:gridCol w="572046"/>
                <a:gridCol w="572046"/>
                <a:gridCol w="572046"/>
                <a:gridCol w="653767"/>
                <a:gridCol w="653767"/>
              </a:tblGrid>
              <a:tr h="371293">
                <a:tc gridSpan="16">
                  <a:txBody>
                    <a:bodyPr/>
                    <a:lstStyle/>
                    <a:p>
                      <a:pPr marL="0" marR="0" algn="just">
                        <a:lnSpc>
                          <a:spcPct val="150000"/>
                        </a:lnSpc>
                        <a:spcBef>
                          <a:spcPts val="0"/>
                        </a:spcBef>
                        <a:spcAft>
                          <a:spcPts val="0"/>
                        </a:spcAft>
                      </a:pPr>
                      <a:r>
                        <a:rPr lang="en-GB" sz="1400" dirty="0">
                          <a:effectLst/>
                        </a:rPr>
                        <a:t>                                                             GANTT CHART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10345">
                <a:tc rowSpan="2">
                  <a:txBody>
                    <a:bodyPr/>
                    <a:lstStyle/>
                    <a:p>
                      <a:pPr marL="0" marR="0" algn="just">
                        <a:lnSpc>
                          <a:spcPct val="150000"/>
                        </a:lnSpc>
                        <a:spcBef>
                          <a:spcPts val="0"/>
                        </a:spcBef>
                        <a:spcAft>
                          <a:spcPts val="0"/>
                        </a:spcAft>
                      </a:pPr>
                      <a:r>
                        <a:rPr lang="en-GB" sz="1400">
                          <a:effectLst/>
                        </a:rPr>
                        <a:t>TASK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15">
                  <a:txBody>
                    <a:bodyPr/>
                    <a:lstStyle/>
                    <a:p>
                      <a:pPr marL="90170" marR="0" algn="just">
                        <a:lnSpc>
                          <a:spcPct val="150000"/>
                        </a:lnSpc>
                        <a:spcBef>
                          <a:spcPts val="0"/>
                        </a:spcBef>
                        <a:spcAft>
                          <a:spcPts val="0"/>
                        </a:spcAft>
                      </a:pPr>
                      <a:r>
                        <a:rPr lang="en-US" sz="1400" kern="100">
                          <a:effectLst/>
                        </a:rPr>
                        <a:t>                                                        WEEKS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568569">
                <a:tc vMerge="1">
                  <a:txBody>
                    <a:bodyPr/>
                    <a:lstStyle/>
                    <a:p>
                      <a:endParaRPr lang="en-US"/>
                    </a:p>
                  </a:txBody>
                  <a:tcPr/>
                </a:tc>
                <a:tc>
                  <a:txBody>
                    <a:bodyPr/>
                    <a:lstStyle/>
                    <a:p>
                      <a:pPr marL="0" marR="0" algn="just">
                        <a:lnSpc>
                          <a:spcPct val="150000"/>
                        </a:lnSpc>
                        <a:spcBef>
                          <a:spcPts val="0"/>
                        </a:spcBef>
                        <a:spcAft>
                          <a:spcPts val="0"/>
                        </a:spcAft>
                      </a:pPr>
                      <a:r>
                        <a:rPr lang="en-GB" sz="1200">
                          <a:effectLst/>
                        </a:rPr>
                        <a: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3</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4</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6</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7</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8</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9</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10</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11</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12</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13</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14</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15</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9924">
                <a:tc>
                  <a:txBody>
                    <a:bodyPr/>
                    <a:lstStyle/>
                    <a:p>
                      <a:pPr marL="0" marR="0" algn="just">
                        <a:lnSpc>
                          <a:spcPct val="150000"/>
                        </a:lnSpc>
                        <a:spcBef>
                          <a:spcPts val="0"/>
                        </a:spcBef>
                        <a:spcAft>
                          <a:spcPts val="0"/>
                        </a:spcAft>
                      </a:pPr>
                      <a:r>
                        <a:rPr lang="en-GB" sz="1200">
                          <a:effectLst/>
                        </a:rPr>
                        <a:t>Project study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9017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72562">
                <a:tc>
                  <a:txBody>
                    <a:bodyPr/>
                    <a:lstStyle/>
                    <a:p>
                      <a:pPr marL="0" marR="0" algn="just">
                        <a:lnSpc>
                          <a:spcPct val="150000"/>
                        </a:lnSpc>
                        <a:spcBef>
                          <a:spcPts val="0"/>
                        </a:spcBef>
                        <a:spcAft>
                          <a:spcPts val="0"/>
                        </a:spcAft>
                      </a:pPr>
                      <a:r>
                        <a:rPr lang="en-GB" sz="1200">
                          <a:effectLst/>
                        </a:rPr>
                        <a:t>Planning &amp; research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75201">
                <a:tc>
                  <a:txBody>
                    <a:bodyPr/>
                    <a:lstStyle/>
                    <a:p>
                      <a:pPr marL="0" marR="0" algn="l">
                        <a:lnSpc>
                          <a:spcPct val="150000"/>
                        </a:lnSpc>
                        <a:spcBef>
                          <a:spcPts val="0"/>
                        </a:spcBef>
                        <a:spcAft>
                          <a:spcPts val="0"/>
                        </a:spcAft>
                      </a:pPr>
                      <a:r>
                        <a:rPr lang="en-GB" sz="1200" dirty="0">
                          <a:effectLst/>
                        </a:rPr>
                        <a:t>Product requirement analysis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US" sz="1200" kern="100">
                          <a:effectLst/>
                        </a:rPr>
                        <a:t> </a:t>
                      </a:r>
                      <a:endParaRPr lang="en-US"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269924">
                <a:tc>
                  <a:txBody>
                    <a:bodyPr/>
                    <a:lstStyle/>
                    <a:p>
                      <a:pPr marL="0" marR="0" algn="just">
                        <a:lnSpc>
                          <a:spcPct val="150000"/>
                        </a:lnSpc>
                        <a:spcBef>
                          <a:spcPts val="0"/>
                        </a:spcBef>
                        <a:spcAft>
                          <a:spcPts val="0"/>
                        </a:spcAft>
                      </a:pPr>
                      <a:r>
                        <a:rPr lang="en-GB" sz="1200">
                          <a:effectLst/>
                        </a:rPr>
                        <a:t>System design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9924">
                <a:tc>
                  <a:txBody>
                    <a:bodyPr/>
                    <a:lstStyle/>
                    <a:p>
                      <a:pPr marL="0" marR="0" algn="just">
                        <a:lnSpc>
                          <a:spcPct val="150000"/>
                        </a:lnSpc>
                        <a:spcBef>
                          <a:spcPts val="0"/>
                        </a:spcBef>
                        <a:spcAft>
                          <a:spcPts val="0"/>
                        </a:spcAft>
                      </a:pPr>
                      <a:r>
                        <a:rPr lang="en-GB" sz="1200">
                          <a:effectLst/>
                        </a:rPr>
                        <a:t>Coding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72562">
                <a:tc>
                  <a:txBody>
                    <a:bodyPr/>
                    <a:lstStyle/>
                    <a:p>
                      <a:pPr marL="0" marR="0" algn="l">
                        <a:lnSpc>
                          <a:spcPct val="150000"/>
                        </a:lnSpc>
                        <a:spcBef>
                          <a:spcPts val="0"/>
                        </a:spcBef>
                        <a:spcAft>
                          <a:spcPts val="0"/>
                        </a:spcAft>
                      </a:pPr>
                      <a:r>
                        <a:rPr lang="en-GB" sz="1200">
                          <a:effectLst/>
                        </a:rPr>
                        <a:t>Integration &amp;  implementation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a:effectLst/>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9924">
                <a:tc>
                  <a:txBody>
                    <a:bodyPr/>
                    <a:lstStyle/>
                    <a:p>
                      <a:pPr marL="0" marR="0" algn="just">
                        <a:lnSpc>
                          <a:spcPct val="150000"/>
                        </a:lnSpc>
                        <a:spcBef>
                          <a:spcPts val="0"/>
                        </a:spcBef>
                        <a:spcAft>
                          <a:spcPts val="0"/>
                        </a:spcAft>
                      </a:pPr>
                      <a:r>
                        <a:rPr lang="en-GB" sz="1200">
                          <a:effectLst/>
                        </a:rPr>
                        <a:t>Documentation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GB" sz="1200" dirty="0">
                          <a:effectLst/>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c>
                  <a:txBody>
                    <a:bodyPr/>
                    <a:lstStyle/>
                    <a:p>
                      <a:pPr marL="0" marR="0" algn="just">
                        <a:lnSpc>
                          <a:spcPct val="150000"/>
                        </a:lnSpc>
                        <a:spcBef>
                          <a:spcPts val="0"/>
                        </a:spcBef>
                        <a:spcAft>
                          <a:spcPts val="0"/>
                        </a:spcAft>
                      </a:pPr>
                      <a:r>
                        <a:rPr lang="en-US" sz="1200" kern="100" dirty="0">
                          <a:effectLst/>
                        </a:rPr>
                        <a:t> </a:t>
                      </a: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tx1">
                        <a:lumMod val="50000"/>
                      </a:schemeClr>
                    </a:solidFill>
                  </a:tcPr>
                </a:tc>
              </a:tr>
            </a:tbl>
          </a:graphicData>
        </a:graphic>
      </p:graphicFrame>
      <p:sp>
        <p:nvSpPr>
          <p:cNvPr id="3" name="TextBox 2"/>
          <p:cNvSpPr txBox="1"/>
          <p:nvPr/>
        </p:nvSpPr>
        <p:spPr>
          <a:xfrm>
            <a:off x="1628775" y="390525"/>
            <a:ext cx="4524375" cy="738664"/>
          </a:xfrm>
          <a:prstGeom prst="rect">
            <a:avLst/>
          </a:prstGeom>
          <a:noFill/>
        </p:spPr>
        <p:txBody>
          <a:bodyPr wrap="square" rtlCol="0">
            <a:spAutoFit/>
          </a:bodyPr>
          <a:lstStyle/>
          <a:p>
            <a:r>
              <a:rPr lang="en-US" sz="4200" dirty="0" smtClean="0">
                <a:solidFill>
                  <a:srgbClr val="FFFF00"/>
                </a:solidFill>
              </a:rPr>
              <a:t>Gantt chart </a:t>
            </a:r>
            <a:endParaRPr lang="en-US" sz="4200" dirty="0">
              <a:solidFill>
                <a:srgbClr val="FFFF00"/>
              </a:solidFill>
            </a:endParaRPr>
          </a:p>
        </p:txBody>
      </p:sp>
    </p:spTree>
    <p:extLst>
      <p:ext uri="{BB962C8B-B14F-4D97-AF65-F5344CB8AC3E}">
        <p14:creationId xmlns:p14="http://schemas.microsoft.com/office/powerpoint/2010/main" val="24957970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581275" y="1112203"/>
            <a:ext cx="7315199" cy="3659822"/>
          </a:xfrm>
          <a:prstGeom prst="rect">
            <a:avLst/>
          </a:prstGeom>
        </p:spPr>
      </p:pic>
      <p:sp>
        <p:nvSpPr>
          <p:cNvPr id="3" name="Text Box 1585174583"/>
          <p:cNvSpPr txBox="1"/>
          <p:nvPr/>
        </p:nvSpPr>
        <p:spPr>
          <a:xfrm>
            <a:off x="4875847" y="5153025"/>
            <a:ext cx="22498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kern="100" dirty="0" smtClean="0">
                <a:latin typeface="Times New Roman" panose="02020603050405020304" pitchFamily="18" charset="0"/>
                <a:ea typeface="Calibri" panose="020F0502020204030204" pitchFamily="34" charset="0"/>
                <a:cs typeface="Times New Roman" panose="02020603050405020304" pitchFamily="18" charset="0"/>
              </a:rPr>
              <a:t>first </a:t>
            </a:r>
            <a:r>
              <a:rPr lang="en-US" sz="28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8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4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41802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tretch>
            <a:fillRect/>
          </a:stretch>
        </p:blipFill>
        <p:spPr bwMode="auto">
          <a:xfrm>
            <a:off x="3105150" y="1409700"/>
            <a:ext cx="5876925" cy="3286125"/>
          </a:xfrm>
          <a:prstGeom prst="rect">
            <a:avLst/>
          </a:prstGeom>
          <a:ln>
            <a:noFill/>
          </a:ln>
          <a:extLst>
            <a:ext uri="{53640926-AAD7-44D8-BBD7-CCE9431645EC}">
              <a14:shadowObscured xmlns:a14="http://schemas.microsoft.com/office/drawing/2010/main"/>
            </a:ext>
          </a:extLst>
        </p:spPr>
      </p:pic>
      <p:sp>
        <p:nvSpPr>
          <p:cNvPr id="3" name="Text Box 1585174583"/>
          <p:cNvSpPr txBox="1"/>
          <p:nvPr/>
        </p:nvSpPr>
        <p:spPr>
          <a:xfrm>
            <a:off x="4467226" y="4800600"/>
            <a:ext cx="3315652" cy="8763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kern="100" dirty="0" smtClean="0">
                <a:latin typeface="Times New Roman" panose="02020603050405020304" pitchFamily="18" charset="0"/>
                <a:ea typeface="Calibri" panose="020F0502020204030204" pitchFamily="34" charset="0"/>
                <a:cs typeface="Times New Roman" panose="02020603050405020304" pitchFamily="18" charset="0"/>
              </a:rPr>
              <a:t> main menu </a:t>
            </a:r>
            <a:r>
              <a:rPr lang="en-US" sz="24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book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961145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781301" y="1120774"/>
            <a:ext cx="6448106" cy="3432175"/>
          </a:xfrm>
          <a:prstGeom prst="rect">
            <a:avLst/>
          </a:prstGeom>
        </p:spPr>
      </p:pic>
      <p:sp>
        <p:nvSpPr>
          <p:cNvPr id="3" name="Text Box 1585174583"/>
          <p:cNvSpPr txBox="1"/>
          <p:nvPr/>
        </p:nvSpPr>
        <p:spPr>
          <a:xfrm>
            <a:off x="5066347" y="4943475"/>
            <a:ext cx="22498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i="1" kern="100" dirty="0" smtClean="0">
                <a:latin typeface="Times New Roman" panose="02020603050405020304" pitchFamily="18" charset="0"/>
                <a:ea typeface="Calibri" panose="020F0502020204030204" pitchFamily="34" charset="0"/>
                <a:cs typeface="Times New Roman" panose="02020603050405020304" pitchFamily="18" charset="0"/>
              </a:rPr>
              <a:t>Search book</a:t>
            </a:r>
            <a:r>
              <a:rPr lang="en-US" sz="20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996386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619376" y="971550"/>
            <a:ext cx="6991032" cy="3937635"/>
          </a:xfrm>
          <a:prstGeom prst="rect">
            <a:avLst/>
          </a:prstGeom>
        </p:spPr>
      </p:pic>
      <p:sp>
        <p:nvSpPr>
          <p:cNvPr id="3" name="Text Box 1585174583"/>
          <p:cNvSpPr txBox="1"/>
          <p:nvPr/>
        </p:nvSpPr>
        <p:spPr>
          <a:xfrm>
            <a:off x="5190172" y="5191125"/>
            <a:ext cx="22498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i="1" kern="100" dirty="0" smtClean="0">
                <a:latin typeface="Times New Roman" panose="02020603050405020304" pitchFamily="18" charset="0"/>
                <a:ea typeface="Calibri" panose="020F0502020204030204" pitchFamily="34" charset="0"/>
                <a:cs typeface="Times New Roman" panose="02020603050405020304" pitchFamily="18" charset="0"/>
              </a:rPr>
              <a:t>add</a:t>
            </a:r>
            <a:r>
              <a:rPr lang="en-US" sz="24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book page</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19974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101974" y="1128395"/>
            <a:ext cx="5702300" cy="3643630"/>
          </a:xfrm>
          <a:prstGeom prst="rect">
            <a:avLst/>
          </a:prstGeom>
        </p:spPr>
      </p:pic>
      <p:sp>
        <p:nvSpPr>
          <p:cNvPr id="3" name="Text Box 1585174583"/>
          <p:cNvSpPr txBox="1"/>
          <p:nvPr/>
        </p:nvSpPr>
        <p:spPr>
          <a:xfrm>
            <a:off x="4010025" y="5019675"/>
            <a:ext cx="3287077" cy="34290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600" b="1" i="1" kern="100" dirty="0">
                <a:effectLst/>
                <a:latin typeface="Times New Roman" panose="02020603050405020304" pitchFamily="18" charset="0"/>
                <a:ea typeface="Calibri" panose="020F0502020204030204" pitchFamily="34" charset="0"/>
                <a:cs typeface="Times New Roman" panose="02020603050405020304" pitchFamily="18" charset="0"/>
              </a:rPr>
              <a:t>Figure 14: </a:t>
            </a:r>
            <a:r>
              <a:rPr lang="en-US" sz="1600" b="1" i="1" kern="100" dirty="0" smtClean="0">
                <a:latin typeface="Times New Roman" panose="02020603050405020304" pitchFamily="18" charset="0"/>
                <a:ea typeface="Calibri" panose="020F0502020204030204" pitchFamily="34" charset="0"/>
                <a:cs typeface="Times New Roman" panose="02020603050405020304" pitchFamily="18" charset="0"/>
              </a:rPr>
              <a:t>Delete book</a:t>
            </a:r>
            <a:r>
              <a:rPr lang="en-US" sz="16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a:t>
            </a:r>
            <a:r>
              <a:rPr lang="en-US" sz="16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306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3505994" y="1303972"/>
            <a:ext cx="5504815" cy="2687955"/>
          </a:xfrm>
          <a:prstGeom prst="rect">
            <a:avLst/>
          </a:prstGeom>
        </p:spPr>
      </p:pic>
      <p:sp>
        <p:nvSpPr>
          <p:cNvPr id="3" name="Text Box 1585174583"/>
          <p:cNvSpPr txBox="1"/>
          <p:nvPr/>
        </p:nvSpPr>
        <p:spPr>
          <a:xfrm>
            <a:off x="4657726" y="4676774"/>
            <a:ext cx="3201352" cy="111442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000" b="1" i="1" kern="100" dirty="0" smtClean="0">
                <a:latin typeface="Times New Roman" panose="02020603050405020304" pitchFamily="18" charset="0"/>
                <a:ea typeface="Calibri" panose="020F0502020204030204" pitchFamily="34" charset="0"/>
                <a:cs typeface="Times New Roman" panose="02020603050405020304" pitchFamily="18" charset="0"/>
              </a:rPr>
              <a:t>Issue book </a:t>
            </a:r>
            <a:r>
              <a:rPr lang="en-US" sz="20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View page</a:t>
            </a:r>
            <a:endParaRPr lang="en-US" sz="3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90700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Introduction</a:t>
            </a:r>
            <a:endParaRPr lang="en-US" dirty="0">
              <a:solidFill>
                <a:srgbClr val="FFFF00"/>
              </a:solidFill>
            </a:endParaRPr>
          </a:p>
        </p:txBody>
      </p:sp>
      <p:sp>
        <p:nvSpPr>
          <p:cNvPr id="3" name="TextBox 2"/>
          <p:cNvSpPr txBox="1"/>
          <p:nvPr/>
        </p:nvSpPr>
        <p:spPr>
          <a:xfrm>
            <a:off x="502920" y="1853248"/>
            <a:ext cx="5440680" cy="3416320"/>
          </a:xfrm>
          <a:prstGeom prst="rect">
            <a:avLst/>
          </a:prstGeom>
          <a:noFill/>
        </p:spPr>
        <p:txBody>
          <a:bodyPr wrap="square" rtlCol="0">
            <a:spAutoFit/>
          </a:bodyPr>
          <a:lstStyle/>
          <a:p>
            <a:pPr algn="just"/>
            <a:r>
              <a:rPr lang="en-US" dirty="0" smtClean="0"/>
              <a:t>Library management system is the digitally management system of basic operation of library which are done by the librarian</a:t>
            </a:r>
            <a:r>
              <a:rPr lang="en-US" dirty="0" smtClean="0">
                <a:latin typeface="Time new roman"/>
              </a:rPr>
              <a:t>. A library management system (LMS) is a software application designed to manage the operations of a library. It provides functionalities to handle various tasks related to the administration, cataloging, circulation, and inventory management of library resources. The basic function are in this library management system are add book, delete book, search book, view book list, issue book and return book. </a:t>
            </a:r>
            <a:endParaRPr lang="en-US" dirty="0">
              <a:latin typeface="Time new roman"/>
            </a:endParaRPr>
          </a:p>
        </p:txBody>
      </p:sp>
      <p:sp>
        <p:nvSpPr>
          <p:cNvPr id="4" name="Rectangle 3"/>
          <p:cNvSpPr/>
          <p:nvPr/>
        </p:nvSpPr>
        <p:spPr>
          <a:xfrm>
            <a:off x="5943600" y="0"/>
            <a:ext cx="6248400" cy="6858000"/>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1123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0225" y="1755775"/>
            <a:ext cx="6051550" cy="33464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 Box 1585174583"/>
          <p:cNvSpPr txBox="1"/>
          <p:nvPr/>
        </p:nvSpPr>
        <p:spPr>
          <a:xfrm>
            <a:off x="5180647" y="5400675"/>
            <a:ext cx="22498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 View book </a:t>
            </a:r>
            <a:r>
              <a:rPr lang="en-US" sz="28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44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7614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0875" y="1971675"/>
            <a:ext cx="5810250" cy="291465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 Box 1860101653"/>
          <p:cNvSpPr txBox="1"/>
          <p:nvPr/>
        </p:nvSpPr>
        <p:spPr>
          <a:xfrm>
            <a:off x="5123497" y="5067300"/>
            <a:ext cx="2249805" cy="2857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400" b="1" i="1" kern="100" dirty="0" smtClean="0">
                <a:latin typeface="Times New Roman" panose="02020603050405020304" pitchFamily="18" charset="0"/>
                <a:ea typeface="Calibri" panose="020F0502020204030204" pitchFamily="34" charset="0"/>
                <a:cs typeface="Times New Roman" panose="02020603050405020304" pitchFamily="18" charset="0"/>
              </a:rPr>
              <a:t>view </a:t>
            </a:r>
            <a:r>
              <a:rPr lang="en-US" sz="2400" b="1" i="1" kern="100" dirty="0" smtClean="0">
                <a:effectLst/>
                <a:latin typeface="Times New Roman" panose="02020603050405020304" pitchFamily="18" charset="0"/>
                <a:ea typeface="Calibri" panose="020F0502020204030204" pitchFamily="34" charset="0"/>
                <a:cs typeface="Times New Roman" panose="02020603050405020304" pitchFamily="18" charset="0"/>
              </a:rPr>
              <a:t>exit </a:t>
            </a:r>
            <a:r>
              <a:rPr lang="en-US" sz="2400" b="1" i="1" kern="100" dirty="0">
                <a:effectLst/>
                <a:latin typeface="Times New Roman" panose="02020603050405020304" pitchFamily="18" charset="0"/>
                <a:ea typeface="Calibri" panose="020F0502020204030204" pitchFamily="34" charset="0"/>
                <a:cs typeface="Times New Roman" panose="02020603050405020304" pitchFamily="18" charset="0"/>
              </a:rPr>
              <a:t>page</a:t>
            </a:r>
            <a:endParaRPr lang="en-US" sz="4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99619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Conclusion </a:t>
            </a:r>
            <a:endParaRPr lang="en-US" dirty="0">
              <a:solidFill>
                <a:srgbClr val="FFFF00"/>
              </a:solidFill>
            </a:endParaRPr>
          </a:p>
        </p:txBody>
      </p:sp>
      <p:sp>
        <p:nvSpPr>
          <p:cNvPr id="3" name="Content Placeholder 2"/>
          <p:cNvSpPr>
            <a:spLocks noGrp="1"/>
          </p:cNvSpPr>
          <p:nvPr>
            <p:ph idx="1"/>
          </p:nvPr>
        </p:nvSpPr>
        <p:spPr/>
        <p:txBody>
          <a:bodyPr/>
          <a:lstStyle/>
          <a:p>
            <a:r>
              <a:rPr lang="en-US" dirty="0"/>
              <a:t>In conclusion, the Library Management System developed using C language efficiently addresses the essential needs of managing library data with functionalities such as adding, deleting, issue and return book, modifying, viewing, and searching available books. It ensures secure access through user authentication, safeguarding sensitive information. It also provides a register password and username before first time signing in into the system. The system's intuitive interface and platform independence make it a practical and versatile solution for streamlining administrative tasks, improving data accuracy, and enhancing productivity.    </a:t>
            </a:r>
          </a:p>
        </p:txBody>
      </p:sp>
    </p:spTree>
    <p:extLst>
      <p:ext uri="{BB962C8B-B14F-4D97-AF65-F5344CB8AC3E}">
        <p14:creationId xmlns:p14="http://schemas.microsoft.com/office/powerpoint/2010/main" val="29569765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References</a:t>
            </a:r>
            <a:endParaRPr lang="en-US" dirty="0">
              <a:solidFill>
                <a:srgbClr val="FFFF00"/>
              </a:solidFill>
            </a:endParaRPr>
          </a:p>
        </p:txBody>
      </p:sp>
      <p:sp>
        <p:nvSpPr>
          <p:cNvPr id="3" name="Content Placeholder 2"/>
          <p:cNvSpPr>
            <a:spLocks noGrp="1"/>
          </p:cNvSpPr>
          <p:nvPr>
            <p:ph idx="1"/>
          </p:nvPr>
        </p:nvSpPr>
        <p:spPr/>
        <p:txBody>
          <a:bodyPr>
            <a:normAutofit fontScale="70000" lnSpcReduction="20000"/>
          </a:bodyPr>
          <a:lstStyle/>
          <a:p>
            <a:r>
              <a:rPr lang="en-US" dirty="0" err="1"/>
              <a:t>Abir</a:t>
            </a:r>
            <a:r>
              <a:rPr lang="en-US" dirty="0"/>
              <a:t> Roy and </a:t>
            </a:r>
            <a:r>
              <a:rPr lang="en-US" dirty="0" err="1"/>
              <a:t>anindita</a:t>
            </a:r>
            <a:r>
              <a:rPr lang="en-US" dirty="0"/>
              <a:t> </a:t>
            </a:r>
            <a:r>
              <a:rPr lang="en-US" dirty="0" err="1"/>
              <a:t>mridha</a:t>
            </a:r>
            <a:r>
              <a:rPr lang="en-US" dirty="0"/>
              <a:t> (2024). Programming in </a:t>
            </a:r>
            <a:r>
              <a:rPr lang="en-US" dirty="0" err="1"/>
              <a:t>Dev</a:t>
            </a:r>
            <a:r>
              <a:rPr lang="en-US" dirty="0"/>
              <a:t> C++ C(datim.org.np).BCA student</a:t>
            </a:r>
          </a:p>
          <a:p>
            <a:pPr marL="0" indent="0">
              <a:buNone/>
            </a:pPr>
            <a:r>
              <a:rPr lang="en-US" u="sng" dirty="0" smtClean="0">
                <a:hlinkClick r:id="rId2"/>
              </a:rPr>
              <a:t>	Library </a:t>
            </a:r>
            <a:r>
              <a:rPr lang="en-US" u="sng" dirty="0">
                <a:hlinkClick r:id="rId2"/>
              </a:rPr>
              <a:t>Management System Project in Software Development (geeksforgeeks.org)</a:t>
            </a:r>
            <a:r>
              <a:rPr lang="en-US" u="sng" dirty="0"/>
              <a:t>     </a:t>
            </a:r>
            <a:endParaRPr lang="en-US" dirty="0"/>
          </a:p>
          <a:p>
            <a:pPr marL="0" indent="0">
              <a:buNone/>
            </a:pPr>
            <a:r>
              <a:rPr lang="en-US" u="sng" dirty="0" smtClean="0"/>
              <a:t>	 </a:t>
            </a:r>
            <a:r>
              <a:rPr lang="en-US" u="sng" dirty="0"/>
              <a:t>[</a:t>
            </a:r>
            <a:r>
              <a:rPr lang="en-US" dirty="0"/>
              <a:t>Accessed</a:t>
            </a:r>
            <a:r>
              <a:rPr lang="en-US" u="sng" dirty="0"/>
              <a:t> 17 march]</a:t>
            </a:r>
            <a:endParaRPr lang="en-US" dirty="0"/>
          </a:p>
          <a:p>
            <a:r>
              <a:rPr lang="en-US" dirty="0"/>
              <a:t>[2] </a:t>
            </a:r>
            <a:r>
              <a:rPr lang="en-US" dirty="0" err="1"/>
              <a:t>Prabhakar</a:t>
            </a:r>
            <a:r>
              <a:rPr lang="en-US" dirty="0"/>
              <a:t> </a:t>
            </a:r>
            <a:r>
              <a:rPr lang="en-US" dirty="0" err="1"/>
              <a:t>kumar</a:t>
            </a:r>
            <a:r>
              <a:rPr lang="en-US" dirty="0"/>
              <a:t> and Rahul (2018). Using c programming language (ACADEMIA). Computer engineering student of </a:t>
            </a:r>
            <a:r>
              <a:rPr lang="en-US" dirty="0" err="1"/>
              <a:t>Cohin</a:t>
            </a:r>
            <a:r>
              <a:rPr lang="en-US" dirty="0"/>
              <a:t> University of science and technology. [Accessed March 17]</a:t>
            </a:r>
          </a:p>
          <a:p>
            <a:r>
              <a:rPr lang="en-US" dirty="0">
                <a:hlinkClick r:id="rId3"/>
              </a:rPr>
              <a:t>  </a:t>
            </a:r>
            <a:r>
              <a:rPr lang="en-US" u="sng" dirty="0">
                <a:hlinkClick r:id="rId3"/>
              </a:rPr>
              <a:t>(PDF) Library Management System Mini Project Report On LIBRARY       MANAGEMENT SYSTEM | </a:t>
            </a:r>
            <a:r>
              <a:rPr lang="en-US" u="sng" dirty="0" err="1">
                <a:hlinkClick r:id="rId3"/>
              </a:rPr>
              <a:t>Bibek</a:t>
            </a:r>
            <a:r>
              <a:rPr lang="en-US" u="sng" dirty="0">
                <a:hlinkClick r:id="rId3"/>
              </a:rPr>
              <a:t>          </a:t>
            </a:r>
            <a:r>
              <a:rPr lang="en-US" u="sng" dirty="0" err="1">
                <a:hlinkClick r:id="rId3"/>
              </a:rPr>
              <a:t>Chaulagain</a:t>
            </a:r>
            <a:r>
              <a:rPr lang="en-US" u="sng" dirty="0">
                <a:hlinkClick r:id="rId3"/>
              </a:rPr>
              <a:t> and Bilal </a:t>
            </a:r>
            <a:r>
              <a:rPr lang="en-US" u="sng" dirty="0" err="1">
                <a:hlinkClick r:id="rId3"/>
              </a:rPr>
              <a:t>Awan</a:t>
            </a:r>
            <a:r>
              <a:rPr lang="en-US" u="sng" dirty="0">
                <a:hlinkClick r:id="rId3"/>
              </a:rPr>
              <a:t> - Academia.edu</a:t>
            </a:r>
            <a:r>
              <a:rPr lang="en-US" u="sng" dirty="0"/>
              <a:t>                                [March 17]</a:t>
            </a:r>
            <a:endParaRPr lang="en-US" dirty="0"/>
          </a:p>
          <a:p>
            <a:r>
              <a:rPr lang="en-US" dirty="0"/>
              <a:t>[3]GLEVIN STANISLAUS GAGA (2021). Using c programming language to developed this system. BIT student of university of Mumbai.</a:t>
            </a:r>
          </a:p>
          <a:p>
            <a:r>
              <a:rPr lang="en-US" dirty="0"/>
              <a:t>    </a:t>
            </a:r>
            <a:r>
              <a:rPr lang="en-US" u="sng" dirty="0">
                <a:hlinkClick r:id="rId4"/>
              </a:rPr>
              <a:t>(PDF) The Digital Library Management System 2021: Design and Implementation of an </a:t>
            </a:r>
            <a:r>
              <a:rPr lang="en-US" u="sng" dirty="0" err="1">
                <a:hlinkClick r:id="rId4"/>
              </a:rPr>
              <a:t>integratedLibraryManagement</a:t>
            </a:r>
            <a:r>
              <a:rPr lang="en-US" u="sng" dirty="0">
                <a:hlinkClick r:id="rId4"/>
              </a:rPr>
              <a:t> System (researchgate.net)</a:t>
            </a:r>
            <a:r>
              <a:rPr lang="en-US" u="sng" dirty="0"/>
              <a:t> [</a:t>
            </a:r>
            <a:r>
              <a:rPr lang="en-US" dirty="0"/>
              <a:t>accessed</a:t>
            </a:r>
            <a:r>
              <a:rPr lang="en-US" u="sng" dirty="0"/>
              <a:t> March 17]</a:t>
            </a:r>
            <a:endParaRPr lang="en-US" dirty="0"/>
          </a:p>
          <a:p>
            <a:r>
              <a:rPr lang="en-US" dirty="0"/>
              <a:t>[4] MRS </a:t>
            </a:r>
            <a:r>
              <a:rPr lang="en-US" dirty="0" err="1"/>
              <a:t>Swaroop</a:t>
            </a:r>
            <a:r>
              <a:rPr lang="en-US" dirty="0"/>
              <a:t> (2017). Using c language to develop this system. MSc computer student of “university of east London”. </a:t>
            </a:r>
            <a:r>
              <a:rPr lang="en-US" u="sng" dirty="0">
                <a:hlinkClick r:id="rId5"/>
              </a:rPr>
              <a:t>Library management system final Report - Project Report on ONLINE LIBRARY MANAGEMENT SYSTEM - </a:t>
            </a:r>
            <a:r>
              <a:rPr lang="en-US" u="sng" dirty="0" err="1">
                <a:hlinkClick r:id="rId5"/>
              </a:rPr>
              <a:t>Studocu</a:t>
            </a:r>
            <a:r>
              <a:rPr lang="en-US" u="sng" dirty="0"/>
              <a:t>   [</a:t>
            </a:r>
            <a:r>
              <a:rPr lang="en-US" dirty="0"/>
              <a:t>accessed</a:t>
            </a:r>
            <a:r>
              <a:rPr lang="en-US" u="sng" dirty="0"/>
              <a:t> March 17]</a:t>
            </a:r>
            <a:endParaRPr lang="en-US" dirty="0"/>
          </a:p>
        </p:txBody>
      </p:sp>
    </p:spTree>
    <p:extLst>
      <p:ext uri="{BB962C8B-B14F-4D97-AF65-F5344CB8AC3E}">
        <p14:creationId xmlns:p14="http://schemas.microsoft.com/office/powerpoint/2010/main" val="33925345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Problem statement</a:t>
            </a:r>
            <a:endParaRPr lang="en-US" dirty="0">
              <a:solidFill>
                <a:srgbClr val="FFFF00"/>
              </a:solidFill>
            </a:endParaRPr>
          </a:p>
        </p:txBody>
      </p:sp>
      <p:sp>
        <p:nvSpPr>
          <p:cNvPr id="3" name="Content Placeholder 2"/>
          <p:cNvSpPr>
            <a:spLocks noGrp="1"/>
          </p:cNvSpPr>
          <p:nvPr>
            <p:ph idx="1"/>
          </p:nvPr>
        </p:nvSpPr>
        <p:spPr/>
        <p:txBody>
          <a:bodyPr/>
          <a:lstStyle/>
          <a:p>
            <a:r>
              <a:rPr lang="en-US" dirty="0" smtClean="0"/>
              <a:t>Old LMS system are based on the more paper work which is complex to manage library transaction and saves records.</a:t>
            </a:r>
          </a:p>
          <a:p>
            <a:r>
              <a:rPr lang="en-US" dirty="0" smtClean="0"/>
              <a:t>In the old LMS system there is a problem of data lost and problem of management books data due to </a:t>
            </a:r>
            <a:r>
              <a:rPr lang="en-US" dirty="0" err="1" smtClean="0"/>
              <a:t>mannual</a:t>
            </a:r>
            <a:r>
              <a:rPr lang="en-US" dirty="0" smtClean="0"/>
              <a:t> which make complex for librarian.</a:t>
            </a:r>
            <a:endParaRPr lang="en-US" dirty="0"/>
          </a:p>
        </p:txBody>
      </p:sp>
    </p:spTree>
    <p:extLst>
      <p:ext uri="{BB962C8B-B14F-4D97-AF65-F5344CB8AC3E}">
        <p14:creationId xmlns:p14="http://schemas.microsoft.com/office/powerpoint/2010/main" val="3956444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Objective</a:t>
            </a:r>
            <a:r>
              <a:rPr lang="en-US" dirty="0" smtClean="0"/>
              <a:t> </a:t>
            </a:r>
            <a:endParaRPr lang="en-US" dirty="0"/>
          </a:p>
        </p:txBody>
      </p:sp>
      <p:sp>
        <p:nvSpPr>
          <p:cNvPr id="3" name="Content Placeholder 2"/>
          <p:cNvSpPr>
            <a:spLocks noGrp="1"/>
          </p:cNvSpPr>
          <p:nvPr>
            <p:ph idx="1"/>
          </p:nvPr>
        </p:nvSpPr>
        <p:spPr>
          <a:xfrm>
            <a:off x="388938" y="1652868"/>
            <a:ext cx="5868987" cy="4195481"/>
          </a:xfrm>
        </p:spPr>
        <p:txBody>
          <a:bodyPr/>
          <a:lstStyle/>
          <a:p>
            <a:r>
              <a:rPr lang="en-US" dirty="0" smtClean="0"/>
              <a:t>To solve the data loss issue in the library.</a:t>
            </a:r>
          </a:p>
          <a:p>
            <a:pPr marL="0" indent="0">
              <a:buNone/>
            </a:pPr>
            <a:endParaRPr lang="en-US" dirty="0" smtClean="0"/>
          </a:p>
          <a:p>
            <a:r>
              <a:rPr lang="en-US" dirty="0" smtClean="0"/>
              <a:t>To reduce the paper work in the library.</a:t>
            </a:r>
          </a:p>
          <a:p>
            <a:pPr marL="0" indent="0">
              <a:buNone/>
            </a:pPr>
            <a:endParaRPr lang="en-US" dirty="0" smtClean="0"/>
          </a:p>
          <a:p>
            <a:r>
              <a:rPr lang="en-US" dirty="0" smtClean="0"/>
              <a:t>Make a easy, comfortable and permanent data stored library management system.</a:t>
            </a:r>
            <a:endParaRPr lang="en-US" dirty="0"/>
          </a:p>
        </p:txBody>
      </p:sp>
      <p:sp>
        <p:nvSpPr>
          <p:cNvPr id="4" name="Rectangle 3"/>
          <p:cNvSpPr/>
          <p:nvPr/>
        </p:nvSpPr>
        <p:spPr>
          <a:xfrm>
            <a:off x="6257925" y="0"/>
            <a:ext cx="5934075"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66925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FF00"/>
                </a:solidFill>
              </a:rPr>
              <a:t>Scope </a:t>
            </a:r>
            <a:endParaRPr lang="en-US" dirty="0">
              <a:solidFill>
                <a:srgbClr val="FFFF00"/>
              </a:solidFill>
            </a:endParaRPr>
          </a:p>
        </p:txBody>
      </p:sp>
      <p:sp>
        <p:nvSpPr>
          <p:cNvPr id="3" name="Content Placeholder 2"/>
          <p:cNvSpPr>
            <a:spLocks noGrp="1"/>
          </p:cNvSpPr>
          <p:nvPr>
            <p:ph idx="1"/>
          </p:nvPr>
        </p:nvSpPr>
        <p:spPr>
          <a:xfrm>
            <a:off x="333375" y="2052918"/>
            <a:ext cx="5495926" cy="4195481"/>
          </a:xfrm>
        </p:spPr>
        <p:txBody>
          <a:bodyPr/>
          <a:lstStyle/>
          <a:p>
            <a:r>
              <a:rPr lang="en-US" dirty="0" smtClean="0"/>
              <a:t>Used in the library for a reducing the paper work.</a:t>
            </a:r>
          </a:p>
          <a:p>
            <a:r>
              <a:rPr lang="en-US" dirty="0" smtClean="0"/>
              <a:t>Used in library for the managing books in library in effectively and make library work fast and easier.</a:t>
            </a:r>
          </a:p>
          <a:p>
            <a:endParaRPr lang="en-US" dirty="0" smtClean="0"/>
          </a:p>
          <a:p>
            <a:endParaRPr lang="en-US" dirty="0"/>
          </a:p>
        </p:txBody>
      </p:sp>
      <p:sp>
        <p:nvSpPr>
          <p:cNvPr id="4" name="Rectangle 3"/>
          <p:cNvSpPr/>
          <p:nvPr/>
        </p:nvSpPr>
        <p:spPr>
          <a:xfrm>
            <a:off x="5638800" y="0"/>
            <a:ext cx="65532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17839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1" y="1450974"/>
            <a:ext cx="8677274" cy="4797425"/>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 name="TextBox 2"/>
          <p:cNvSpPr txBox="1"/>
          <p:nvPr/>
        </p:nvSpPr>
        <p:spPr>
          <a:xfrm>
            <a:off x="876300" y="390525"/>
            <a:ext cx="5372100" cy="738664"/>
          </a:xfrm>
          <a:prstGeom prst="rect">
            <a:avLst/>
          </a:prstGeom>
          <a:noFill/>
        </p:spPr>
        <p:txBody>
          <a:bodyPr wrap="square" rtlCol="0">
            <a:spAutoFit/>
          </a:bodyPr>
          <a:lstStyle/>
          <a:p>
            <a:r>
              <a:rPr lang="en-US" sz="4200" dirty="0" smtClean="0">
                <a:solidFill>
                  <a:srgbClr val="FFFF00"/>
                </a:solidFill>
              </a:rPr>
              <a:t>Waterfall model</a:t>
            </a:r>
            <a:endParaRPr lang="en-US" sz="4200" dirty="0">
              <a:solidFill>
                <a:srgbClr val="FFFF00"/>
              </a:solidFill>
            </a:endParaRPr>
          </a:p>
        </p:txBody>
      </p:sp>
    </p:spTree>
    <p:extLst>
      <p:ext uri="{BB962C8B-B14F-4D97-AF65-F5344CB8AC3E}">
        <p14:creationId xmlns:p14="http://schemas.microsoft.com/office/powerpoint/2010/main" val="22763256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819275" y="1079500"/>
            <a:ext cx="6470015" cy="4699000"/>
            <a:chOff x="12700" y="0"/>
            <a:chExt cx="4386580" cy="4699000"/>
          </a:xfrm>
        </p:grpSpPr>
        <p:sp>
          <p:nvSpPr>
            <p:cNvPr id="3" name="Oval 2"/>
            <p:cNvSpPr/>
            <p:nvPr/>
          </p:nvSpPr>
          <p:spPr>
            <a:xfrm>
              <a:off x="12700" y="4362450"/>
              <a:ext cx="215900" cy="171450"/>
            </a:xfrm>
            <a:prstGeom prst="ellipse">
              <a:avLst/>
            </a:prstGeom>
          </p:spPr>
          <p:style>
            <a:lnRef idx="3">
              <a:schemeClr val="lt1"/>
            </a:lnRef>
            <a:fillRef idx="1">
              <a:schemeClr val="accent3"/>
            </a:fillRef>
            <a:effectRef idx="1">
              <a:schemeClr val="accent3"/>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 name="Parallelogram 3"/>
            <p:cNvSpPr/>
            <p:nvPr/>
          </p:nvSpPr>
          <p:spPr>
            <a:xfrm>
              <a:off x="2876550" y="3949700"/>
              <a:ext cx="1035050" cy="3302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Welcome u</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ser</a:t>
              </a:r>
            </a:p>
          </p:txBody>
        </p:sp>
        <p:cxnSp>
          <p:nvCxnSpPr>
            <p:cNvPr id="5" name="Straight Arrow Connector 4"/>
            <p:cNvCxnSpPr/>
            <p:nvPr/>
          </p:nvCxnSpPr>
          <p:spPr>
            <a:xfrm>
              <a:off x="3429000" y="1682750"/>
              <a:ext cx="0" cy="412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Oval 5"/>
            <p:cNvSpPr/>
            <p:nvPr/>
          </p:nvSpPr>
          <p:spPr>
            <a:xfrm>
              <a:off x="3028950" y="0"/>
              <a:ext cx="939245" cy="450849"/>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Start</a:t>
              </a:r>
            </a:p>
          </p:txBody>
        </p:sp>
        <p:sp>
          <p:nvSpPr>
            <p:cNvPr id="7" name="Diamond 6"/>
            <p:cNvSpPr/>
            <p:nvPr/>
          </p:nvSpPr>
          <p:spPr>
            <a:xfrm>
              <a:off x="2971800" y="2089150"/>
              <a:ext cx="882650" cy="54610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n=1</a:t>
              </a:r>
            </a:p>
          </p:txBody>
        </p:sp>
        <p:sp>
          <p:nvSpPr>
            <p:cNvPr id="8" name="Parallelogram 7"/>
            <p:cNvSpPr/>
            <p:nvPr/>
          </p:nvSpPr>
          <p:spPr>
            <a:xfrm>
              <a:off x="2387600" y="863600"/>
              <a:ext cx="2011680" cy="842222"/>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457200" marR="0">
                <a:lnSpc>
                  <a:spcPct val="107000"/>
                </a:lnSpc>
                <a:spcBef>
                  <a:spcPts val="0"/>
                </a:spcBef>
                <a:spcAft>
                  <a:spcPts val="800"/>
                </a:spcAft>
              </a:pPr>
              <a:r>
                <a:rPr lang="en-US" sz="12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Read username and </a:t>
              </a: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password</a:t>
              </a:r>
            </a:p>
          </p:txBody>
        </p:sp>
        <p:cxnSp>
          <p:nvCxnSpPr>
            <p:cNvPr id="9" name="Straight Arrow Connector 8"/>
            <p:cNvCxnSpPr/>
            <p:nvPr/>
          </p:nvCxnSpPr>
          <p:spPr>
            <a:xfrm flipV="1">
              <a:off x="1809750" y="1155700"/>
              <a:ext cx="710565" cy="12128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Diamond 9"/>
            <p:cNvSpPr/>
            <p:nvPr/>
          </p:nvSpPr>
          <p:spPr>
            <a:xfrm>
              <a:off x="2844800" y="3003550"/>
              <a:ext cx="1136650" cy="59690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Logi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n </a:t>
              </a:r>
            </a:p>
          </p:txBody>
        </p:sp>
        <p:cxnSp>
          <p:nvCxnSpPr>
            <p:cNvPr id="11" name="Straight Connector 10"/>
            <p:cNvCxnSpPr/>
            <p:nvPr/>
          </p:nvCxnSpPr>
          <p:spPr>
            <a:xfrm flipH="1" flipV="1">
              <a:off x="1784350" y="2374900"/>
              <a:ext cx="1214172"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H="1" flipV="1">
              <a:off x="76200" y="1092200"/>
              <a:ext cx="45719" cy="32829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69850" y="1104900"/>
              <a:ext cx="2466843" cy="472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29000" y="3556000"/>
              <a:ext cx="0" cy="412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p:cNvCxnSpPr/>
            <p:nvPr/>
          </p:nvCxnSpPr>
          <p:spPr>
            <a:xfrm>
              <a:off x="3409950" y="2584450"/>
              <a:ext cx="0" cy="412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3524250" y="450850"/>
              <a:ext cx="0" cy="4127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p:cNvCxnSpPr/>
            <p:nvPr/>
          </p:nvCxnSpPr>
          <p:spPr>
            <a:xfrm>
              <a:off x="3359150" y="4210050"/>
              <a:ext cx="45719" cy="3365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Oval 17"/>
            <p:cNvSpPr/>
            <p:nvPr/>
          </p:nvSpPr>
          <p:spPr>
            <a:xfrm>
              <a:off x="3282950" y="4533900"/>
              <a:ext cx="215900" cy="165100"/>
            </a:xfrm>
            <a:prstGeom prst="ellipse">
              <a:avLst/>
            </a:prstGeom>
            <a:solidFill>
              <a:schemeClr val="bg1">
                <a:lumMod val="7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extLst>
      <p:ext uri="{BB962C8B-B14F-4D97-AF65-F5344CB8AC3E}">
        <p14:creationId xmlns:p14="http://schemas.microsoft.com/office/powerpoint/2010/main" val="28968718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00201" y="57151"/>
            <a:ext cx="8696324" cy="6772274"/>
            <a:chOff x="0" y="0"/>
            <a:chExt cx="7528982" cy="9872980"/>
          </a:xfrm>
        </p:grpSpPr>
        <p:grpSp>
          <p:nvGrpSpPr>
            <p:cNvPr id="3" name="Group 2"/>
            <p:cNvGrpSpPr/>
            <p:nvPr/>
          </p:nvGrpSpPr>
          <p:grpSpPr>
            <a:xfrm>
              <a:off x="0" y="0"/>
              <a:ext cx="7528982" cy="9872980"/>
              <a:chOff x="331471" y="0"/>
              <a:chExt cx="7528982" cy="9872980"/>
            </a:xfrm>
          </p:grpSpPr>
          <p:cxnSp>
            <p:nvCxnSpPr>
              <p:cNvPr id="7" name="Straight Arrow Connector 6"/>
              <p:cNvCxnSpPr/>
              <p:nvPr/>
            </p:nvCxnSpPr>
            <p:spPr>
              <a:xfrm>
                <a:off x="6766560" y="39547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p:cNvCxnSpPr/>
              <p:nvPr/>
            </p:nvCxnSpPr>
            <p:spPr>
              <a:xfrm>
                <a:off x="6400800" y="891540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9" name="Oval 8"/>
              <p:cNvSpPr/>
              <p:nvPr/>
            </p:nvSpPr>
            <p:spPr>
              <a:xfrm>
                <a:off x="4411980" y="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10" name="Diamond 9"/>
              <p:cNvSpPr/>
              <p:nvPr/>
            </p:nvSpPr>
            <p:spPr>
              <a:xfrm>
                <a:off x="3535680" y="2240280"/>
                <a:ext cx="1600200" cy="125730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1 </a:t>
                </a:r>
              </a:p>
            </p:txBody>
          </p:sp>
          <p:sp>
            <p:nvSpPr>
              <p:cNvPr id="11" name="Parallelogram 10"/>
              <p:cNvSpPr/>
              <p:nvPr/>
            </p:nvSpPr>
            <p:spPr>
              <a:xfrm>
                <a:off x="2491740" y="4960620"/>
                <a:ext cx="3386667" cy="2111086"/>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menu</a:t>
                </a: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Issues book</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Return book</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Search book</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Update book</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Setting</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GB" sz="1100" dirty="0">
                    <a:solidFill>
                      <a:schemeClr val="tx1"/>
                    </a:solidFill>
                    <a:effectLst/>
                    <a:ea typeface="Calibri" panose="020F0502020204030204" pitchFamily="34" charset="0"/>
                    <a:cs typeface="Times New Roman" panose="02020603050405020304" pitchFamily="18" charset="0"/>
                  </a:rPr>
                  <a:t>Exit </a:t>
                </a:r>
                <a:endParaRPr lang="en-US" sz="1100" dirty="0">
                  <a:solidFill>
                    <a:schemeClr val="tx1"/>
                  </a:solidFill>
                  <a:effectLst/>
                  <a:ea typeface="Calibri" panose="020F0502020204030204" pitchFamily="34" charset="0"/>
                  <a:cs typeface="Times New Roman" panose="02020603050405020304" pitchFamily="18" charset="0"/>
                </a:endParaRPr>
              </a:p>
            </p:txBody>
          </p:sp>
          <p:cxnSp>
            <p:nvCxnSpPr>
              <p:cNvPr id="12" name="Straight Arrow Connector 11"/>
              <p:cNvCxnSpPr/>
              <p:nvPr/>
            </p:nvCxnSpPr>
            <p:spPr>
              <a:xfrm>
                <a:off x="4541508" y="27432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p:cNvCxnSpPr/>
              <p:nvPr/>
            </p:nvCxnSpPr>
            <p:spPr>
              <a:xfrm>
                <a:off x="4320540" y="17449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flipV="1">
                <a:off x="1158240" y="2849880"/>
                <a:ext cx="2436284" cy="42333"/>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5090160" y="2834640"/>
                <a:ext cx="1862667" cy="424"/>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Arrow Connector 15"/>
              <p:cNvCxnSpPr/>
              <p:nvPr/>
            </p:nvCxnSpPr>
            <p:spPr>
              <a:xfrm>
                <a:off x="1165860" y="2895600"/>
                <a:ext cx="45085" cy="20066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Diamond 16"/>
              <p:cNvSpPr/>
              <p:nvPr/>
            </p:nvSpPr>
            <p:spPr>
              <a:xfrm>
                <a:off x="601980" y="4884420"/>
                <a:ext cx="1189760" cy="808759"/>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2 </a:t>
                </a:r>
              </a:p>
            </p:txBody>
          </p:sp>
          <p:cxnSp>
            <p:nvCxnSpPr>
              <p:cNvPr id="18" name="Straight Arrow Connector 17"/>
              <p:cNvCxnSpPr/>
              <p:nvPr/>
            </p:nvCxnSpPr>
            <p:spPr>
              <a:xfrm>
                <a:off x="1203960" y="56159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Parallelogram 18"/>
              <p:cNvSpPr/>
              <p:nvPr/>
            </p:nvSpPr>
            <p:spPr>
              <a:xfrm>
                <a:off x="5547360" y="836676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Issues book</a:t>
                </a:r>
              </a:p>
            </p:txBody>
          </p:sp>
          <p:cxnSp>
            <p:nvCxnSpPr>
              <p:cNvPr id="20" name="Straight Arrow Connector 19"/>
              <p:cNvCxnSpPr/>
              <p:nvPr/>
            </p:nvCxnSpPr>
            <p:spPr>
              <a:xfrm>
                <a:off x="6949440" y="282702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1" name="Parallelogram 20"/>
              <p:cNvSpPr/>
              <p:nvPr/>
            </p:nvSpPr>
            <p:spPr>
              <a:xfrm>
                <a:off x="2491740" y="769620"/>
                <a:ext cx="3824605" cy="974725"/>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228600">
                  <a:lnSpc>
                    <a:spcPct val="107000"/>
                  </a:lnSpc>
                  <a:spcBef>
                    <a:spcPts val="0"/>
                  </a:spcBef>
                  <a:spcAft>
                    <a:spcPts val="0"/>
                  </a:spcAft>
                </a:pPr>
                <a:r>
                  <a:rPr lang="en-GB" sz="1100" dirty="0">
                    <a:solidFill>
                      <a:schemeClr val="tx1"/>
                    </a:solidFill>
                    <a:effectLst/>
                    <a:ea typeface="Calibri" panose="020F0502020204030204" pitchFamily="34" charset="0"/>
                    <a:cs typeface="Times New Roman" panose="02020603050405020304" pitchFamily="18" charset="0"/>
                  </a:rPr>
                  <a:t>Enter 1 for LMS</a:t>
                </a:r>
                <a:endParaRPr lang="en-US" sz="1100" dirty="0">
                  <a:solidFill>
                    <a:schemeClr val="tx1"/>
                  </a:solidFill>
                  <a:effectLst/>
                  <a:ea typeface="Calibri" panose="020F0502020204030204" pitchFamily="34" charset="0"/>
                  <a:cs typeface="Times New Roman" panose="02020603050405020304" pitchFamily="18" charset="0"/>
                </a:endParaRPr>
              </a:p>
              <a:p>
                <a:pPr marL="457200" marR="0" indent="-228600">
                  <a:lnSpc>
                    <a:spcPct val="107000"/>
                  </a:lnSpc>
                  <a:spcBef>
                    <a:spcPts val="0"/>
                  </a:spcBef>
                  <a:spcAft>
                    <a:spcPts val="800"/>
                  </a:spcAft>
                </a:pPr>
                <a:r>
                  <a:rPr lang="en-GB" sz="1100" dirty="0">
                    <a:solidFill>
                      <a:schemeClr val="tx1"/>
                    </a:solidFill>
                    <a:effectLst/>
                    <a:ea typeface="Calibri" panose="020F0502020204030204" pitchFamily="34" charset="0"/>
                    <a:cs typeface="Times New Roman" panose="02020603050405020304" pitchFamily="18" charset="0"/>
                  </a:rPr>
                  <a:t>Exit </a:t>
                </a:r>
                <a:endParaRPr lang="en-US" sz="1100" dirty="0">
                  <a:solidFill>
                    <a:schemeClr val="tx1"/>
                  </a:solidFill>
                  <a:effectLst/>
                  <a:ea typeface="Calibri" panose="020F0502020204030204" pitchFamily="34" charset="0"/>
                  <a:cs typeface="Times New Roman" panose="02020603050405020304" pitchFamily="18" charset="0"/>
                </a:endParaRPr>
              </a:p>
            </p:txBody>
          </p:sp>
          <p:sp>
            <p:nvSpPr>
              <p:cNvPr id="22" name="Parallelogram 21"/>
              <p:cNvSpPr/>
              <p:nvPr/>
            </p:nvSpPr>
            <p:spPr>
              <a:xfrm>
                <a:off x="5836920" y="3337560"/>
                <a:ext cx="1906693" cy="637117"/>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Welcome to library management system</a:t>
                </a:r>
              </a:p>
            </p:txBody>
          </p:sp>
          <p:cxnSp>
            <p:nvCxnSpPr>
              <p:cNvPr id="23" name="Straight Connector 22"/>
              <p:cNvCxnSpPr/>
              <p:nvPr/>
            </p:nvCxnSpPr>
            <p:spPr>
              <a:xfrm flipV="1">
                <a:off x="3962400" y="4442460"/>
                <a:ext cx="2811491" cy="34636"/>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Arrow Connector 23"/>
              <p:cNvCxnSpPr/>
              <p:nvPr/>
            </p:nvCxnSpPr>
            <p:spPr>
              <a:xfrm>
                <a:off x="3970020" y="448056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3908859" y="8214360"/>
                <a:ext cx="13970" cy="556260"/>
              </a:xfrm>
              <a:prstGeom prst="line">
                <a:avLst/>
              </a:prstGeom>
            </p:spPr>
            <p:style>
              <a:lnRef idx="3">
                <a:schemeClr val="dk1"/>
              </a:lnRef>
              <a:fillRef idx="0">
                <a:schemeClr val="dk1"/>
              </a:fillRef>
              <a:effectRef idx="2">
                <a:schemeClr val="dk1"/>
              </a:effectRef>
              <a:fontRef idx="minor">
                <a:schemeClr val="tx1"/>
              </a:fontRef>
            </p:style>
          </p:cxnSp>
          <p:sp>
            <p:nvSpPr>
              <p:cNvPr id="26" name="Oval 25"/>
              <p:cNvSpPr/>
              <p:nvPr/>
            </p:nvSpPr>
            <p:spPr>
              <a:xfrm>
                <a:off x="6286500" y="941832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27" name="Straight Arrow Connector 26"/>
              <p:cNvCxnSpPr/>
              <p:nvPr/>
            </p:nvCxnSpPr>
            <p:spPr>
              <a:xfrm>
                <a:off x="3916680" y="70256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Diamond 27"/>
              <p:cNvSpPr/>
              <p:nvPr/>
            </p:nvSpPr>
            <p:spPr>
              <a:xfrm>
                <a:off x="3322320" y="7528560"/>
                <a:ext cx="1217468" cy="704850"/>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 1 </a:t>
                </a:r>
              </a:p>
            </p:txBody>
          </p:sp>
          <p:cxnSp>
            <p:nvCxnSpPr>
              <p:cNvPr id="29" name="Straight Connector 28"/>
              <p:cNvCxnSpPr/>
              <p:nvPr/>
            </p:nvCxnSpPr>
            <p:spPr>
              <a:xfrm>
                <a:off x="4541520" y="7871460"/>
                <a:ext cx="1862455"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Arrow Connector 29"/>
              <p:cNvCxnSpPr/>
              <p:nvPr/>
            </p:nvCxnSpPr>
            <p:spPr>
              <a:xfrm>
                <a:off x="6385560" y="78638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1" name="Oval 30"/>
              <p:cNvSpPr/>
              <p:nvPr/>
            </p:nvSpPr>
            <p:spPr>
              <a:xfrm>
                <a:off x="7589520" y="9548707"/>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32" name="Straight Connector 31"/>
              <p:cNvCxnSpPr/>
              <p:nvPr/>
            </p:nvCxnSpPr>
            <p:spPr>
              <a:xfrm flipH="1">
                <a:off x="7730491" y="1386810"/>
                <a:ext cx="56744" cy="8161691"/>
              </a:xfrm>
              <a:prstGeom prst="line">
                <a:avLst/>
              </a:prstGeom>
            </p:spPr>
            <p:style>
              <a:lnRef idx="3">
                <a:schemeClr val="dk1"/>
              </a:lnRef>
              <a:fillRef idx="0">
                <a:schemeClr val="dk1"/>
              </a:fillRef>
              <a:effectRef idx="2">
                <a:schemeClr val="dk1"/>
              </a:effectRef>
              <a:fontRef idx="minor">
                <a:schemeClr val="tx1"/>
              </a:fontRef>
            </p:style>
          </p:cxnSp>
          <p:sp>
            <p:nvSpPr>
              <p:cNvPr id="33" name="Parallelogram 32"/>
              <p:cNvSpPr/>
              <p:nvPr/>
            </p:nvSpPr>
            <p:spPr>
              <a:xfrm>
                <a:off x="472440" y="6118860"/>
                <a:ext cx="1401233" cy="69342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Program terminated</a:t>
                </a:r>
              </a:p>
            </p:txBody>
          </p:sp>
          <p:cxnSp>
            <p:nvCxnSpPr>
              <p:cNvPr id="34" name="Straight Arrow Connector 33"/>
              <p:cNvCxnSpPr/>
              <p:nvPr/>
            </p:nvCxnSpPr>
            <p:spPr>
              <a:xfrm flipH="1" flipV="1">
                <a:off x="350520" y="6423660"/>
                <a:ext cx="206316" cy="1432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p:nvPr/>
            </p:nvCxnSpPr>
            <p:spPr>
              <a:xfrm flipV="1">
                <a:off x="403860" y="304800"/>
                <a:ext cx="45085" cy="61423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6" name="Oval 35"/>
              <p:cNvSpPr/>
              <p:nvPr/>
            </p:nvSpPr>
            <p:spPr>
              <a:xfrm>
                <a:off x="331471" y="68580"/>
                <a:ext cx="270510"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37" name="Straight Arrow Connector 36"/>
              <p:cNvCxnSpPr/>
              <p:nvPr/>
            </p:nvCxnSpPr>
            <p:spPr>
              <a:xfrm flipH="1" flipV="1">
                <a:off x="6148757" y="1310640"/>
                <a:ext cx="1646503" cy="99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5486400" y="256794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p>
            </p:txBody>
          </p:sp>
          <p:sp>
            <p:nvSpPr>
              <p:cNvPr id="39" name="Rectangle 38"/>
              <p:cNvSpPr/>
              <p:nvPr/>
            </p:nvSpPr>
            <p:spPr>
              <a:xfrm>
                <a:off x="2529840" y="256794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a:t>
                </a:r>
              </a:p>
            </p:txBody>
          </p:sp>
          <p:sp>
            <p:nvSpPr>
              <p:cNvPr id="40" name="Rectangle 39"/>
              <p:cNvSpPr/>
              <p:nvPr/>
            </p:nvSpPr>
            <p:spPr>
              <a:xfrm>
                <a:off x="3398520" y="845058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No </a:t>
                </a:r>
              </a:p>
            </p:txBody>
          </p:sp>
          <p:sp>
            <p:nvSpPr>
              <p:cNvPr id="41" name="Rectangle 40"/>
              <p:cNvSpPr/>
              <p:nvPr/>
            </p:nvSpPr>
            <p:spPr>
              <a:xfrm>
                <a:off x="5021580" y="758952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Yes</a:t>
                </a:r>
              </a:p>
            </p:txBody>
          </p:sp>
          <p:sp>
            <p:nvSpPr>
              <p:cNvPr id="42" name="Oval 41"/>
              <p:cNvSpPr/>
              <p:nvPr/>
            </p:nvSpPr>
            <p:spPr>
              <a:xfrm>
                <a:off x="2712720" y="959358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grpSp>
        <p:grpSp>
          <p:nvGrpSpPr>
            <p:cNvPr id="4" name="Group 3"/>
            <p:cNvGrpSpPr/>
            <p:nvPr/>
          </p:nvGrpSpPr>
          <p:grpSpPr>
            <a:xfrm>
              <a:off x="2468880" y="8770620"/>
              <a:ext cx="1113790" cy="830580"/>
              <a:chOff x="0" y="0"/>
              <a:chExt cx="1113790" cy="830580"/>
            </a:xfrm>
          </p:grpSpPr>
          <p:cxnSp>
            <p:nvCxnSpPr>
              <p:cNvPr id="5" name="Straight Arrow Connector 4"/>
              <p:cNvCxnSpPr/>
              <p:nvPr/>
            </p:nvCxnSpPr>
            <p:spPr>
              <a:xfrm flipH="1">
                <a:off x="7620" y="0"/>
                <a:ext cx="1106170" cy="457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p:nvPr/>
            </p:nvCxnSpPr>
            <p:spPr>
              <a:xfrm flipH="1">
                <a:off x="0" y="53340"/>
                <a:ext cx="45719" cy="7772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24577187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8"/>
          <p:cNvGrpSpPr/>
          <p:nvPr/>
        </p:nvGrpSpPr>
        <p:grpSpPr>
          <a:xfrm>
            <a:off x="2247900" y="323850"/>
            <a:ext cx="7433319" cy="6315075"/>
            <a:chOff x="0" y="0"/>
            <a:chExt cx="5665898" cy="9802707"/>
          </a:xfrm>
        </p:grpSpPr>
        <p:cxnSp>
          <p:nvCxnSpPr>
            <p:cNvPr id="50" name="Straight Arrow Connector 49"/>
            <p:cNvCxnSpPr/>
            <p:nvPr/>
          </p:nvCxnSpPr>
          <p:spPr>
            <a:xfrm>
              <a:off x="1333500" y="581660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50"/>
            <p:cNvSpPr/>
            <p:nvPr/>
          </p:nvSpPr>
          <p:spPr>
            <a:xfrm>
              <a:off x="1314450" y="549910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Yes</a:t>
              </a:r>
            </a:p>
          </p:txBody>
        </p:sp>
        <p:grpSp>
          <p:nvGrpSpPr>
            <p:cNvPr id="52" name="Group 51"/>
            <p:cNvGrpSpPr/>
            <p:nvPr/>
          </p:nvGrpSpPr>
          <p:grpSpPr>
            <a:xfrm>
              <a:off x="0" y="0"/>
              <a:ext cx="5665898" cy="9802707"/>
              <a:chOff x="0" y="0"/>
              <a:chExt cx="5665898" cy="9802707"/>
            </a:xfrm>
          </p:grpSpPr>
          <p:cxnSp>
            <p:nvCxnSpPr>
              <p:cNvPr id="53" name="Straight Arrow Connector 52"/>
              <p:cNvCxnSpPr/>
              <p:nvPr/>
            </p:nvCxnSpPr>
            <p:spPr>
              <a:xfrm>
                <a:off x="1333500" y="842772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4" name="Straight Connector 53"/>
              <p:cNvCxnSpPr/>
              <p:nvPr/>
            </p:nvCxnSpPr>
            <p:spPr>
              <a:xfrm flipV="1">
                <a:off x="3108960" y="7078980"/>
                <a:ext cx="488950" cy="11853"/>
              </a:xfrm>
              <a:prstGeom prst="line">
                <a:avLst/>
              </a:prstGeom>
            </p:spPr>
            <p:style>
              <a:lnRef idx="3">
                <a:schemeClr val="dk1"/>
              </a:lnRef>
              <a:fillRef idx="0">
                <a:schemeClr val="dk1"/>
              </a:fillRef>
              <a:effectRef idx="2">
                <a:schemeClr val="dk1"/>
              </a:effectRef>
              <a:fontRef idx="minor">
                <a:schemeClr val="tx1"/>
              </a:fontRef>
            </p:style>
          </p:cxnSp>
          <p:sp>
            <p:nvSpPr>
              <p:cNvPr id="55" name="Rectangle 54"/>
              <p:cNvSpPr/>
              <p:nvPr/>
            </p:nvSpPr>
            <p:spPr>
              <a:xfrm>
                <a:off x="1257300" y="810768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Yes</a:t>
                </a:r>
              </a:p>
            </p:txBody>
          </p:sp>
          <p:sp>
            <p:nvSpPr>
              <p:cNvPr id="56" name="Diamond 55"/>
              <p:cNvSpPr/>
              <p:nvPr/>
            </p:nvSpPr>
            <p:spPr>
              <a:xfrm>
                <a:off x="0" y="5394960"/>
                <a:ext cx="1333846" cy="884959"/>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Opt 3 </a:t>
                </a:r>
              </a:p>
            </p:txBody>
          </p:sp>
          <p:sp>
            <p:nvSpPr>
              <p:cNvPr id="57" name="Parallelogram 56"/>
              <p:cNvSpPr/>
              <p:nvPr/>
            </p:nvSpPr>
            <p:spPr>
              <a:xfrm>
                <a:off x="1546860" y="4244340"/>
                <a:ext cx="2057400" cy="706755"/>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tx1"/>
                    </a:solidFill>
                    <a:effectLst/>
                    <a:latin typeface="Times New Roman" panose="02020603050405020304" pitchFamily="18" charset="0"/>
                    <a:ea typeface="Calibri" panose="020F0502020204030204" pitchFamily="34" charset="0"/>
                    <a:cs typeface="Mangal"/>
                  </a:rPr>
                  <a:t>Enter book name, student name</a:t>
                </a:r>
              </a:p>
            </p:txBody>
          </p:sp>
          <p:sp>
            <p:nvSpPr>
              <p:cNvPr id="58" name="Parallelogram 57"/>
              <p:cNvSpPr/>
              <p:nvPr/>
            </p:nvSpPr>
            <p:spPr>
              <a:xfrm>
                <a:off x="1638300" y="323088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tx1"/>
                    </a:solidFill>
                    <a:effectLst/>
                    <a:latin typeface="Times New Roman" panose="02020603050405020304" pitchFamily="18" charset="0"/>
                    <a:ea typeface="Calibri" panose="020F0502020204030204" pitchFamily="34" charset="0"/>
                    <a:cs typeface="Mangal"/>
                  </a:rPr>
                  <a:t>Return book</a:t>
                </a:r>
              </a:p>
            </p:txBody>
          </p:sp>
          <p:sp>
            <p:nvSpPr>
              <p:cNvPr id="59" name="Parallelogram 58"/>
              <p:cNvSpPr/>
              <p:nvPr/>
            </p:nvSpPr>
            <p:spPr>
              <a:xfrm>
                <a:off x="2232660" y="746760"/>
                <a:ext cx="2057400" cy="8382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tx1"/>
                    </a:solidFill>
                    <a:effectLst/>
                    <a:latin typeface="Times New Roman" panose="02020603050405020304" pitchFamily="18" charset="0"/>
                    <a:ea typeface="Calibri" panose="020F0502020204030204" pitchFamily="34" charset="0"/>
                    <a:cs typeface="Mangal"/>
                  </a:rPr>
                  <a:t>Enter book name, student name, giving date, return date</a:t>
                </a:r>
              </a:p>
            </p:txBody>
          </p:sp>
          <p:sp>
            <p:nvSpPr>
              <p:cNvPr id="60" name="Parallelogram 59"/>
              <p:cNvSpPr/>
              <p:nvPr/>
            </p:nvSpPr>
            <p:spPr>
              <a:xfrm>
                <a:off x="1714500" y="565404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dirty="0">
                    <a:solidFill>
                      <a:schemeClr val="tx1"/>
                    </a:solidFill>
                    <a:effectLst/>
                    <a:latin typeface="Times New Roman" panose="02020603050405020304" pitchFamily="18" charset="0"/>
                    <a:ea typeface="Calibri" panose="020F0502020204030204" pitchFamily="34" charset="0"/>
                    <a:cs typeface="Mangal"/>
                  </a:rPr>
                  <a:t>Search book</a:t>
                </a:r>
              </a:p>
            </p:txBody>
          </p:sp>
          <p:cxnSp>
            <p:nvCxnSpPr>
              <p:cNvPr id="61" name="Straight Arrow Connector 60"/>
              <p:cNvCxnSpPr/>
              <p:nvPr/>
            </p:nvCxnSpPr>
            <p:spPr>
              <a:xfrm>
                <a:off x="1249680" y="3459480"/>
                <a:ext cx="4931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2" name="Parallelogram 61"/>
              <p:cNvSpPr/>
              <p:nvPr/>
            </p:nvSpPr>
            <p:spPr>
              <a:xfrm>
                <a:off x="1767840" y="8176260"/>
                <a:ext cx="1400810"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Update book</a:t>
                </a:r>
              </a:p>
            </p:txBody>
          </p:sp>
          <p:cxnSp>
            <p:nvCxnSpPr>
              <p:cNvPr id="63" name="Straight Arrow Connector 62"/>
              <p:cNvCxnSpPr/>
              <p:nvPr/>
            </p:nvCxnSpPr>
            <p:spPr>
              <a:xfrm flipH="1">
                <a:off x="647700" y="281940"/>
                <a:ext cx="46566" cy="27770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a:off x="2286000" y="621792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Diamond 64"/>
              <p:cNvSpPr/>
              <p:nvPr/>
            </p:nvSpPr>
            <p:spPr>
              <a:xfrm>
                <a:off x="15240" y="3063240"/>
                <a:ext cx="1238250" cy="774123"/>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Opt 2</a:t>
                </a:r>
              </a:p>
            </p:txBody>
          </p:sp>
          <p:cxnSp>
            <p:nvCxnSpPr>
              <p:cNvPr id="66" name="Straight Arrow Connector 65"/>
              <p:cNvCxnSpPr/>
              <p:nvPr/>
            </p:nvCxnSpPr>
            <p:spPr>
              <a:xfrm>
                <a:off x="2392680" y="37490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7" name="Oval 66"/>
              <p:cNvSpPr/>
              <p:nvPr/>
            </p:nvSpPr>
            <p:spPr>
              <a:xfrm>
                <a:off x="3436620" y="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68" name="Straight Arrow Connector 67"/>
              <p:cNvCxnSpPr/>
              <p:nvPr/>
            </p:nvCxnSpPr>
            <p:spPr>
              <a:xfrm>
                <a:off x="640080" y="3794760"/>
                <a:ext cx="0" cy="16002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Parallelogram 68"/>
              <p:cNvSpPr/>
              <p:nvPr/>
            </p:nvSpPr>
            <p:spPr>
              <a:xfrm>
                <a:off x="1455420" y="6720840"/>
                <a:ext cx="1760643" cy="571500"/>
              </a:xfrm>
              <a:prstGeom prst="parallelogram">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Enter book name or book no</a:t>
                </a:r>
              </a:p>
            </p:txBody>
          </p:sp>
          <p:sp>
            <p:nvSpPr>
              <p:cNvPr id="70" name="Oval 69"/>
              <p:cNvSpPr/>
              <p:nvPr/>
            </p:nvSpPr>
            <p:spPr>
              <a:xfrm>
                <a:off x="3520440" y="611124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71" name="Oval 70"/>
              <p:cNvSpPr/>
              <p:nvPr/>
            </p:nvSpPr>
            <p:spPr>
              <a:xfrm>
                <a:off x="2346960" y="918972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72" name="Straight Arrow Connector 71"/>
              <p:cNvCxnSpPr/>
              <p:nvPr/>
            </p:nvCxnSpPr>
            <p:spPr>
              <a:xfrm flipV="1">
                <a:off x="3596640" y="6385560"/>
                <a:ext cx="45719" cy="6985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a:off x="716280" y="874014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Oval 73"/>
              <p:cNvSpPr/>
              <p:nvPr/>
            </p:nvSpPr>
            <p:spPr>
              <a:xfrm>
                <a:off x="601980" y="922020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75" name="Straight Arrow Connector 74"/>
              <p:cNvCxnSpPr/>
              <p:nvPr/>
            </p:nvCxnSpPr>
            <p:spPr>
              <a:xfrm>
                <a:off x="701040" y="6240780"/>
                <a:ext cx="0" cy="183938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6" name="Diamond 75"/>
              <p:cNvSpPr/>
              <p:nvPr/>
            </p:nvSpPr>
            <p:spPr>
              <a:xfrm>
                <a:off x="83820" y="8084820"/>
                <a:ext cx="1293668" cy="690996"/>
              </a:xfrm>
              <a:prstGeom prst="diamond">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Opt 4</a:t>
                </a:r>
              </a:p>
            </p:txBody>
          </p:sp>
          <p:cxnSp>
            <p:nvCxnSpPr>
              <p:cNvPr id="77" name="Straight Connector 76"/>
              <p:cNvCxnSpPr/>
              <p:nvPr/>
            </p:nvCxnSpPr>
            <p:spPr>
              <a:xfrm>
                <a:off x="4183380" y="1242060"/>
                <a:ext cx="499534" cy="0"/>
              </a:xfrm>
              <a:prstGeom prst="line">
                <a:avLst/>
              </a:prstGeom>
            </p:spPr>
            <p:style>
              <a:lnRef idx="3">
                <a:schemeClr val="dk1"/>
              </a:lnRef>
              <a:fillRef idx="0">
                <a:schemeClr val="dk1"/>
              </a:fillRef>
              <a:effectRef idx="2">
                <a:schemeClr val="dk1"/>
              </a:effectRef>
              <a:fontRef idx="minor">
                <a:schemeClr val="tx1"/>
              </a:fontRef>
            </p:style>
          </p:cxnSp>
          <p:sp>
            <p:nvSpPr>
              <p:cNvPr id="78" name="Oval 77"/>
              <p:cNvSpPr/>
              <p:nvPr/>
            </p:nvSpPr>
            <p:spPr>
              <a:xfrm>
                <a:off x="4693920" y="109728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79" name="Straight Connector 78"/>
              <p:cNvCxnSpPr/>
              <p:nvPr/>
            </p:nvCxnSpPr>
            <p:spPr>
              <a:xfrm>
                <a:off x="2400300" y="4945380"/>
                <a:ext cx="0" cy="255270"/>
              </a:xfrm>
              <a:prstGeom prst="line">
                <a:avLst/>
              </a:prstGeom>
            </p:spPr>
            <p:style>
              <a:lnRef idx="3">
                <a:schemeClr val="dk1"/>
              </a:lnRef>
              <a:fillRef idx="0">
                <a:schemeClr val="dk1"/>
              </a:fillRef>
              <a:effectRef idx="2">
                <a:schemeClr val="dk1"/>
              </a:effectRef>
              <a:fontRef idx="minor">
                <a:schemeClr val="tx1"/>
              </a:fontRef>
            </p:style>
          </p:cxnSp>
          <p:sp>
            <p:nvSpPr>
              <p:cNvPr id="80" name="Oval 79"/>
              <p:cNvSpPr/>
              <p:nvPr/>
            </p:nvSpPr>
            <p:spPr>
              <a:xfrm>
                <a:off x="2286000" y="520446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81" name="Oval 80"/>
              <p:cNvSpPr/>
              <p:nvPr/>
            </p:nvSpPr>
            <p:spPr>
              <a:xfrm>
                <a:off x="5394965" y="9523307"/>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82" name="Straight Connector 81"/>
              <p:cNvCxnSpPr/>
              <p:nvPr/>
            </p:nvCxnSpPr>
            <p:spPr>
              <a:xfrm flipV="1">
                <a:off x="2552700" y="5326380"/>
                <a:ext cx="1236134" cy="0"/>
              </a:xfrm>
              <a:prstGeom prst="line">
                <a:avLst/>
              </a:prstGeom>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flipH="1">
                <a:off x="5516880" y="342893"/>
                <a:ext cx="45300" cy="9156502"/>
              </a:xfrm>
              <a:prstGeom prst="line">
                <a:avLst/>
              </a:prstGeom>
            </p:spPr>
            <p:style>
              <a:lnRef idx="3">
                <a:schemeClr val="dk1"/>
              </a:lnRef>
              <a:fillRef idx="0">
                <a:schemeClr val="dk1"/>
              </a:fillRef>
              <a:effectRef idx="2">
                <a:schemeClr val="dk1"/>
              </a:effectRef>
              <a:fontRef idx="minor">
                <a:schemeClr val="tx1"/>
              </a:fontRef>
            </p:style>
          </p:cxnSp>
          <p:sp>
            <p:nvSpPr>
              <p:cNvPr id="84" name="Oval 83"/>
              <p:cNvSpPr/>
              <p:nvPr/>
            </p:nvSpPr>
            <p:spPr>
              <a:xfrm>
                <a:off x="5394960" y="6096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sp>
            <p:nvSpPr>
              <p:cNvPr id="85" name="Rectangle 84"/>
              <p:cNvSpPr/>
              <p:nvPr/>
            </p:nvSpPr>
            <p:spPr>
              <a:xfrm>
                <a:off x="1173480" y="312420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Yes</a:t>
                </a:r>
              </a:p>
            </p:txBody>
          </p:sp>
          <p:sp>
            <p:nvSpPr>
              <p:cNvPr id="86" name="Rectangle 85"/>
              <p:cNvSpPr/>
              <p:nvPr/>
            </p:nvSpPr>
            <p:spPr>
              <a:xfrm>
                <a:off x="121920" y="413766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No </a:t>
                </a:r>
              </a:p>
            </p:txBody>
          </p:sp>
          <p:sp>
            <p:nvSpPr>
              <p:cNvPr id="87" name="Rectangle 86"/>
              <p:cNvSpPr/>
              <p:nvPr/>
            </p:nvSpPr>
            <p:spPr>
              <a:xfrm>
                <a:off x="182880" y="6812280"/>
                <a:ext cx="464820" cy="259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200">
                    <a:solidFill>
                      <a:schemeClr val="tx1"/>
                    </a:solidFill>
                    <a:effectLst/>
                    <a:latin typeface="Times New Roman" panose="02020603050405020304" pitchFamily="18" charset="0"/>
                    <a:ea typeface="Calibri" panose="020F0502020204030204" pitchFamily="34" charset="0"/>
                    <a:cs typeface="Mangal"/>
                  </a:rPr>
                  <a:t>No </a:t>
                </a:r>
              </a:p>
            </p:txBody>
          </p:sp>
          <p:cxnSp>
            <p:nvCxnSpPr>
              <p:cNvPr id="88" name="Straight Arrow Connector 87"/>
              <p:cNvCxnSpPr/>
              <p:nvPr/>
            </p:nvCxnSpPr>
            <p:spPr>
              <a:xfrm>
                <a:off x="3573780" y="26670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9" name="Oval 88"/>
              <p:cNvSpPr/>
              <p:nvPr/>
            </p:nvSpPr>
            <p:spPr>
              <a:xfrm>
                <a:off x="548640" y="0"/>
                <a:ext cx="270933" cy="279400"/>
              </a:xfrm>
              <a:prstGeom prst="ellipse">
                <a:avLst/>
              </a:prstGeom>
              <a:solidFill>
                <a:schemeClr val="bg1">
                  <a:lumMod val="85000"/>
                </a:schemeClr>
              </a:solidFill>
              <a:ln>
                <a:noFill/>
              </a:ln>
              <a:effectLst/>
              <a:scene3d>
                <a:camera prst="orthographicFront">
                  <a:rot lat="0" lon="0" rev="0"/>
                </a:camera>
                <a:lightRig rig="contrasting" dir="t">
                  <a:rot lat="0" lon="0" rev="7800000"/>
                </a:lightRig>
              </a:scene3d>
              <a:sp3d>
                <a:bevelT w="139700" h="139700"/>
              </a:sp3d>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chemeClr val="tx1"/>
                  </a:solidFill>
                </a:endParaRPr>
              </a:p>
            </p:txBody>
          </p:sp>
          <p:cxnSp>
            <p:nvCxnSpPr>
              <p:cNvPr id="90" name="Straight Arrow Connector 89"/>
              <p:cNvCxnSpPr/>
              <p:nvPr/>
            </p:nvCxnSpPr>
            <p:spPr>
              <a:xfrm>
                <a:off x="2438400" y="8717280"/>
                <a:ext cx="6350" cy="4953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p:cNvCxnSpPr/>
              <p:nvPr/>
            </p:nvCxnSpPr>
            <p:spPr>
              <a:xfrm flipH="1">
                <a:off x="3726180" y="5326380"/>
                <a:ext cx="80434" cy="7768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2" name="Straight Connector 91"/>
              <p:cNvCxnSpPr/>
              <p:nvPr/>
            </p:nvCxnSpPr>
            <p:spPr>
              <a:xfrm flipV="1">
                <a:off x="3756660" y="6240780"/>
                <a:ext cx="1109133" cy="2540"/>
              </a:xfrm>
              <a:prstGeom prst="line">
                <a:avLst/>
              </a:prstGeom>
            </p:spPr>
            <p:style>
              <a:lnRef idx="3">
                <a:schemeClr val="dk1"/>
              </a:lnRef>
              <a:fillRef idx="0">
                <a:schemeClr val="dk1"/>
              </a:fillRef>
              <a:effectRef idx="2">
                <a:schemeClr val="dk1"/>
              </a:effectRef>
              <a:fontRef idx="minor">
                <a:schemeClr val="tx1"/>
              </a:fontRef>
            </p:style>
          </p:cxnSp>
          <p:cxnSp>
            <p:nvCxnSpPr>
              <p:cNvPr id="93" name="Straight Connector 92"/>
              <p:cNvCxnSpPr/>
              <p:nvPr/>
            </p:nvCxnSpPr>
            <p:spPr>
              <a:xfrm flipH="1" flipV="1">
                <a:off x="4869180" y="1371600"/>
                <a:ext cx="423" cy="4866640"/>
              </a:xfrm>
              <a:prstGeom prst="line">
                <a:avLst/>
              </a:prstGeom>
            </p:spPr>
            <p:style>
              <a:lnRef idx="3">
                <a:schemeClr val="dk1"/>
              </a:lnRef>
              <a:fillRef idx="0">
                <a:schemeClr val="dk1"/>
              </a:fillRef>
              <a:effectRef idx="2">
                <a:schemeClr val="dk1"/>
              </a:effectRef>
              <a:fontRef idx="minor">
                <a:schemeClr val="tx1"/>
              </a:fontRef>
            </p:style>
          </p:cxnSp>
          <p:cxnSp>
            <p:nvCxnSpPr>
              <p:cNvPr id="94" name="Straight Arrow Connector 93"/>
              <p:cNvCxnSpPr/>
              <p:nvPr/>
            </p:nvCxnSpPr>
            <p:spPr>
              <a:xfrm>
                <a:off x="4960620" y="1242060"/>
                <a:ext cx="5973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1630544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199</TotalTime>
  <Words>552</Words>
  <Application>Microsoft Office PowerPoint</Application>
  <PresentationFormat>Widescreen</PresentationFormat>
  <Paragraphs>240</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Century Gothic</vt:lpstr>
      <vt:lpstr>Mangal</vt:lpstr>
      <vt:lpstr>Time new roman</vt:lpstr>
      <vt:lpstr>Times New Roman</vt:lpstr>
      <vt:lpstr>Wingdings 3</vt:lpstr>
      <vt:lpstr>Ion</vt:lpstr>
      <vt:lpstr>Library management system</vt:lpstr>
      <vt:lpstr>Introduction</vt:lpstr>
      <vt:lpstr>Problem statement</vt:lpstr>
      <vt:lpstr>Objective </vt:lpstr>
      <vt:lpstr>Scope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Microsoft account</dc:creator>
  <cp:lastModifiedBy>Microsoft account</cp:lastModifiedBy>
  <cp:revision>19</cp:revision>
  <dcterms:created xsi:type="dcterms:W3CDTF">2024-06-14T14:10:18Z</dcterms:created>
  <dcterms:modified xsi:type="dcterms:W3CDTF">2024-06-14T18:49:56Z</dcterms:modified>
</cp:coreProperties>
</file>