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63" r:id="rId6"/>
    <p:sldId id="264" r:id="rId7"/>
    <p:sldId id="270" r:id="rId8"/>
    <p:sldId id="271" r:id="rId9"/>
    <p:sldId id="272" r:id="rId10"/>
    <p:sldId id="265" r:id="rId11"/>
    <p:sldId id="266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7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1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7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687A-DD9C-43AF-84F7-F713280C752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832B-2AFC-429F-8029-B769B6AF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929" y="832684"/>
            <a:ext cx="10515600" cy="1325563"/>
          </a:xfrm>
        </p:spPr>
        <p:txBody>
          <a:bodyPr/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77714" y="1550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46974"/>
              </p:ext>
            </p:extLst>
          </p:nvPr>
        </p:nvGraphicFramePr>
        <p:xfrm>
          <a:off x="2181224" y="2158247"/>
          <a:ext cx="6226175" cy="3872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480"/>
                <a:gridCol w="713105"/>
                <a:gridCol w="713105"/>
                <a:gridCol w="713740"/>
                <a:gridCol w="713740"/>
                <a:gridCol w="713740"/>
                <a:gridCol w="850265"/>
              </a:tblGrid>
              <a:tr h="56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Week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1&amp;2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Week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3,4&amp;5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Week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6&amp;7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Week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8,9&amp;10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Week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11&amp;12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Week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13,14&amp;15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632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 selecting and project study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Planning and research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46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requirement analysis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degining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32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Coding and testing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Documentation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012900" y="2835275"/>
            <a:ext cx="4411662" cy="2979737"/>
            <a:chOff x="0" y="0"/>
            <a:chExt cx="4411980" cy="2979420"/>
          </a:xfrm>
        </p:grpSpPr>
        <p:sp>
          <p:nvSpPr>
            <p:cNvPr id="15" name="Rectangle 14"/>
            <p:cNvSpPr/>
            <p:nvPr/>
          </p:nvSpPr>
          <p:spPr>
            <a:xfrm>
              <a:off x="3352800" y="2727960"/>
              <a:ext cx="1059180" cy="2514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320" y="563880"/>
              <a:ext cx="1165860" cy="2514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0"/>
              <a:ext cx="899160" cy="2514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66060" y="2186940"/>
              <a:ext cx="845820" cy="2514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27860" y="1645920"/>
              <a:ext cx="1104900" cy="2514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10640" y="1127760"/>
              <a:ext cx="784860" cy="2514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49" name="Group 14"/>
          <p:cNvGrpSpPr>
            <a:grpSpLocks/>
          </p:cNvGrpSpPr>
          <p:nvPr/>
        </p:nvGrpSpPr>
        <p:grpSpPr bwMode="auto">
          <a:xfrm>
            <a:off x="1739900" y="106363"/>
            <a:ext cx="4411663" cy="2979737"/>
            <a:chOff x="0" y="0"/>
            <a:chExt cx="44119" cy="29794"/>
          </a:xfrm>
        </p:grpSpPr>
      </p:grpSp>
    </p:spTree>
    <p:extLst>
      <p:ext uri="{BB962C8B-B14F-4D97-AF65-F5344CB8AC3E}">
        <p14:creationId xmlns:p14="http://schemas.microsoft.com/office/powerpoint/2010/main" val="34465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82" y="741035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883" y="1906307"/>
            <a:ext cx="7020464" cy="4351338"/>
          </a:xfrm>
        </p:spPr>
        <p:txBody>
          <a:bodyPr/>
          <a:lstStyle/>
          <a:p>
            <a:r>
              <a:rPr lang="en-US" sz="2400" dirty="0"/>
              <a:t>User Authentication and </a:t>
            </a:r>
            <a:r>
              <a:rPr lang="en-US" sz="2400" dirty="0" smtClean="0"/>
              <a:t>Authorization</a:t>
            </a:r>
          </a:p>
          <a:p>
            <a:r>
              <a:rPr lang="en-US" sz="2400" dirty="0"/>
              <a:t>Analysis </a:t>
            </a:r>
            <a:r>
              <a:rPr lang="en-US" sz="2400" dirty="0" smtClean="0"/>
              <a:t>material</a:t>
            </a:r>
          </a:p>
          <a:p>
            <a:r>
              <a:rPr lang="en-US" sz="2400" dirty="0"/>
              <a:t>Transaction </a:t>
            </a:r>
            <a:r>
              <a:rPr lang="en-US" sz="2400" dirty="0" smtClean="0"/>
              <a:t>Processing</a:t>
            </a:r>
          </a:p>
          <a:p>
            <a:r>
              <a:rPr lang="en-US" sz="2400" dirty="0"/>
              <a:t>Security and </a:t>
            </a:r>
            <a:r>
              <a:rPr lang="en-US" sz="2400" dirty="0" smtClean="0"/>
              <a:t>Compliance</a:t>
            </a:r>
          </a:p>
          <a:p>
            <a:r>
              <a:rPr lang="en-US" sz="2400" dirty="0"/>
              <a:t>User Interface and Experience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0247" y="782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86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73" y="1336640"/>
            <a:ext cx="6250402" cy="86836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04" y="2507409"/>
            <a:ext cx="10515600" cy="3407856"/>
          </a:xfrm>
        </p:spPr>
        <p:txBody>
          <a:bodyPr>
            <a:normAutofit/>
          </a:bodyPr>
          <a:lstStyle/>
          <a:p>
            <a:r>
              <a:rPr lang="en-US" dirty="0" smtClean="0"/>
              <a:t>We are going to make a library management system using a c programming by waterfall SDLC model.</a:t>
            </a:r>
          </a:p>
          <a:p>
            <a:r>
              <a:rPr lang="en-US" dirty="0" smtClean="0"/>
              <a:t>This project aim is develop a computerized library management system which provide a easy interface for librarian to manage a library.</a:t>
            </a:r>
            <a:endParaRPr lang="en-US" dirty="0"/>
          </a:p>
          <a:p>
            <a:r>
              <a:rPr lang="en-US" dirty="0" smtClean="0"/>
              <a:t>We cannot able to use high level graphics in this system because of using c programming.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1636" y="275479"/>
            <a:ext cx="8561198" cy="1061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4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1941"/>
            <a:ext cx="10515600" cy="1325563"/>
          </a:xfrm>
        </p:spPr>
        <p:txBody>
          <a:bodyPr/>
          <a:lstStyle/>
          <a:p>
            <a:r>
              <a:rPr lang="en-US" b="1" dirty="0" smtClean="0"/>
              <a:t>Reference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18397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[1] </a:t>
            </a:r>
            <a:r>
              <a:rPr lang="en-US" sz="1800" dirty="0" err="1"/>
              <a:t>Abir</a:t>
            </a:r>
            <a:r>
              <a:rPr lang="en-US" sz="1800" dirty="0"/>
              <a:t> </a:t>
            </a:r>
            <a:r>
              <a:rPr lang="en-US" sz="1800" dirty="0" err="1"/>
              <a:t>roy</a:t>
            </a:r>
            <a:r>
              <a:rPr lang="en-US" sz="1800" dirty="0"/>
              <a:t> and </a:t>
            </a:r>
            <a:r>
              <a:rPr lang="en-US" sz="1800" dirty="0" err="1"/>
              <a:t>anindita</a:t>
            </a:r>
            <a:r>
              <a:rPr lang="en-US" sz="1800" dirty="0"/>
              <a:t> </a:t>
            </a:r>
            <a:r>
              <a:rPr lang="en-US" sz="1800" dirty="0" err="1"/>
              <a:t>mridha</a:t>
            </a:r>
            <a:r>
              <a:rPr lang="en-US" sz="1800" dirty="0"/>
              <a:t> (2024). Programming in </a:t>
            </a:r>
            <a:r>
              <a:rPr lang="en-US" sz="1800" dirty="0" err="1"/>
              <a:t>Dev</a:t>
            </a:r>
            <a:r>
              <a:rPr lang="en-US" sz="1800" dirty="0"/>
              <a:t> C++ C(datim.org.np).BCA student</a:t>
            </a:r>
          </a:p>
          <a:p>
            <a:r>
              <a:rPr lang="en-US" sz="1800" dirty="0"/>
              <a:t>[2] </a:t>
            </a:r>
            <a:r>
              <a:rPr lang="en-US" sz="1800" dirty="0" err="1"/>
              <a:t>Prabhakar</a:t>
            </a:r>
            <a:r>
              <a:rPr lang="en-US" sz="1800" dirty="0"/>
              <a:t> </a:t>
            </a:r>
            <a:r>
              <a:rPr lang="en-US" sz="1800" dirty="0" err="1"/>
              <a:t>kumar</a:t>
            </a:r>
            <a:r>
              <a:rPr lang="en-US" sz="1800" dirty="0"/>
              <a:t> and Rahul (2018). Using c programming language (ACADEMIA). Computer engineering student of </a:t>
            </a:r>
            <a:r>
              <a:rPr lang="en-US" sz="1800" dirty="0" err="1"/>
              <a:t>Cohin</a:t>
            </a:r>
            <a:r>
              <a:rPr lang="en-US" sz="1800" dirty="0"/>
              <a:t> University of science and technology.[accessed  march 17]</a:t>
            </a:r>
          </a:p>
          <a:p>
            <a:r>
              <a:rPr lang="en-US" sz="1800" dirty="0"/>
              <a:t>[3]GLEVIN STANISLAUS GAGA(2021). Using c programming language to developed this system. BIT student of university of Mumbai.</a:t>
            </a:r>
          </a:p>
          <a:p>
            <a:r>
              <a:rPr lang="en-US" sz="1800" dirty="0" smtClean="0"/>
              <a:t>[4</a:t>
            </a:r>
            <a:r>
              <a:rPr lang="en-US" sz="1800" dirty="0"/>
              <a:t>] MRS </a:t>
            </a:r>
            <a:r>
              <a:rPr lang="en-US" sz="1800" dirty="0" err="1"/>
              <a:t>Swaroop</a:t>
            </a:r>
            <a:r>
              <a:rPr lang="en-US" sz="1800" dirty="0"/>
              <a:t> (2017). Using c language to develop this system. </a:t>
            </a:r>
            <a:r>
              <a:rPr lang="en-US" sz="1800" dirty="0" err="1"/>
              <a:t>Msc</a:t>
            </a:r>
            <a:r>
              <a:rPr lang="en-US" sz="1800" dirty="0"/>
              <a:t> computer student of  “ university of east </a:t>
            </a:r>
            <a:r>
              <a:rPr lang="en-US" sz="1800" dirty="0" err="1"/>
              <a:t>london</a:t>
            </a:r>
            <a:r>
              <a:rPr lang="en-US" sz="1800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40877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-77637"/>
            <a:ext cx="6172200" cy="69356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703" y="167536"/>
            <a:ext cx="6452558" cy="1325563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sz="4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30" y="1738271"/>
            <a:ext cx="5902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Members </a:t>
            </a:r>
          </a:p>
          <a:p>
            <a:pPr lvl="1"/>
            <a:r>
              <a:rPr lang="en-US" dirty="0" err="1" smtClean="0"/>
              <a:t>Umesh</a:t>
            </a:r>
            <a:r>
              <a:rPr lang="en-US" dirty="0" smtClean="0"/>
              <a:t> </a:t>
            </a:r>
            <a:r>
              <a:rPr lang="en-US" dirty="0" smtClean="0"/>
              <a:t>Raj Joshi</a:t>
            </a:r>
            <a:endParaRPr lang="en-US" dirty="0" smtClean="0"/>
          </a:p>
          <a:p>
            <a:pPr lvl="1"/>
            <a:r>
              <a:rPr lang="en-US" dirty="0" err="1" smtClean="0"/>
              <a:t>Yubaraj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Karki</a:t>
            </a:r>
            <a:endParaRPr lang="en-US" dirty="0" smtClean="0"/>
          </a:p>
          <a:p>
            <a:pPr lvl="1"/>
            <a:r>
              <a:rPr lang="en-US" dirty="0" smtClean="0"/>
              <a:t>Prince </a:t>
            </a:r>
            <a:r>
              <a:rPr lang="en-US" dirty="0" smtClean="0"/>
              <a:t>Chaudhary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95" y="787941"/>
            <a:ext cx="6587705" cy="6789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50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650" y="1500187"/>
            <a:ext cx="69083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Objective</a:t>
            </a:r>
          </a:p>
          <a:p>
            <a:pPr lvl="1"/>
            <a:r>
              <a:rPr lang="en-US" dirty="0" smtClean="0"/>
              <a:t>To solve the management issues of library by digital way.</a:t>
            </a:r>
          </a:p>
          <a:p>
            <a:pPr lvl="1"/>
            <a:r>
              <a:rPr lang="en-US" dirty="0" smtClean="0"/>
              <a:t>To keep data safe and secure.</a:t>
            </a:r>
          </a:p>
          <a:p>
            <a:pPr lvl="1"/>
            <a:r>
              <a:rPr lang="en-US" dirty="0" smtClean="0"/>
              <a:t> To Save library operation cost and </a:t>
            </a:r>
            <a:r>
              <a:rPr lang="en-US" dirty="0" smtClean="0"/>
              <a:t>save time </a:t>
            </a:r>
            <a:r>
              <a:rPr lang="en-US" dirty="0" smtClean="0"/>
              <a:t>of </a:t>
            </a:r>
            <a:r>
              <a:rPr lang="en-US" dirty="0" smtClean="0"/>
              <a:t>staffs of </a:t>
            </a:r>
            <a:r>
              <a:rPr lang="en-US" dirty="0" smtClean="0"/>
              <a:t>library.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326739" y="125531"/>
            <a:ext cx="9560336" cy="9926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0038" y="948907"/>
            <a:ext cx="1727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Scope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1535" y="2035835"/>
            <a:ext cx="934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scope of library management system are listed below</a:t>
            </a:r>
            <a:r>
              <a:rPr lang="en-US" sz="2000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system is used in a library where librarian and other staff of library are used this system for managing a library.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Keep data secure to using a specific password and username to operate this system.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system will provide an efficient and effective method for managing book record, transactions of books like issues and returning book, and any other confidential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Addition, deletion, searching and viewing of books information are recorded by authorized administrators.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892" y="824564"/>
            <a:ext cx="10036496" cy="1051580"/>
          </a:xfrm>
        </p:spPr>
        <p:txBody>
          <a:bodyPr/>
          <a:lstStyle/>
          <a:p>
            <a:r>
              <a:rPr lang="en-US" b="1" dirty="0" smtClean="0"/>
              <a:t>SDLC model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8585" y="1936374"/>
            <a:ext cx="4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Waterfall model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39" y="2384613"/>
            <a:ext cx="9453789" cy="393550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32139" y="44822"/>
            <a:ext cx="10515600" cy="917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7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13221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Feasibility analysis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4633" y="2861592"/>
            <a:ext cx="4932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Technical feasible.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Operational </a:t>
            </a:r>
            <a:r>
              <a:rPr lang="en-US" dirty="0" smtClean="0"/>
              <a:t>Feasibility.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Legal </a:t>
            </a:r>
            <a:r>
              <a:rPr lang="en-US" dirty="0" smtClean="0"/>
              <a:t>Feasibility.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Economic </a:t>
            </a:r>
            <a:r>
              <a:rPr lang="en-US" dirty="0" smtClean="0"/>
              <a:t>Feasibility.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Scheduling </a:t>
            </a:r>
            <a:r>
              <a:rPr lang="en-US" dirty="0" smtClean="0"/>
              <a:t>Feasibility.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91" y="-33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management system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7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4015" y="560716"/>
            <a:ext cx="4617500" cy="4873926"/>
            <a:chOff x="35115" y="0"/>
            <a:chExt cx="5570242" cy="7399935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254500" y="2965450"/>
              <a:ext cx="6350" cy="49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5115" y="0"/>
              <a:ext cx="5570242" cy="7399935"/>
              <a:chOff x="35115" y="0"/>
              <a:chExt cx="5570242" cy="739993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627120" y="0"/>
                <a:ext cx="1219200" cy="594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Start</a:t>
                </a:r>
              </a:p>
            </p:txBody>
          </p:sp>
          <p:sp>
            <p:nvSpPr>
              <p:cNvPr id="8" name="Parallelogram 7"/>
              <p:cNvSpPr/>
              <p:nvPr/>
            </p:nvSpPr>
            <p:spPr>
              <a:xfrm>
                <a:off x="3710940" y="1097280"/>
                <a:ext cx="1052945" cy="330777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Welcome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221480" y="59436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64080" y="2705100"/>
                <a:ext cx="818111" cy="1139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Diamond 10"/>
              <p:cNvSpPr/>
              <p:nvPr/>
            </p:nvSpPr>
            <p:spPr>
              <a:xfrm>
                <a:off x="3474720" y="3451860"/>
                <a:ext cx="1600200" cy="767196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n=1</a:t>
                </a:r>
              </a:p>
            </p:txBody>
          </p:sp>
          <p:sp>
            <p:nvSpPr>
              <p:cNvPr id="12" name="Parallelogram 11"/>
              <p:cNvSpPr/>
              <p:nvPr/>
            </p:nvSpPr>
            <p:spPr>
              <a:xfrm>
                <a:off x="3566160" y="6080760"/>
                <a:ext cx="1451264" cy="393123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Welcome user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244340" y="140970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251960" y="421386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Parallelogram 14"/>
              <p:cNvSpPr/>
              <p:nvPr/>
            </p:nvSpPr>
            <p:spPr>
              <a:xfrm>
                <a:off x="2948940" y="1912620"/>
                <a:ext cx="2656417" cy="1043517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Read username and password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2164080" y="3832860"/>
                <a:ext cx="137269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Diamond 16"/>
              <p:cNvSpPr/>
              <p:nvPr/>
            </p:nvSpPr>
            <p:spPr>
              <a:xfrm>
                <a:off x="3474720" y="4716780"/>
                <a:ext cx="1600200" cy="857250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Login 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259580" y="557022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4111815" y="6949471"/>
                <a:ext cx="299662" cy="25859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259580" y="646176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35115" y="7147559"/>
                <a:ext cx="292906" cy="2523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52400" y="2583180"/>
                <a:ext cx="45720" cy="45643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00" y="2583180"/>
                <a:ext cx="2788920" cy="45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349749" y="4279756"/>
              <a:ext cx="509702" cy="274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/>
                </a:rPr>
                <a:t>Yes</a:t>
              </a:r>
            </a:p>
          </p:txBody>
        </p:sp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813050" y="3486033"/>
              <a:ext cx="504337" cy="274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/>
                </a:rPr>
                <a:t>No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15815" y="230911"/>
            <a:ext cx="5712584" cy="6297284"/>
            <a:chOff x="0" y="0"/>
            <a:chExt cx="7528982" cy="9872980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7528982" cy="9872980"/>
              <a:chOff x="331471" y="0"/>
              <a:chExt cx="7528982" cy="987298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6766560" y="395478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400800" y="891540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411980" y="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3535680" y="2240280"/>
                <a:ext cx="1600200" cy="1257300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Opt 1 </a:t>
                </a:r>
              </a:p>
            </p:txBody>
          </p:sp>
          <p:sp>
            <p:nvSpPr>
              <p:cNvPr id="33" name="Parallelogram 32"/>
              <p:cNvSpPr/>
              <p:nvPr/>
            </p:nvSpPr>
            <p:spPr>
              <a:xfrm>
                <a:off x="2491740" y="4960620"/>
                <a:ext cx="3386667" cy="2111086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Display menu</a:t>
                </a:r>
              </a:p>
              <a:p>
                <a:pPr marL="457200" marR="0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Issues book</a:t>
                </a:r>
              </a:p>
              <a:p>
                <a:pPr marL="457200" marR="0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Return book</a:t>
                </a:r>
              </a:p>
              <a:p>
                <a:pPr marL="457200" marR="0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Search book</a:t>
                </a:r>
              </a:p>
              <a:p>
                <a:pPr marL="457200" marR="0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Update book</a:t>
                </a:r>
              </a:p>
              <a:p>
                <a:pPr marL="457200" marR="0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Setting</a:t>
                </a:r>
              </a:p>
              <a:p>
                <a:pPr marL="457200" marR="0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Exit 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4541508" y="27432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320540" y="174498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158240" y="2849880"/>
                <a:ext cx="2436284" cy="423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090160" y="2834640"/>
                <a:ext cx="1862667" cy="42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165860" y="2895600"/>
                <a:ext cx="45085" cy="2006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Diamond 38"/>
              <p:cNvSpPr/>
              <p:nvPr/>
            </p:nvSpPr>
            <p:spPr>
              <a:xfrm>
                <a:off x="601980" y="4884420"/>
                <a:ext cx="1189760" cy="808759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Opt 2 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1203960" y="561594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Parallelogram 40"/>
              <p:cNvSpPr/>
              <p:nvPr/>
            </p:nvSpPr>
            <p:spPr>
              <a:xfrm>
                <a:off x="5547360" y="8366760"/>
                <a:ext cx="1400810" cy="57150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Issues book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6949440" y="282702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Parallelogram 42"/>
              <p:cNvSpPr/>
              <p:nvPr/>
            </p:nvSpPr>
            <p:spPr>
              <a:xfrm>
                <a:off x="2491740" y="769620"/>
                <a:ext cx="3824605" cy="974725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 </a:t>
                </a:r>
              </a:p>
              <a:p>
                <a:pPr marL="457200" marR="0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Enter 1 for LMS</a:t>
                </a:r>
              </a:p>
              <a:p>
                <a:pPr marL="457200" marR="0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Exit </a:t>
                </a:r>
              </a:p>
            </p:txBody>
          </p:sp>
          <p:sp>
            <p:nvSpPr>
              <p:cNvPr id="44" name="Parallelogram 43"/>
              <p:cNvSpPr/>
              <p:nvPr/>
            </p:nvSpPr>
            <p:spPr>
              <a:xfrm>
                <a:off x="5836920" y="3337560"/>
                <a:ext cx="1906693" cy="637117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Welcome to library management system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V="1">
                <a:off x="3962400" y="4442460"/>
                <a:ext cx="2811491" cy="346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970020" y="448056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908859" y="8214360"/>
                <a:ext cx="13970" cy="5562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6286500" y="941832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3916680" y="702564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Diamond 49"/>
              <p:cNvSpPr/>
              <p:nvPr/>
            </p:nvSpPr>
            <p:spPr>
              <a:xfrm>
                <a:off x="3322320" y="7528560"/>
                <a:ext cx="1217468" cy="704850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Opt 1 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4541520" y="7871460"/>
                <a:ext cx="186245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385560" y="786384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7589520" y="9548707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7730491" y="1386810"/>
                <a:ext cx="56744" cy="8161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Parallelogram 54"/>
              <p:cNvSpPr/>
              <p:nvPr/>
            </p:nvSpPr>
            <p:spPr>
              <a:xfrm>
                <a:off x="472440" y="6118860"/>
                <a:ext cx="1401233" cy="69342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Program terminated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350520" y="6423660"/>
                <a:ext cx="206316" cy="14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403860" y="304800"/>
                <a:ext cx="45085" cy="6142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31471" y="68580"/>
                <a:ext cx="270510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H="1" flipV="1">
                <a:off x="6148757" y="1310640"/>
                <a:ext cx="1646503" cy="99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5486400" y="2567940"/>
                <a:ext cx="464820" cy="259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Yes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529840" y="2567940"/>
                <a:ext cx="464820" cy="259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No 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398520" y="8450580"/>
                <a:ext cx="464820" cy="259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No 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21580" y="7589520"/>
                <a:ext cx="464820" cy="259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Yes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12720" y="959358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68880" y="8770620"/>
              <a:ext cx="1113790" cy="830580"/>
              <a:chOff x="0" y="0"/>
              <a:chExt cx="1113790" cy="83058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H="1">
                <a:off x="7620" y="0"/>
                <a:ext cx="1106170" cy="45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0" y="53340"/>
                <a:ext cx="45719" cy="77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/>
          <p:cNvCxnSpPr/>
          <p:nvPr/>
        </p:nvCxnSpPr>
        <p:spPr>
          <a:xfrm>
            <a:off x="5695802" y="8029"/>
            <a:ext cx="0" cy="68580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068" y="129397"/>
            <a:ext cx="4494766" cy="6639681"/>
            <a:chOff x="0" y="0"/>
            <a:chExt cx="5665898" cy="9802707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333500" y="5816600"/>
              <a:ext cx="4931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314450" y="5499100"/>
              <a:ext cx="464820" cy="259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/>
                </a:rPr>
                <a:t>Yes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0"/>
              <a:ext cx="5665898" cy="9802707"/>
              <a:chOff x="0" y="0"/>
              <a:chExt cx="5665898" cy="980270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333500" y="8427720"/>
                <a:ext cx="4931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108960" y="7078980"/>
                <a:ext cx="488950" cy="1185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257300" y="8107680"/>
                <a:ext cx="464820" cy="259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Yes</a:t>
                </a:r>
              </a:p>
            </p:txBody>
          </p:sp>
          <p:sp>
            <p:nvSpPr>
              <p:cNvPr id="9" name="Diamond 8"/>
              <p:cNvSpPr/>
              <p:nvPr/>
            </p:nvSpPr>
            <p:spPr>
              <a:xfrm>
                <a:off x="0" y="5394960"/>
                <a:ext cx="1333846" cy="884959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Opt 3 </a:t>
                </a:r>
              </a:p>
            </p:txBody>
          </p:sp>
          <p:sp>
            <p:nvSpPr>
              <p:cNvPr id="10" name="Parallelogram 9"/>
              <p:cNvSpPr/>
              <p:nvPr/>
            </p:nvSpPr>
            <p:spPr>
              <a:xfrm>
                <a:off x="1546860" y="4244340"/>
                <a:ext cx="2057400" cy="706755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Enter book name, student name</a:t>
                </a:r>
              </a:p>
            </p:txBody>
          </p:sp>
          <p:sp>
            <p:nvSpPr>
              <p:cNvPr id="11" name="Parallelogram 10"/>
              <p:cNvSpPr/>
              <p:nvPr/>
            </p:nvSpPr>
            <p:spPr>
              <a:xfrm>
                <a:off x="1638300" y="3230880"/>
                <a:ext cx="1400810" cy="57150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Return book</a:t>
                </a:r>
              </a:p>
            </p:txBody>
          </p:sp>
          <p:sp>
            <p:nvSpPr>
              <p:cNvPr id="12" name="Parallelogram 11"/>
              <p:cNvSpPr/>
              <p:nvPr/>
            </p:nvSpPr>
            <p:spPr>
              <a:xfrm>
                <a:off x="2232660" y="746760"/>
                <a:ext cx="2057400" cy="83820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Enter book name, student name, giving date, return date</a:t>
                </a:r>
              </a:p>
            </p:txBody>
          </p:sp>
          <p:sp>
            <p:nvSpPr>
              <p:cNvPr id="13" name="Parallelogram 12"/>
              <p:cNvSpPr/>
              <p:nvPr/>
            </p:nvSpPr>
            <p:spPr>
              <a:xfrm>
                <a:off x="1714500" y="5654040"/>
                <a:ext cx="1400810" cy="57150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Search book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49680" y="3459480"/>
                <a:ext cx="4931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Parallelogram 14"/>
              <p:cNvSpPr/>
              <p:nvPr/>
            </p:nvSpPr>
            <p:spPr>
              <a:xfrm>
                <a:off x="1767840" y="8176260"/>
                <a:ext cx="1400810" cy="57150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Update book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647700" y="281940"/>
                <a:ext cx="46566" cy="2777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286000" y="621792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Diamond 17"/>
              <p:cNvSpPr/>
              <p:nvPr/>
            </p:nvSpPr>
            <p:spPr>
              <a:xfrm>
                <a:off x="15240" y="3063240"/>
                <a:ext cx="1238250" cy="774123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Opt 2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2392680" y="374904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436620" y="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640080" y="3794760"/>
                <a:ext cx="0" cy="1600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Parallelogram 21"/>
              <p:cNvSpPr/>
              <p:nvPr/>
            </p:nvSpPr>
            <p:spPr>
              <a:xfrm>
                <a:off x="1455420" y="6720840"/>
                <a:ext cx="1760643" cy="57150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Enter book name or book no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20440" y="611124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346960" y="918972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596640" y="6385560"/>
                <a:ext cx="45719" cy="698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716280" y="874014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601980" y="922020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701040" y="6240780"/>
                <a:ext cx="0" cy="1839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Diamond 28"/>
              <p:cNvSpPr/>
              <p:nvPr/>
            </p:nvSpPr>
            <p:spPr>
              <a:xfrm>
                <a:off x="83820" y="8084820"/>
                <a:ext cx="1293668" cy="690996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Opt 4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183380" y="1242060"/>
                <a:ext cx="49953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693920" y="109728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400300" y="4945380"/>
                <a:ext cx="0" cy="2552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2286000" y="520446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394965" y="9523307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2552700" y="5326380"/>
                <a:ext cx="123613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516880" y="342893"/>
                <a:ext cx="45300" cy="91565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5394960" y="6096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73480" y="3124200"/>
                <a:ext cx="464820" cy="259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Yes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1920" y="4137660"/>
                <a:ext cx="464820" cy="259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No 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2880" y="6812280"/>
                <a:ext cx="464820" cy="259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No 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573780" y="26670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548640" y="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2438400" y="871728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3726180" y="5326380"/>
                <a:ext cx="80434" cy="7768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756660" y="6240780"/>
                <a:ext cx="1109133" cy="25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4869180" y="1371600"/>
                <a:ext cx="423" cy="4866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960620" y="1242060"/>
                <a:ext cx="5973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5636585" y="88092"/>
            <a:ext cx="4625718" cy="6627386"/>
            <a:chOff x="0" y="0"/>
            <a:chExt cx="5447453" cy="9845040"/>
          </a:xfrm>
        </p:grpSpPr>
        <p:grpSp>
          <p:nvGrpSpPr>
            <p:cNvPr id="49" name="Group 48"/>
            <p:cNvGrpSpPr/>
            <p:nvPr/>
          </p:nvGrpSpPr>
          <p:grpSpPr>
            <a:xfrm>
              <a:off x="0" y="0"/>
              <a:ext cx="5447453" cy="9845040"/>
              <a:chOff x="0" y="0"/>
              <a:chExt cx="5447453" cy="984504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0" y="0"/>
                <a:ext cx="5447453" cy="9845040"/>
                <a:chOff x="0" y="0"/>
                <a:chExt cx="5447453" cy="984504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773465" y="6408420"/>
                  <a:ext cx="37335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Parallelogram 53"/>
                <p:cNvSpPr/>
                <p:nvPr/>
              </p:nvSpPr>
              <p:spPr>
                <a:xfrm>
                  <a:off x="899160" y="845820"/>
                  <a:ext cx="2601384" cy="1593850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Display menu</a:t>
                  </a:r>
                </a:p>
                <a:p>
                  <a:pPr marL="342900" marR="0" lvl="0" indent="-34290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+mj-lt"/>
                    <a:buAutoNum type="arabicPeriod"/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Add book </a:t>
                  </a:r>
                </a:p>
                <a:p>
                  <a:pPr marL="342900" marR="0" lvl="0" indent="-34290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+mj-lt"/>
                    <a:buAutoNum type="arabicPeriod"/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Delete book</a:t>
                  </a:r>
                </a:p>
                <a:p>
                  <a:pPr marL="342900" marR="0" lvl="0" indent="-34290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+mj-lt"/>
                    <a:buAutoNum type="arabicPeriod"/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See book list</a:t>
                  </a:r>
                </a:p>
                <a:p>
                  <a:pPr marL="342900" marR="0" lvl="0" indent="-34290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Font typeface="+mj-lt"/>
                    <a:buAutoNum type="arabicPeriod"/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Exit </a:t>
                  </a:r>
                </a:p>
              </p:txBody>
            </p:sp>
            <p:sp>
              <p:nvSpPr>
                <p:cNvPr id="55" name="Parallelogram 54"/>
                <p:cNvSpPr/>
                <p:nvPr/>
              </p:nvSpPr>
              <p:spPr>
                <a:xfrm>
                  <a:off x="2621280" y="3787140"/>
                  <a:ext cx="1400810" cy="571500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Add book</a:t>
                  </a:r>
                </a:p>
              </p:txBody>
            </p:sp>
            <p:sp>
              <p:nvSpPr>
                <p:cNvPr id="56" name="Parallelogram 55"/>
                <p:cNvSpPr/>
                <p:nvPr/>
              </p:nvSpPr>
              <p:spPr>
                <a:xfrm>
                  <a:off x="2621280" y="4861560"/>
                  <a:ext cx="2057400" cy="706755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Enter book name, publication name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96240" y="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64080" y="35814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Diamond 58"/>
                <p:cNvSpPr/>
                <p:nvPr/>
              </p:nvSpPr>
              <p:spPr>
                <a:xfrm>
                  <a:off x="1546860" y="2933700"/>
                  <a:ext cx="1233055" cy="718704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Opt=1 </a:t>
                  </a:r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3108960" y="329184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2171700" y="244602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253740" y="436626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141220" y="3642360"/>
                  <a:ext cx="6350" cy="23939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426722" y="922782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026920" y="926592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Diamond 65"/>
                <p:cNvSpPr/>
                <p:nvPr/>
              </p:nvSpPr>
              <p:spPr>
                <a:xfrm>
                  <a:off x="1493520" y="6050280"/>
                  <a:ext cx="1286741" cy="753341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Opt=2 </a:t>
                  </a: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3147060" y="640842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Parallelogram 67"/>
                <p:cNvSpPr/>
                <p:nvPr/>
              </p:nvSpPr>
              <p:spPr>
                <a:xfrm>
                  <a:off x="2491740" y="6903720"/>
                  <a:ext cx="1400810" cy="571500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Delete book</a:t>
                  </a:r>
                </a:p>
              </p:txBody>
            </p: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3246120" y="744474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Parallelogram 69"/>
                <p:cNvSpPr/>
                <p:nvPr/>
              </p:nvSpPr>
              <p:spPr>
                <a:xfrm>
                  <a:off x="2377440" y="7940040"/>
                  <a:ext cx="1689100" cy="706966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Enter book name</a:t>
                  </a:r>
                </a:p>
              </p:txBody>
            </p:sp>
            <p:cxnSp>
              <p:nvCxnSpPr>
                <p:cNvPr id="71" name="Straight Arrow Connector 70"/>
                <p:cNvCxnSpPr>
                  <a:endCxn id="65" idx="0"/>
                </p:cNvCxnSpPr>
                <p:nvPr/>
              </p:nvCxnSpPr>
              <p:spPr>
                <a:xfrm>
                  <a:off x="2149686" y="6743700"/>
                  <a:ext cx="12701" cy="25222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endCxn id="64" idx="0"/>
                </p:cNvCxnSpPr>
                <p:nvPr/>
              </p:nvCxnSpPr>
              <p:spPr>
                <a:xfrm>
                  <a:off x="525739" y="274320"/>
                  <a:ext cx="36450" cy="89535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76520" y="956564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4" name="Straight Connector 73"/>
                <p:cNvCxnSpPr>
                  <a:stCxn id="73" idx="0"/>
                </p:cNvCxnSpPr>
                <p:nvPr/>
              </p:nvCxnSpPr>
              <p:spPr>
                <a:xfrm flipH="1" flipV="1">
                  <a:off x="5257392" y="464820"/>
                  <a:ext cx="54182" cy="910082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5113020" y="18288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026920" y="8382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0" y="329184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No 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781300" y="300228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Yes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615440" y="409956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No 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804160" y="605028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Yes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615440" y="712470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No </a:t>
                  </a:r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4579620" y="5257800"/>
                  <a:ext cx="6773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/>
              <p:cNvCxnSpPr/>
              <p:nvPr/>
            </p:nvCxnSpPr>
            <p:spPr>
              <a:xfrm>
                <a:off x="2774950" y="3289300"/>
                <a:ext cx="3733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/>
            <p:cNvCxnSpPr/>
            <p:nvPr/>
          </p:nvCxnSpPr>
          <p:spPr>
            <a:xfrm>
              <a:off x="3975100" y="8331200"/>
              <a:ext cx="1257300" cy="127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/>
          <p:nvPr/>
        </p:nvCxnSpPr>
        <p:spPr>
          <a:xfrm>
            <a:off x="5350745" y="50058"/>
            <a:ext cx="0" cy="68580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5441" y="138023"/>
            <a:ext cx="4509557" cy="6530196"/>
            <a:chOff x="0" y="0"/>
            <a:chExt cx="5833533" cy="9794169"/>
          </a:xfrm>
        </p:grpSpPr>
        <p:sp>
          <p:nvSpPr>
            <p:cNvPr id="3" name="Oval 2"/>
            <p:cNvSpPr/>
            <p:nvPr/>
          </p:nvSpPr>
          <p:spPr>
            <a:xfrm>
              <a:off x="2489200" y="9467850"/>
              <a:ext cx="270933" cy="279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0" y="0"/>
              <a:ext cx="5833533" cy="9794169"/>
              <a:chOff x="0" y="0"/>
              <a:chExt cx="5833533" cy="979416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5833533" cy="9794169"/>
                <a:chOff x="0" y="0"/>
                <a:chExt cx="5833533" cy="956056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70560" y="928116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560320" y="7452360"/>
                  <a:ext cx="34078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Diamond 8"/>
                <p:cNvSpPr/>
                <p:nvPr/>
              </p:nvSpPr>
              <p:spPr>
                <a:xfrm>
                  <a:off x="1882140" y="1021080"/>
                  <a:ext cx="1356784" cy="755650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Opt=3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474720" y="138684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139440" y="1394460"/>
                  <a:ext cx="34078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Parallelogram 11"/>
                <p:cNvSpPr/>
                <p:nvPr/>
              </p:nvSpPr>
              <p:spPr>
                <a:xfrm>
                  <a:off x="2842260" y="1851660"/>
                  <a:ext cx="1400810" cy="571500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See book list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575560" y="1783080"/>
                  <a:ext cx="0" cy="7429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Diamond 13"/>
                <p:cNvSpPr/>
                <p:nvPr/>
              </p:nvSpPr>
              <p:spPr>
                <a:xfrm>
                  <a:off x="1950720" y="2514600"/>
                  <a:ext cx="1289050" cy="823384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Opt=4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154680" y="2918460"/>
                  <a:ext cx="49318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Parallelogram 15"/>
                <p:cNvSpPr/>
                <p:nvPr/>
              </p:nvSpPr>
              <p:spPr>
                <a:xfrm>
                  <a:off x="3596640" y="2689860"/>
                  <a:ext cx="765810" cy="571500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Exit </a:t>
                  </a: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400300" y="762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39140" y="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807720" y="274320"/>
                  <a:ext cx="42334" cy="38523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Diamond 19"/>
                <p:cNvSpPr/>
                <p:nvPr/>
              </p:nvSpPr>
              <p:spPr>
                <a:xfrm>
                  <a:off x="0" y="4137660"/>
                  <a:ext cx="1600200" cy="1257300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Opt 5</a:t>
                  </a: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569720" y="4777740"/>
                  <a:ext cx="4927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Parallelogram 21"/>
                <p:cNvSpPr/>
                <p:nvPr/>
              </p:nvSpPr>
              <p:spPr>
                <a:xfrm>
                  <a:off x="1798320" y="4122420"/>
                  <a:ext cx="3388783" cy="1771650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Display menu</a:t>
                  </a:r>
                </a:p>
                <a:p>
                  <a:pPr marL="342900" marR="0" lvl="0" indent="-34290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+mj-lt"/>
                    <a:buAutoNum type="arabicPeriod"/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Enter 1 for change password</a:t>
                  </a:r>
                </a:p>
                <a:p>
                  <a:pPr marL="342900" marR="0" lvl="0" indent="-34290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+mj-lt"/>
                    <a:buAutoNum type="arabicPeriod"/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Enter 2 for change username</a:t>
                  </a:r>
                </a:p>
                <a:p>
                  <a:pPr marL="342900" marR="0" lvl="0" indent="-34290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+mj-lt"/>
                    <a:buAutoNum type="arabicPeriod"/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Enter 3 for exit.</a:t>
                  </a:r>
                </a:p>
                <a:p>
                  <a:pPr marL="998855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 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055620" y="589788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Parallelogram 23"/>
                <p:cNvSpPr/>
                <p:nvPr/>
              </p:nvSpPr>
              <p:spPr>
                <a:xfrm>
                  <a:off x="2377440" y="6385560"/>
                  <a:ext cx="1400810" cy="571500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Read opt</a:t>
                  </a: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903220" y="695706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560320" y="745998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Diamond 26"/>
                <p:cNvSpPr/>
                <p:nvPr/>
              </p:nvSpPr>
              <p:spPr>
                <a:xfrm>
                  <a:off x="2042160" y="7955280"/>
                  <a:ext cx="1098550" cy="857250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Opt 1</a:t>
                  </a: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108960" y="8382000"/>
                  <a:ext cx="49318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Parallelogram 28"/>
                <p:cNvSpPr/>
                <p:nvPr/>
              </p:nvSpPr>
              <p:spPr>
                <a:xfrm>
                  <a:off x="3528060" y="8084820"/>
                  <a:ext cx="1400810" cy="571500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Change password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602480" y="236982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5647266" y="403830"/>
                  <a:ext cx="13573" cy="889398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5562600" y="121920"/>
                  <a:ext cx="270933" cy="279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139440" y="105918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Yes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072640" y="196596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No 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607820" y="445008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Yes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093498" y="8079641"/>
                  <a:ext cx="427199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Yes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110740" y="8854440"/>
                  <a:ext cx="464820" cy="259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/>
                    </a:rPr>
                    <a:t>No </a:t>
                  </a: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529840" y="274320"/>
                  <a:ext cx="0" cy="7429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807720" y="5387340"/>
                  <a:ext cx="0" cy="38692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2613660" y="8755380"/>
                  <a:ext cx="6350" cy="495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861560" y="8382000"/>
                  <a:ext cx="8042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160520" y="2103120"/>
                  <a:ext cx="491067" cy="31538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282440" y="2636520"/>
                  <a:ext cx="363855" cy="36618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4770120" y="358140"/>
                  <a:ext cx="838200" cy="20317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5505450" y="9448800"/>
                <a:ext cx="270913" cy="2862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5952999" y="987820"/>
            <a:ext cx="5169777" cy="3931920"/>
            <a:chOff x="0" y="0"/>
            <a:chExt cx="5170591" cy="393192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962150" y="1574800"/>
              <a:ext cx="6350" cy="49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0" y="0"/>
              <a:ext cx="5170591" cy="3931920"/>
              <a:chOff x="0" y="0"/>
              <a:chExt cx="5170591" cy="393192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2491740" y="1127760"/>
                <a:ext cx="492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2499360" y="2476500"/>
                <a:ext cx="4931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206240" y="1104900"/>
                <a:ext cx="325120" cy="45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899658" y="3048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836420" y="3611880"/>
                <a:ext cx="3094567" cy="45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274820" y="2407920"/>
                <a:ext cx="4931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0" y="3810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H="1">
                <a:off x="83820" y="320040"/>
                <a:ext cx="52916" cy="33358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1912620" y="266700"/>
                <a:ext cx="6350" cy="495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Diamond 56"/>
              <p:cNvSpPr/>
              <p:nvPr/>
            </p:nvSpPr>
            <p:spPr>
              <a:xfrm>
                <a:off x="1386840" y="693420"/>
                <a:ext cx="1153584" cy="899583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Opt 2</a:t>
                </a:r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1440180" y="2065020"/>
                <a:ext cx="1098550" cy="857250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Opt 3</a:t>
                </a:r>
              </a:p>
            </p:txBody>
          </p:sp>
          <p:sp>
            <p:nvSpPr>
              <p:cNvPr id="59" name="Parallelogram 58"/>
              <p:cNvSpPr/>
              <p:nvPr/>
            </p:nvSpPr>
            <p:spPr>
              <a:xfrm>
                <a:off x="2895600" y="784860"/>
                <a:ext cx="1400810" cy="637117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Change username</a:t>
                </a:r>
              </a:p>
            </p:txBody>
          </p:sp>
          <p:sp>
            <p:nvSpPr>
              <p:cNvPr id="60" name="Parallelogram 59"/>
              <p:cNvSpPr/>
              <p:nvPr/>
            </p:nvSpPr>
            <p:spPr>
              <a:xfrm>
                <a:off x="2948940" y="2095500"/>
                <a:ext cx="1400810" cy="57150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Exit 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83820" y="3649980"/>
                <a:ext cx="4931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Parallelogram 61"/>
              <p:cNvSpPr/>
              <p:nvPr/>
            </p:nvSpPr>
            <p:spPr>
              <a:xfrm>
                <a:off x="518160" y="3360420"/>
                <a:ext cx="1400810" cy="571500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/>
                  </a:rPr>
                  <a:t>Exit </a:t>
                </a: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4678680" y="1264920"/>
                <a:ext cx="38100" cy="1143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4533900" y="98298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5" name="Straight Arrow Connector 64"/>
              <p:cNvCxnSpPr>
                <a:endCxn id="51" idx="4"/>
              </p:cNvCxnSpPr>
              <p:nvPr/>
            </p:nvCxnSpPr>
            <p:spPr>
              <a:xfrm flipV="1">
                <a:off x="4937760" y="309880"/>
                <a:ext cx="97365" cy="3302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805940" y="0"/>
                <a:ext cx="270933" cy="279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4678680" y="297180"/>
                <a:ext cx="282344" cy="6913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Straight Connector 67"/>
          <p:cNvCxnSpPr/>
          <p:nvPr/>
        </p:nvCxnSpPr>
        <p:spPr>
          <a:xfrm>
            <a:off x="5695802" y="8029"/>
            <a:ext cx="0" cy="68580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550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PowerPoint Presentation</vt:lpstr>
      <vt:lpstr>Library management system</vt:lpstr>
      <vt:lpstr>Library management system</vt:lpstr>
      <vt:lpstr>PowerPoint Presentation</vt:lpstr>
      <vt:lpstr>SDLC model</vt:lpstr>
      <vt:lpstr>PowerPoint Presentation</vt:lpstr>
      <vt:lpstr>PowerPoint Presentation</vt:lpstr>
      <vt:lpstr>PowerPoint Presentation</vt:lpstr>
      <vt:lpstr>PowerPoint Presentation</vt:lpstr>
      <vt:lpstr>Gantt chart </vt:lpstr>
      <vt:lpstr>Expected outcome</vt:lpstr>
      <vt:lpstr>Conclusion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2024-03-17T06:38:24Z</dcterms:created>
  <dcterms:modified xsi:type="dcterms:W3CDTF">2024-03-23T05:25:37Z</dcterms:modified>
</cp:coreProperties>
</file>