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7" r:id="rId2"/>
    <p:sldId id="258" r:id="rId3"/>
    <p:sldId id="279" r:id="rId4"/>
    <p:sldId id="259" r:id="rId5"/>
    <p:sldId id="260" r:id="rId6"/>
    <p:sldId id="261" r:id="rId7"/>
    <p:sldId id="262" r:id="rId8"/>
    <p:sldId id="263" r:id="rId9"/>
    <p:sldId id="264" r:id="rId10"/>
    <p:sldId id="265" r:id="rId11"/>
    <p:sldId id="281" r:id="rId12"/>
    <p:sldId id="266" r:id="rId13"/>
    <p:sldId id="267" r:id="rId14"/>
    <p:sldId id="268" r:id="rId15"/>
    <p:sldId id="269" r:id="rId16"/>
    <p:sldId id="270" r:id="rId17"/>
    <p:sldId id="271" r:id="rId18"/>
    <p:sldId id="273" r:id="rId19"/>
    <p:sldId id="276" r:id="rId20"/>
    <p:sldId id="280" r:id="rId21"/>
    <p:sldId id="277" r:id="rId22"/>
  </p:sldIdLst>
  <p:sldSz cx="9144000" cy="5143500" type="screen16x9"/>
  <p:notesSz cx="6858000" cy="9144000"/>
  <p:embeddedFontLst>
    <p:embeddedFont>
      <p:font typeface="Caveat" pitchFamily="2" charset="0"/>
      <p:regular r:id="rId24"/>
      <p:bold r:id="rId25"/>
    </p:embeddedFont>
    <p:embeddedFont>
      <p:font typeface="Roboto" panose="02000000000000000000" pitchFamily="2" charset="0"/>
      <p:regular r:id="rId26"/>
      <p:bold r:id="rId27"/>
      <p:italic r:id="rId28"/>
      <p:boldItalic r:id="rId29"/>
    </p:embeddedFont>
    <p:embeddedFont>
      <p:font typeface="Tw Cen MT" panose="020B0602020104020603" pitchFamily="3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9B00"/>
    <a:srgbClr val="0A9396"/>
    <a:srgbClr val="AE2012"/>
    <a:srgbClr val="CA6702"/>
    <a:srgbClr val="FCF9F2"/>
    <a:srgbClr val="FAF6EA"/>
    <a:srgbClr val="FBF8EF"/>
    <a:srgbClr val="001219"/>
    <a:srgbClr val="BB3E03"/>
    <a:srgbClr val="E9D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3741" autoAdjust="0"/>
  </p:normalViewPr>
  <p:slideViewPr>
    <p:cSldViewPr snapToGrid="0">
      <p:cViewPr varScale="1">
        <p:scale>
          <a:sx n="88" d="100"/>
          <a:sy n="88" d="100"/>
        </p:scale>
        <p:origin x="524"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Tw Cen MT" panose="020B0602020104020603" pitchFamily="34" charset="0"/>
                <a:ea typeface="+mn-ea"/>
                <a:cs typeface="+mn-cs"/>
              </a:defRPr>
            </a:pPr>
            <a:r>
              <a:rPr lang="en-IN" b="1" i="0" baseline="0" dirty="0">
                <a:latin typeface="Tw Cen MT" panose="020B0602020104020603" pitchFamily="34" charset="0"/>
              </a:rPr>
              <a:t>Events vs Deaths, Injured, Missing</a:t>
            </a:r>
            <a:endParaRPr lang="en-GB" b="1" i="0" baseline="0" dirty="0">
              <a:latin typeface="Tw Cen MT" panose="020B0602020104020603" pitchFamily="34" charset="0"/>
            </a:endParaRP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Tw Cen MT" panose="020B0602020104020603" pitchFamily="34" charset="0"/>
              <a:ea typeface="+mn-ea"/>
              <a:cs typeface="+mn-cs"/>
            </a:defRPr>
          </a:pPr>
          <a:endParaRPr lang="en-US"/>
        </a:p>
      </c:txPr>
    </c:title>
    <c:autoTitleDeleted val="0"/>
    <c:view3D>
      <c:rotX val="18"/>
      <c:rotY val="18"/>
      <c:depthPercent val="100"/>
      <c:rAngAx val="1"/>
    </c:view3D>
    <c:floor>
      <c:thickness val="0"/>
      <c:spPr>
        <a:noFill/>
        <a:ln>
          <a:noFill/>
        </a:ln>
        <a:effectLst/>
        <a:sp3d/>
      </c:spPr>
    </c:floor>
    <c:sideWall>
      <c:thickness val="0"/>
      <c:spPr>
        <a:noFill/>
        <a:ln>
          <a:noFill/>
        </a:ln>
        <a:effectLst>
          <a:outerShdw blurRad="50800" dist="38100" dir="2700000" algn="tl" rotWithShape="0">
            <a:prstClr val="black">
              <a:alpha val="85000"/>
            </a:prstClr>
          </a:outerShdw>
        </a:effectLst>
        <a:sp3d/>
      </c:spPr>
    </c:sideWall>
    <c:backWall>
      <c:thickness val="0"/>
      <c:spPr>
        <a:noFill/>
        <a:ln>
          <a:noFill/>
        </a:ln>
        <a:effectLst>
          <a:outerShdw blurRad="50800" dist="38100" dir="2700000" algn="tl" rotWithShape="0">
            <a:prstClr val="black">
              <a:alpha val="85000"/>
            </a:prstClr>
          </a:outerShdw>
        </a:effectLst>
        <a:sp3d/>
      </c:spPr>
    </c:backWall>
    <c:plotArea>
      <c:layout/>
      <c:bar3DChart>
        <c:barDir val="col"/>
        <c:grouping val="standard"/>
        <c:varyColors val="0"/>
        <c:ser>
          <c:idx val="0"/>
          <c:order val="0"/>
          <c:tx>
            <c:strRef>
              <c:f>Sheet1!$B$1</c:f>
              <c:strCache>
                <c:ptCount val="1"/>
                <c:pt idx="0">
                  <c:v>Deaths</c:v>
                </c:pt>
              </c:strCache>
            </c:strRef>
          </c:tx>
          <c:spPr>
            <a:solidFill>
              <a:srgbClr val="0A9396"/>
            </a:solidFill>
            <a:ln>
              <a:noFill/>
            </a:ln>
            <a:effectLst/>
            <a:sp3d/>
          </c:spPr>
          <c:invertIfNegative val="0"/>
          <c:cat>
            <c:strRef>
              <c:f>Sheet1!$A$2:$A$9</c:f>
              <c:strCache>
                <c:ptCount val="8"/>
                <c:pt idx="0">
                  <c:v>Biological and Health-related Events</c:v>
                </c:pt>
                <c:pt idx="1">
                  <c:v>Climate-related Events</c:v>
                </c:pt>
                <c:pt idx="2">
                  <c:v>Environmental Changes and Accident</c:v>
                </c:pt>
                <c:pt idx="3">
                  <c:v>Man- Made Incidents</c:v>
                </c:pt>
                <c:pt idx="4">
                  <c:v>Miscellaneous Events</c:v>
                </c:pt>
                <c:pt idx="5">
                  <c:v>Natural Disasters</c:v>
                </c:pt>
                <c:pt idx="6">
                  <c:v>Water-related</c:v>
                </c:pt>
                <c:pt idx="7">
                  <c:v>Weather-related Events</c:v>
                </c:pt>
              </c:strCache>
            </c:strRef>
          </c:cat>
          <c:val>
            <c:numRef>
              <c:f>Sheet1!$B$2:$B$9</c:f>
              <c:numCache>
                <c:formatCode>General</c:formatCode>
                <c:ptCount val="8"/>
                <c:pt idx="0">
                  <c:v>1750</c:v>
                </c:pt>
                <c:pt idx="1">
                  <c:v>875</c:v>
                </c:pt>
                <c:pt idx="2">
                  <c:v>2389</c:v>
                </c:pt>
                <c:pt idx="3">
                  <c:v>2876</c:v>
                </c:pt>
                <c:pt idx="4">
                  <c:v>654</c:v>
                </c:pt>
                <c:pt idx="5">
                  <c:v>5178</c:v>
                </c:pt>
                <c:pt idx="6">
                  <c:v>756</c:v>
                </c:pt>
                <c:pt idx="7">
                  <c:v>1145</c:v>
                </c:pt>
              </c:numCache>
            </c:numRef>
          </c:val>
          <c:extLst>
            <c:ext xmlns:c16="http://schemas.microsoft.com/office/drawing/2014/chart" uri="{C3380CC4-5D6E-409C-BE32-E72D297353CC}">
              <c16:uniqueId val="{00000000-D618-4926-B70A-E16C29EAD8D3}"/>
            </c:ext>
          </c:extLst>
        </c:ser>
        <c:ser>
          <c:idx val="1"/>
          <c:order val="1"/>
          <c:tx>
            <c:strRef>
              <c:f>Sheet1!$C$1</c:f>
              <c:strCache>
                <c:ptCount val="1"/>
                <c:pt idx="0">
                  <c:v>Injured</c:v>
                </c:pt>
              </c:strCache>
            </c:strRef>
          </c:tx>
          <c:spPr>
            <a:solidFill>
              <a:srgbClr val="EE9B00"/>
            </a:solidFill>
            <a:ln>
              <a:noFill/>
            </a:ln>
            <a:effectLst/>
            <a:sp3d/>
          </c:spPr>
          <c:invertIfNegative val="0"/>
          <c:cat>
            <c:strRef>
              <c:f>Sheet1!$A$2:$A$9</c:f>
              <c:strCache>
                <c:ptCount val="8"/>
                <c:pt idx="0">
                  <c:v>Biological and Health-related Events</c:v>
                </c:pt>
                <c:pt idx="1">
                  <c:v>Climate-related Events</c:v>
                </c:pt>
                <c:pt idx="2">
                  <c:v>Environmental Changes and Accident</c:v>
                </c:pt>
                <c:pt idx="3">
                  <c:v>Man- Made Incidents</c:v>
                </c:pt>
                <c:pt idx="4">
                  <c:v>Miscellaneous Events</c:v>
                </c:pt>
                <c:pt idx="5">
                  <c:v>Natural Disasters</c:v>
                </c:pt>
                <c:pt idx="6">
                  <c:v>Water-related</c:v>
                </c:pt>
                <c:pt idx="7">
                  <c:v>Weather-related Events</c:v>
                </c:pt>
              </c:strCache>
            </c:strRef>
          </c:cat>
          <c:val>
            <c:numRef>
              <c:f>Sheet1!$C$2:$C$9</c:f>
              <c:numCache>
                <c:formatCode>General</c:formatCode>
                <c:ptCount val="8"/>
                <c:pt idx="0">
                  <c:v>4333</c:v>
                </c:pt>
                <c:pt idx="1">
                  <c:v>19765</c:v>
                </c:pt>
                <c:pt idx="2">
                  <c:v>13688</c:v>
                </c:pt>
                <c:pt idx="3">
                  <c:v>4367</c:v>
                </c:pt>
                <c:pt idx="4">
                  <c:v>2378</c:v>
                </c:pt>
                <c:pt idx="5">
                  <c:v>20156</c:v>
                </c:pt>
                <c:pt idx="6">
                  <c:v>1878</c:v>
                </c:pt>
                <c:pt idx="7">
                  <c:v>8134</c:v>
                </c:pt>
              </c:numCache>
            </c:numRef>
          </c:val>
          <c:extLst>
            <c:ext xmlns:c16="http://schemas.microsoft.com/office/drawing/2014/chart" uri="{C3380CC4-5D6E-409C-BE32-E72D297353CC}">
              <c16:uniqueId val="{00000001-D618-4926-B70A-E16C29EAD8D3}"/>
            </c:ext>
          </c:extLst>
        </c:ser>
        <c:ser>
          <c:idx val="2"/>
          <c:order val="2"/>
          <c:tx>
            <c:strRef>
              <c:f>Sheet1!$D$1</c:f>
              <c:strCache>
                <c:ptCount val="1"/>
                <c:pt idx="0">
                  <c:v>Missing</c:v>
                </c:pt>
              </c:strCache>
            </c:strRef>
          </c:tx>
          <c:spPr>
            <a:solidFill>
              <a:srgbClr val="BB3E03"/>
            </a:solidFill>
            <a:ln>
              <a:noFill/>
            </a:ln>
            <a:effectLst/>
            <a:sp3d/>
          </c:spPr>
          <c:invertIfNegative val="0"/>
          <c:cat>
            <c:strRef>
              <c:f>Sheet1!$A$2:$A$9</c:f>
              <c:strCache>
                <c:ptCount val="8"/>
                <c:pt idx="0">
                  <c:v>Biological and Health-related Events</c:v>
                </c:pt>
                <c:pt idx="1">
                  <c:v>Climate-related Events</c:v>
                </c:pt>
                <c:pt idx="2">
                  <c:v>Environmental Changes and Accident</c:v>
                </c:pt>
                <c:pt idx="3">
                  <c:v>Man- Made Incidents</c:v>
                </c:pt>
                <c:pt idx="4">
                  <c:v>Miscellaneous Events</c:v>
                </c:pt>
                <c:pt idx="5">
                  <c:v>Natural Disasters</c:v>
                </c:pt>
                <c:pt idx="6">
                  <c:v>Water-related</c:v>
                </c:pt>
                <c:pt idx="7">
                  <c:v>Weather-related Events</c:v>
                </c:pt>
              </c:strCache>
            </c:strRef>
          </c:cat>
          <c:val>
            <c:numRef>
              <c:f>Sheet1!$D$2:$D$9</c:f>
              <c:numCache>
                <c:formatCode>General</c:formatCode>
                <c:ptCount val="8"/>
                <c:pt idx="0">
                  <c:v>956</c:v>
                </c:pt>
                <c:pt idx="1">
                  <c:v>1278</c:v>
                </c:pt>
                <c:pt idx="2">
                  <c:v>4256</c:v>
                </c:pt>
                <c:pt idx="3">
                  <c:v>967</c:v>
                </c:pt>
                <c:pt idx="4">
                  <c:v>876</c:v>
                </c:pt>
                <c:pt idx="5">
                  <c:v>4879</c:v>
                </c:pt>
                <c:pt idx="6">
                  <c:v>567</c:v>
                </c:pt>
                <c:pt idx="7">
                  <c:v>1234</c:v>
                </c:pt>
              </c:numCache>
            </c:numRef>
          </c:val>
          <c:extLst>
            <c:ext xmlns:c16="http://schemas.microsoft.com/office/drawing/2014/chart" uri="{C3380CC4-5D6E-409C-BE32-E72D297353CC}">
              <c16:uniqueId val="{00000002-D618-4926-B70A-E16C29EAD8D3}"/>
            </c:ext>
          </c:extLst>
        </c:ser>
        <c:dLbls>
          <c:showLegendKey val="0"/>
          <c:showVal val="0"/>
          <c:showCatName val="0"/>
          <c:showSerName val="0"/>
          <c:showPercent val="0"/>
          <c:showBubbleSize val="0"/>
        </c:dLbls>
        <c:gapWidth val="150"/>
        <c:shape val="box"/>
        <c:axId val="1203123871"/>
        <c:axId val="1301582383"/>
        <c:axId val="1016308639"/>
      </c:bar3DChart>
      <c:catAx>
        <c:axId val="120312387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Tw Cen MT" panose="020B0602020104020603" pitchFamily="34" charset="0"/>
                <a:ea typeface="+mn-ea"/>
                <a:cs typeface="+mn-cs"/>
              </a:defRPr>
            </a:pPr>
            <a:endParaRPr lang="en-US"/>
          </a:p>
        </c:txPr>
        <c:crossAx val="1301582383"/>
        <c:crosses val="autoZero"/>
        <c:auto val="1"/>
        <c:lblAlgn val="ctr"/>
        <c:lblOffset val="100"/>
        <c:noMultiLvlLbl val="0"/>
      </c:catAx>
      <c:valAx>
        <c:axId val="1301582383"/>
        <c:scaling>
          <c:orientation val="minMax"/>
          <c:max val="2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w Cen MT" panose="020B0602020104020603" pitchFamily="34" charset="0"/>
                <a:ea typeface="+mn-ea"/>
                <a:cs typeface="+mn-cs"/>
              </a:defRPr>
            </a:pPr>
            <a:endParaRPr lang="en-US"/>
          </a:p>
        </c:txPr>
        <c:crossAx val="1203123871"/>
        <c:crosses val="autoZero"/>
        <c:crossBetween val="between"/>
      </c:valAx>
      <c:serAx>
        <c:axId val="1016308639"/>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Tw Cen MT" panose="020B0602020104020603" pitchFamily="34" charset="0"/>
                <a:ea typeface="+mn-ea"/>
                <a:cs typeface="+mn-cs"/>
              </a:defRPr>
            </a:pPr>
            <a:endParaRPr lang="en-US"/>
          </a:p>
        </c:txPr>
        <c:crossAx val="1301582383"/>
        <c:crosses val="autoZero"/>
      </c:serAx>
      <c:spPr>
        <a:noFill/>
        <a:ln>
          <a:noFill/>
        </a:ln>
        <a:effectLst/>
      </c:spPr>
    </c:plotArea>
    <c:legend>
      <c:legendPos val="b"/>
      <c:layout>
        <c:manualLayout>
          <c:xMode val="edge"/>
          <c:yMode val="edge"/>
          <c:x val="0.30331840551181105"/>
          <c:y val="0.86030634842519682"/>
          <c:w val="0.36419652230971128"/>
          <c:h val="0.12094365157480316"/>
        </c:manualLayout>
      </c:layout>
      <c:overlay val="0"/>
      <c:spPr>
        <a:noFill/>
        <a:ln>
          <a:noFill/>
        </a:ln>
        <a:effectLst/>
      </c:spPr>
      <c:txPr>
        <a:bodyPr rot="0" spcFirstLastPara="1" vertOverflow="ellipsis" vert="horz" wrap="square" anchor="ctr" anchorCtr="1"/>
        <a:lstStyle/>
        <a:p>
          <a:pPr>
            <a:defRPr sz="940" b="1" i="0" u="none" strike="noStrike" kern="1200" baseline="0">
              <a:solidFill>
                <a:schemeClr val="tx1">
                  <a:lumMod val="65000"/>
                  <a:lumOff val="35000"/>
                </a:schemeClr>
              </a:solidFill>
              <a:latin typeface="Tw Cen MT" panose="020B06020201040206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Tw Cen MT" panose="020B0602020104020603" pitchFamily="34" charset="0"/>
                <a:ea typeface="+mn-ea"/>
                <a:cs typeface="+mn-cs"/>
              </a:defRPr>
            </a:pPr>
            <a:r>
              <a:rPr lang="en-US" b="1" i="0" baseline="0" dirty="0">
                <a:latin typeface="Tw Cen MT" panose="020B0602020104020603" pitchFamily="34" charset="0"/>
              </a:rPr>
              <a:t>Infrastructure Damage By Events</a:t>
            </a:r>
          </a:p>
        </c:rich>
      </c:tx>
      <c:layout>
        <c:manualLayout>
          <c:xMode val="edge"/>
          <c:yMode val="edge"/>
          <c:x val="0.27157328505052031"/>
          <c:y val="9.7262358190971197E-3"/>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Tw Cen MT" panose="020B0602020104020603" pitchFamily="34" charset="0"/>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1340758098098298E-2"/>
          <c:y val="0.19121068977773981"/>
          <c:w val="0.82872810671325692"/>
          <c:h val="0.52378792210842329"/>
        </c:manualLayout>
      </c:layout>
      <c:pie3DChart>
        <c:varyColors val="1"/>
        <c:ser>
          <c:idx val="0"/>
          <c:order val="0"/>
          <c:tx>
            <c:strRef>
              <c:f>Sheet1!$B$1</c:f>
              <c:strCache>
                <c:ptCount val="1"/>
                <c:pt idx="0">
                  <c:v>Column1</c:v>
                </c:pt>
              </c:strCache>
            </c:strRef>
          </c:tx>
          <c:dPt>
            <c:idx val="0"/>
            <c:bubble3D val="0"/>
            <c:spPr>
              <a:solidFill>
                <a:srgbClr val="94D2BD"/>
              </a:solidFill>
              <a:ln w="25400">
                <a:solidFill>
                  <a:srgbClr val="94D2BD"/>
                </a:solidFill>
              </a:ln>
              <a:effectLst/>
              <a:sp3d contourW="25400">
                <a:contourClr>
                  <a:srgbClr val="94D2BD"/>
                </a:contourClr>
              </a:sp3d>
            </c:spPr>
            <c:extLst>
              <c:ext xmlns:c16="http://schemas.microsoft.com/office/drawing/2014/chart" uri="{C3380CC4-5D6E-409C-BE32-E72D297353CC}">
                <c16:uniqueId val="{00000002-9821-4AFC-AE6B-DEFD26C907EF}"/>
              </c:ext>
            </c:extLst>
          </c:dPt>
          <c:dPt>
            <c:idx val="1"/>
            <c:bubble3D val="0"/>
            <c:spPr>
              <a:solidFill>
                <a:srgbClr val="0A9396"/>
              </a:solidFill>
              <a:ln w="25400">
                <a:solidFill>
                  <a:srgbClr val="0A9396"/>
                </a:solidFill>
              </a:ln>
              <a:effectLst/>
              <a:sp3d contourW="25400">
                <a:contourClr>
                  <a:srgbClr val="0A9396"/>
                </a:contourClr>
              </a:sp3d>
            </c:spPr>
            <c:extLst>
              <c:ext xmlns:c16="http://schemas.microsoft.com/office/drawing/2014/chart" uri="{C3380CC4-5D6E-409C-BE32-E72D297353CC}">
                <c16:uniqueId val="{00000004-9821-4AFC-AE6B-DEFD26C907EF}"/>
              </c:ext>
            </c:extLst>
          </c:dPt>
          <c:dPt>
            <c:idx val="2"/>
            <c:bubble3D val="0"/>
            <c:spPr>
              <a:solidFill>
                <a:srgbClr val="005F73"/>
              </a:solidFill>
              <a:ln w="25400">
                <a:solidFill>
                  <a:srgbClr val="005F73"/>
                </a:solidFill>
              </a:ln>
              <a:effectLst/>
              <a:sp3d contourW="25400">
                <a:contourClr>
                  <a:srgbClr val="005F73"/>
                </a:contourClr>
              </a:sp3d>
            </c:spPr>
            <c:extLst>
              <c:ext xmlns:c16="http://schemas.microsoft.com/office/drawing/2014/chart" uri="{C3380CC4-5D6E-409C-BE32-E72D297353CC}">
                <c16:uniqueId val="{00000005-9821-4AFC-AE6B-DEFD26C907EF}"/>
              </c:ext>
            </c:extLst>
          </c:dPt>
          <c:dPt>
            <c:idx val="3"/>
            <c:bubble3D val="0"/>
            <c:spPr>
              <a:solidFill>
                <a:srgbClr val="BB3E03"/>
              </a:solidFill>
              <a:ln w="25400">
                <a:solidFill>
                  <a:srgbClr val="AE2012"/>
                </a:solidFill>
              </a:ln>
              <a:effectLst/>
              <a:sp3d contourW="25400">
                <a:contourClr>
                  <a:srgbClr val="AE2012"/>
                </a:contourClr>
              </a:sp3d>
            </c:spPr>
            <c:extLst>
              <c:ext xmlns:c16="http://schemas.microsoft.com/office/drawing/2014/chart" uri="{C3380CC4-5D6E-409C-BE32-E72D297353CC}">
                <c16:uniqueId val="{00000006-9821-4AFC-AE6B-DEFD26C907EF}"/>
              </c:ext>
            </c:extLst>
          </c:dPt>
          <c:dPt>
            <c:idx val="4"/>
            <c:bubble3D val="0"/>
            <c:spPr>
              <a:solidFill>
                <a:srgbClr val="CA6702"/>
              </a:solidFill>
              <a:ln w="25400">
                <a:solidFill>
                  <a:srgbClr val="CA6702"/>
                </a:solidFill>
              </a:ln>
              <a:effectLst/>
              <a:sp3d contourW="25400">
                <a:contourClr>
                  <a:srgbClr val="CA6702"/>
                </a:contourClr>
              </a:sp3d>
            </c:spPr>
            <c:extLst>
              <c:ext xmlns:c16="http://schemas.microsoft.com/office/drawing/2014/chart" uri="{C3380CC4-5D6E-409C-BE32-E72D297353CC}">
                <c16:uniqueId val="{00000007-9821-4AFC-AE6B-DEFD26C907EF}"/>
              </c:ext>
            </c:extLst>
          </c:dPt>
          <c:dPt>
            <c:idx val="5"/>
            <c:bubble3D val="0"/>
            <c:spPr>
              <a:solidFill>
                <a:srgbClr val="001219"/>
              </a:solidFill>
              <a:ln w="25400">
                <a:solidFill>
                  <a:srgbClr val="001219"/>
                </a:solidFill>
              </a:ln>
              <a:effectLst/>
              <a:sp3d contourW="25400">
                <a:contourClr>
                  <a:srgbClr val="001219"/>
                </a:contourClr>
              </a:sp3d>
            </c:spPr>
            <c:extLst>
              <c:ext xmlns:c16="http://schemas.microsoft.com/office/drawing/2014/chart" uri="{C3380CC4-5D6E-409C-BE32-E72D297353CC}">
                <c16:uniqueId val="{00000009-9821-4AFC-AE6B-DEFD26C907EF}"/>
              </c:ext>
            </c:extLst>
          </c:dPt>
          <c:dPt>
            <c:idx val="6"/>
            <c:bubble3D val="0"/>
            <c:spPr>
              <a:solidFill>
                <a:srgbClr val="EE9B00"/>
              </a:solidFill>
              <a:ln w="25400">
                <a:solidFill>
                  <a:srgbClr val="EE9B00"/>
                </a:solidFill>
              </a:ln>
              <a:effectLst/>
              <a:sp3d contourW="25400">
                <a:contourClr>
                  <a:srgbClr val="EE9B00"/>
                </a:contourClr>
              </a:sp3d>
            </c:spPr>
            <c:extLst>
              <c:ext xmlns:c16="http://schemas.microsoft.com/office/drawing/2014/chart" uri="{C3380CC4-5D6E-409C-BE32-E72D297353CC}">
                <c16:uniqueId val="{00000008-9821-4AFC-AE6B-DEFD26C907EF}"/>
              </c:ext>
            </c:extLst>
          </c:dPt>
          <c:dPt>
            <c:idx val="7"/>
            <c:bubble3D val="0"/>
            <c:spPr>
              <a:solidFill>
                <a:srgbClr val="E9D8A6"/>
              </a:solidFill>
              <a:ln w="25400">
                <a:solidFill>
                  <a:srgbClr val="E9D8A6"/>
                </a:solidFill>
              </a:ln>
              <a:effectLst/>
              <a:sp3d contourW="25400">
                <a:contourClr>
                  <a:srgbClr val="E9D8A6"/>
                </a:contourClr>
              </a:sp3d>
            </c:spPr>
            <c:extLst>
              <c:ext xmlns:c16="http://schemas.microsoft.com/office/drawing/2014/chart" uri="{C3380CC4-5D6E-409C-BE32-E72D297353CC}">
                <c16:uniqueId val="{00000003-9821-4AFC-AE6B-DEFD26C907EF}"/>
              </c:ext>
            </c:extLst>
          </c:dPt>
          <c:dLbls>
            <c:dLbl>
              <c:idx val="0"/>
              <c:layout>
                <c:manualLayout>
                  <c:x val="1.2187206697013304E-2"/>
                  <c:y val="-2.1670997947534503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Tw Cen MT" panose="020B0602020104020603" pitchFamily="34" charset="0"/>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5874999999999998"/>
                      <c:h val="5.475E-2"/>
                    </c:manualLayout>
                  </c15:layout>
                </c:ext>
                <c:ext xmlns:c16="http://schemas.microsoft.com/office/drawing/2014/chart" uri="{C3380CC4-5D6E-409C-BE32-E72D297353CC}">
                  <c16:uniqueId val="{00000002-9821-4AFC-AE6B-DEFD26C907EF}"/>
                </c:ext>
              </c:extLst>
            </c:dLbl>
            <c:dLbl>
              <c:idx val="1"/>
              <c:layout>
                <c:manualLayout>
                  <c:x val="2.4472404342947722E-2"/>
                  <c:y val="-1.2127671523828031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Tw Cen MT" panose="020B0602020104020603" pitchFamily="34" charset="0"/>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5282270250723787"/>
                      <c:h val="0.14088041846654945"/>
                    </c:manualLayout>
                  </c15:layout>
                </c:ext>
                <c:ext xmlns:c16="http://schemas.microsoft.com/office/drawing/2014/chart" uri="{C3380CC4-5D6E-409C-BE32-E72D297353CC}">
                  <c16:uniqueId val="{00000004-9821-4AFC-AE6B-DEFD26C907EF}"/>
                </c:ext>
              </c:extLst>
            </c:dLbl>
            <c:dLbl>
              <c:idx val="2"/>
              <c:layout>
                <c:manualLayout>
                  <c:x val="6.6297488550439529E-2"/>
                  <c:y val="-5.2736493041018677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Tw Cen MT" panose="020B0602020104020603" pitchFamily="34" charset="0"/>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30452086909225612"/>
                      <c:h val="0.13251924876502894"/>
                    </c:manualLayout>
                  </c15:layout>
                </c:ext>
                <c:ext xmlns:c16="http://schemas.microsoft.com/office/drawing/2014/chart" uri="{C3380CC4-5D6E-409C-BE32-E72D297353CC}">
                  <c16:uniqueId val="{00000005-9821-4AFC-AE6B-DEFD26C907EF}"/>
                </c:ext>
              </c:extLst>
            </c:dLbl>
            <c:dLbl>
              <c:idx val="3"/>
              <c:layout>
                <c:manualLayout>
                  <c:x val="7.1259393873088092E-2"/>
                  <c:y val="6.1848520897366512E-2"/>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24898940493790805"/>
                      <c:h val="8.9360102048367848E-2"/>
                    </c:manualLayout>
                  </c15:layout>
                </c:ext>
                <c:ext xmlns:c16="http://schemas.microsoft.com/office/drawing/2014/chart" uri="{C3380CC4-5D6E-409C-BE32-E72D297353CC}">
                  <c16:uniqueId val="{00000006-9821-4AFC-AE6B-DEFD26C907EF}"/>
                </c:ext>
              </c:extLst>
            </c:dLbl>
            <c:dLbl>
              <c:idx val="4"/>
              <c:layout>
                <c:manualLayout>
                  <c:x val="-2.2297984508611424E-2"/>
                  <c:y val="5.8579138320216948E-3"/>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21317931868620957"/>
                      <c:h val="8.9360102048367848E-2"/>
                    </c:manualLayout>
                  </c15:layout>
                </c:ext>
                <c:ext xmlns:c16="http://schemas.microsoft.com/office/drawing/2014/chart" uri="{C3380CC4-5D6E-409C-BE32-E72D297353CC}">
                  <c16:uniqueId val="{00000007-9821-4AFC-AE6B-DEFD26C907EF}"/>
                </c:ext>
              </c:extLst>
            </c:dLbl>
            <c:dLbl>
              <c:idx val="5"/>
              <c:layout>
                <c:manualLayout>
                  <c:x val="-5.8465241817025011E-2"/>
                  <c:y val="-9.1705639685084397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821-4AFC-AE6B-DEFD26C907EF}"/>
                </c:ext>
              </c:extLst>
            </c:dLbl>
            <c:dLbl>
              <c:idx val="6"/>
              <c:layout>
                <c:manualLayout>
                  <c:x val="-4.4120007176723486E-2"/>
                  <c:y val="-0.26231938814062961"/>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821-4AFC-AE6B-DEFD26C907EF}"/>
                </c:ext>
              </c:extLst>
            </c:dLbl>
            <c:dLbl>
              <c:idx val="7"/>
              <c:layout>
                <c:manualLayout>
                  <c:x val="7.5892716535433016E-2"/>
                  <c:y val="-5.1433562992125988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Tw Cen MT" panose="020B0602020104020603" pitchFamily="34" charset="0"/>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205833333333333"/>
                      <c:h val="7.0374999999999993E-2"/>
                    </c:manualLayout>
                  </c15:layout>
                </c:ext>
                <c:ext xmlns:c16="http://schemas.microsoft.com/office/drawing/2014/chart" uri="{C3380CC4-5D6E-409C-BE32-E72D297353CC}">
                  <c16:uniqueId val="{00000003-9821-4AFC-AE6B-DEFD26C907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w Cen MT" panose="020B0602020104020603" pitchFamily="34" charset="0"/>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Man-Made Incident</c:v>
                </c:pt>
                <c:pt idx="1">
                  <c:v>Environmental Changes and Accident</c:v>
                </c:pt>
                <c:pt idx="2">
                  <c:v>Biological and Health-related Events</c:v>
                </c:pt>
                <c:pt idx="3">
                  <c:v>Weather-related Events</c:v>
                </c:pt>
                <c:pt idx="4">
                  <c:v>Miscellaneous Events</c:v>
                </c:pt>
                <c:pt idx="5">
                  <c:v>Water-related Incident</c:v>
                </c:pt>
                <c:pt idx="6">
                  <c:v>Climate-related Events</c:v>
                </c:pt>
                <c:pt idx="7">
                  <c:v>Natural Disasters</c:v>
                </c:pt>
              </c:strCache>
            </c:strRef>
          </c:cat>
          <c:val>
            <c:numRef>
              <c:f>Sheet1!$B$2:$B$9</c:f>
              <c:numCache>
                <c:formatCode>General</c:formatCode>
                <c:ptCount val="8"/>
                <c:pt idx="0">
                  <c:v>9.6999999999999993</c:v>
                </c:pt>
                <c:pt idx="1">
                  <c:v>23.5</c:v>
                </c:pt>
                <c:pt idx="2">
                  <c:v>20.399999999999999</c:v>
                </c:pt>
                <c:pt idx="3">
                  <c:v>8.4</c:v>
                </c:pt>
                <c:pt idx="4">
                  <c:v>7</c:v>
                </c:pt>
                <c:pt idx="5">
                  <c:v>0.1</c:v>
                </c:pt>
                <c:pt idx="6">
                  <c:v>5.2</c:v>
                </c:pt>
                <c:pt idx="7">
                  <c:v>25.7</c:v>
                </c:pt>
              </c:numCache>
            </c:numRef>
          </c:val>
          <c:extLst>
            <c:ext xmlns:c16="http://schemas.microsoft.com/office/drawing/2014/chart" uri="{C3380CC4-5D6E-409C-BE32-E72D297353CC}">
              <c16:uniqueId val="{00000000-9821-4AFC-AE6B-DEFD26C907EF}"/>
            </c:ext>
          </c:extLst>
        </c:ser>
        <c:dLbls>
          <c:dLblPos val="inEnd"/>
          <c:showLegendKey val="0"/>
          <c:showVal val="0"/>
          <c:showCatName val="1"/>
          <c:showSerName val="0"/>
          <c:showPercent val="0"/>
          <c:showBubbleSize val="0"/>
          <c:showLeaderLines val="1"/>
        </c:dLbls>
      </c:pie3DChart>
      <c:spPr>
        <a:noFill/>
        <a:ln>
          <a:noFill/>
        </a:ln>
        <a:effectLst/>
      </c:spPr>
    </c:plotArea>
    <c:legend>
      <c:legendPos val="b"/>
      <c:layout>
        <c:manualLayout>
          <c:xMode val="edge"/>
          <c:yMode val="edge"/>
          <c:x val="6.090179232961928E-2"/>
          <c:y val="0.83317386731474186"/>
          <c:w val="0.89790860311814447"/>
          <c:h val="0.1668261326852579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w Cen MT" panose="020B06020201040206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Tw Cen MT" panose="020B0602020104020603" pitchFamily="34" charset="0"/>
                <a:ea typeface="+mn-ea"/>
                <a:cs typeface="+mn-cs"/>
              </a:defRPr>
            </a:pPr>
            <a:r>
              <a:rPr lang="en-US" sz="1200" baseline="0" dirty="0">
                <a:latin typeface="Tw Cen MT" panose="020B0602020104020603" pitchFamily="34" charset="0"/>
              </a:rPr>
              <a:t>Infrastructure Damage</a:t>
            </a:r>
          </a:p>
        </c:rich>
      </c:tx>
      <c:layout>
        <c:manualLayout>
          <c:xMode val="edge"/>
          <c:yMode val="edge"/>
          <c:x val="0.10581365249425229"/>
          <c:y val="6.7008543400845638E-2"/>
        </c:manualLayout>
      </c:layout>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Tw Cen MT" panose="020B0602020104020603" pitchFamily="34" charset="0"/>
              <a:ea typeface="+mn-ea"/>
              <a:cs typeface="+mn-cs"/>
            </a:defRPr>
          </a:pPr>
          <a:endParaRPr lang="en-US"/>
        </a:p>
      </c:txPr>
    </c:title>
    <c:autoTitleDeleted val="0"/>
    <c:plotArea>
      <c:layout>
        <c:manualLayout>
          <c:layoutTarget val="inner"/>
          <c:xMode val="edge"/>
          <c:yMode val="edge"/>
          <c:x val="0.14122641136513467"/>
          <c:y val="0.24211829909855043"/>
          <c:w val="0.4806792838261566"/>
          <c:h val="0.56826825125414893"/>
        </c:manualLayout>
      </c:layout>
      <c:doughnutChart>
        <c:varyColors val="1"/>
        <c:ser>
          <c:idx val="0"/>
          <c:order val="0"/>
          <c:tx>
            <c:strRef>
              <c:f>Sheet1!$B$1</c:f>
              <c:strCache>
                <c:ptCount val="1"/>
                <c:pt idx="0">
                  <c:v>Infastructure Damage</c:v>
                </c:pt>
              </c:strCache>
            </c:strRef>
          </c:tx>
          <c:spPr>
            <a:solidFill>
              <a:srgbClr val="0A9396"/>
            </a:solidFill>
            <a:ln>
              <a:noFill/>
            </a:ln>
          </c:spPr>
          <c:dPt>
            <c:idx val="0"/>
            <c:bubble3D val="0"/>
            <c:spPr>
              <a:solidFill>
                <a:srgbClr val="EE9B0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9CE-40B7-805D-95566FDF4B4B}"/>
              </c:ext>
            </c:extLst>
          </c:dPt>
          <c:dPt>
            <c:idx val="1"/>
            <c:bubble3D val="0"/>
            <c:spPr>
              <a:solidFill>
                <a:srgbClr val="0A939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59CE-40B7-805D-95566FDF4B4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Tw Cen MT" panose="020B0602020104020603" pitchFamily="34" charset="0"/>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Asia</c:v>
                </c:pt>
                <c:pt idx="1">
                  <c:v>Africa</c:v>
                </c:pt>
              </c:strCache>
            </c:strRef>
          </c:cat>
          <c:val>
            <c:numRef>
              <c:f>Sheet1!$B$2:$B$3</c:f>
              <c:numCache>
                <c:formatCode>General</c:formatCode>
                <c:ptCount val="2"/>
                <c:pt idx="0">
                  <c:v>57.3</c:v>
                </c:pt>
                <c:pt idx="1">
                  <c:v>42.7</c:v>
                </c:pt>
              </c:numCache>
            </c:numRef>
          </c:val>
          <c:extLst>
            <c:ext xmlns:c16="http://schemas.microsoft.com/office/drawing/2014/chart" uri="{C3380CC4-5D6E-409C-BE32-E72D297353CC}">
              <c16:uniqueId val="{00000000-59CE-40B7-805D-95566FDF4B4B}"/>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2377110847297261"/>
          <c:y val="0.90014031091511881"/>
          <c:w val="0.37034013284486683"/>
          <c:h val="9.0483769272022646E-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Tw Cen MT" panose="020B06020201040206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Tw Cen MT" panose="020B0602020104020603" pitchFamily="34" charset="0"/>
                <a:ea typeface="+mn-ea"/>
                <a:cs typeface="+mn-cs"/>
              </a:defRPr>
            </a:pPr>
            <a:r>
              <a:rPr lang="en-US" sz="1200" baseline="0" dirty="0">
                <a:latin typeface="Tw Cen MT" panose="020B0602020104020603" pitchFamily="34" charset="0"/>
              </a:rPr>
              <a:t>Deaths</a:t>
            </a:r>
          </a:p>
        </c:rich>
      </c:tx>
      <c:layout>
        <c:manualLayout>
          <c:xMode val="edge"/>
          <c:yMode val="edge"/>
          <c:x val="0.30419472522484037"/>
          <c:y val="6.2222218872213804E-2"/>
        </c:manualLayout>
      </c:layout>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Tw Cen MT" panose="020B0602020104020603" pitchFamily="34" charset="0"/>
              <a:ea typeface="+mn-ea"/>
              <a:cs typeface="+mn-cs"/>
            </a:defRPr>
          </a:pPr>
          <a:endParaRPr lang="en-US"/>
        </a:p>
      </c:txPr>
    </c:title>
    <c:autoTitleDeleted val="0"/>
    <c:plotArea>
      <c:layout>
        <c:manualLayout>
          <c:layoutTarget val="inner"/>
          <c:xMode val="edge"/>
          <c:yMode val="edge"/>
          <c:x val="0.14122641136513467"/>
          <c:y val="0.15596445758317748"/>
          <c:w val="0.55355396360474007"/>
          <c:h val="0.65442209276952201"/>
        </c:manualLayout>
      </c:layout>
      <c:doughnutChart>
        <c:varyColors val="1"/>
        <c:ser>
          <c:idx val="0"/>
          <c:order val="0"/>
          <c:tx>
            <c:strRef>
              <c:f>Sheet1!$B$1</c:f>
              <c:strCache>
                <c:ptCount val="1"/>
                <c:pt idx="0">
                  <c:v>Deaths</c:v>
                </c:pt>
              </c:strCache>
            </c:strRef>
          </c:tx>
          <c:spPr>
            <a:solidFill>
              <a:srgbClr val="0A9396"/>
            </a:solidFill>
            <a:ln>
              <a:noFill/>
            </a:ln>
          </c:spPr>
          <c:dPt>
            <c:idx val="0"/>
            <c:bubble3D val="0"/>
            <c:spPr>
              <a:solidFill>
                <a:srgbClr val="EE9B0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E71-446A-BD7B-05B293B7374F}"/>
              </c:ext>
            </c:extLst>
          </c:dPt>
          <c:dPt>
            <c:idx val="1"/>
            <c:bubble3D val="0"/>
            <c:spPr>
              <a:solidFill>
                <a:srgbClr val="0A939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E71-446A-BD7B-05B293B7374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Tw Cen MT" panose="020B0602020104020603" pitchFamily="34" charset="0"/>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Asia</c:v>
                </c:pt>
                <c:pt idx="1">
                  <c:v>Africa</c:v>
                </c:pt>
              </c:strCache>
            </c:strRef>
          </c:cat>
          <c:val>
            <c:numRef>
              <c:f>Sheet1!$B$2:$B$3</c:f>
              <c:numCache>
                <c:formatCode>General</c:formatCode>
                <c:ptCount val="2"/>
                <c:pt idx="0">
                  <c:v>72.599999999999994</c:v>
                </c:pt>
                <c:pt idx="1">
                  <c:v>27.4</c:v>
                </c:pt>
              </c:numCache>
            </c:numRef>
          </c:val>
          <c:extLst>
            <c:ext xmlns:c16="http://schemas.microsoft.com/office/drawing/2014/chart" uri="{C3380CC4-5D6E-409C-BE32-E72D297353CC}">
              <c16:uniqueId val="{00000004-CE71-446A-BD7B-05B293B7374F}"/>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Tw Cen MT" panose="020B0602020104020603" pitchFamily="34" charset="0"/>
                <a:ea typeface="+mn-ea"/>
                <a:cs typeface="+mn-cs"/>
              </a:defRPr>
            </a:pPr>
            <a:r>
              <a:rPr lang="en-US" sz="1200" baseline="0" dirty="0">
                <a:latin typeface="Tw Cen MT" panose="020B0602020104020603" pitchFamily="34" charset="0"/>
              </a:rPr>
              <a:t>Missing</a:t>
            </a:r>
          </a:p>
        </c:rich>
      </c:tx>
      <c:layout>
        <c:manualLayout>
          <c:xMode val="edge"/>
          <c:yMode val="edge"/>
          <c:x val="0.37302081168239137"/>
          <c:y val="5.743589434358197E-2"/>
        </c:manualLayout>
      </c:layout>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Tw Cen MT" panose="020B0602020104020603" pitchFamily="34" charset="0"/>
              <a:ea typeface="+mn-ea"/>
              <a:cs typeface="+mn-cs"/>
            </a:defRPr>
          </a:pPr>
          <a:endParaRPr lang="en-US"/>
        </a:p>
      </c:txPr>
    </c:title>
    <c:autoTitleDeleted val="0"/>
    <c:plotArea>
      <c:layout>
        <c:manualLayout>
          <c:layoutTarget val="inner"/>
          <c:xMode val="edge"/>
          <c:yMode val="edge"/>
          <c:x val="0.193858124538556"/>
          <c:y val="0.16553710664044113"/>
          <c:w val="0.57784552353093455"/>
          <c:h val="0.683140039941313"/>
        </c:manualLayout>
      </c:layout>
      <c:doughnutChart>
        <c:varyColors val="1"/>
        <c:ser>
          <c:idx val="0"/>
          <c:order val="0"/>
          <c:tx>
            <c:strRef>
              <c:f>Sheet1!$B$1</c:f>
              <c:strCache>
                <c:ptCount val="1"/>
                <c:pt idx="0">
                  <c:v>Deaths</c:v>
                </c:pt>
              </c:strCache>
            </c:strRef>
          </c:tx>
          <c:spPr>
            <a:solidFill>
              <a:srgbClr val="0A9396"/>
            </a:solidFill>
            <a:ln>
              <a:noFill/>
            </a:ln>
          </c:spPr>
          <c:dPt>
            <c:idx val="0"/>
            <c:bubble3D val="0"/>
            <c:spPr>
              <a:solidFill>
                <a:srgbClr val="EE9B0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B5C1-479C-8462-5C5057275C06}"/>
              </c:ext>
            </c:extLst>
          </c:dPt>
          <c:dPt>
            <c:idx val="1"/>
            <c:bubble3D val="0"/>
            <c:spPr>
              <a:solidFill>
                <a:srgbClr val="0A939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B5C1-479C-8462-5C5057275C0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Tw Cen MT" panose="020B0602020104020603" pitchFamily="34" charset="0"/>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Asia</c:v>
                </c:pt>
                <c:pt idx="1">
                  <c:v>Africa</c:v>
                </c:pt>
              </c:strCache>
            </c:strRef>
          </c:cat>
          <c:val>
            <c:numRef>
              <c:f>Sheet1!$B$2:$B$3</c:f>
              <c:numCache>
                <c:formatCode>General</c:formatCode>
                <c:ptCount val="2"/>
                <c:pt idx="0">
                  <c:v>70.5</c:v>
                </c:pt>
                <c:pt idx="1">
                  <c:v>29.5</c:v>
                </c:pt>
              </c:numCache>
            </c:numRef>
          </c:val>
          <c:extLst>
            <c:ext xmlns:c16="http://schemas.microsoft.com/office/drawing/2014/chart" uri="{C3380CC4-5D6E-409C-BE32-E72D297353CC}">
              <c16:uniqueId val="{00000004-B5C1-479C-8462-5C5057275C06}"/>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latin typeface="Tw Cen MT" panose="020B0602020104020603" pitchFamily="34" charset="0"/>
              </a:rPr>
              <a:t>Accuracy Plot Country Classification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950377296587927E-2"/>
          <c:y val="0.29294192913385825"/>
          <c:w val="0.90049622703412069"/>
          <c:h val="0.63801624015748026"/>
        </c:manualLayout>
      </c:layout>
      <c:bar3DChart>
        <c:barDir val="col"/>
        <c:grouping val="clustered"/>
        <c:varyColors val="0"/>
        <c:ser>
          <c:idx val="0"/>
          <c:order val="0"/>
          <c:tx>
            <c:strRef>
              <c:f>Sheet1!$B$1</c:f>
              <c:strCache>
                <c:ptCount val="1"/>
                <c:pt idx="0">
                  <c:v>Accurecy Plot Event_combinantion Classification</c:v>
                </c:pt>
              </c:strCache>
            </c:strRef>
          </c:tx>
          <c:spPr>
            <a:solidFill>
              <a:schemeClr val="accent1"/>
            </a:solidFill>
            <a:ln>
              <a:noFill/>
            </a:ln>
            <a:effectLst>
              <a:outerShdw blurRad="50800" dist="38100" dir="2700000" algn="tl" rotWithShape="0">
                <a:prstClr val="black">
                  <a:alpha val="40000"/>
                </a:prstClr>
              </a:outerShdw>
            </a:effectLst>
            <a:sp3d/>
          </c:spPr>
          <c:invertIfNegative val="0"/>
          <c:dPt>
            <c:idx val="0"/>
            <c:invertIfNegative val="0"/>
            <c:bubble3D val="0"/>
            <c:spPr>
              <a:solidFill>
                <a:srgbClr val="0A9396"/>
              </a:solid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1-B0E5-4959-B524-95636581F2B5}"/>
              </c:ext>
            </c:extLst>
          </c:dPt>
          <c:dPt>
            <c:idx val="1"/>
            <c:invertIfNegative val="0"/>
            <c:bubble3D val="0"/>
            <c:spPr>
              <a:solidFill>
                <a:srgbClr val="EE9B00"/>
              </a:solid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3-B0E5-4959-B524-95636581F2B5}"/>
              </c:ext>
            </c:extLst>
          </c:dPt>
          <c:dPt>
            <c:idx val="2"/>
            <c:invertIfNegative val="0"/>
            <c:bubble3D val="0"/>
            <c:spPr>
              <a:solidFill>
                <a:srgbClr val="AE2012"/>
              </a:solid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5-B0E5-4959-B524-95636581F2B5}"/>
              </c:ext>
            </c:extLst>
          </c:dPt>
          <c:cat>
            <c:strRef>
              <c:f>Sheet1!$A$2:$A$4</c:f>
              <c:strCache>
                <c:ptCount val="3"/>
                <c:pt idx="0">
                  <c:v>K-Means</c:v>
                </c:pt>
                <c:pt idx="1">
                  <c:v>Random Forest</c:v>
                </c:pt>
                <c:pt idx="2">
                  <c:v>XG Boost</c:v>
                </c:pt>
              </c:strCache>
            </c:strRef>
          </c:cat>
          <c:val>
            <c:numRef>
              <c:f>Sheet1!$B$2:$B$4</c:f>
              <c:numCache>
                <c:formatCode>General</c:formatCode>
                <c:ptCount val="3"/>
                <c:pt idx="0">
                  <c:v>5.5</c:v>
                </c:pt>
                <c:pt idx="1">
                  <c:v>73.89</c:v>
                </c:pt>
                <c:pt idx="2">
                  <c:v>98.86421</c:v>
                </c:pt>
              </c:numCache>
            </c:numRef>
          </c:val>
          <c:extLst>
            <c:ext xmlns:c16="http://schemas.microsoft.com/office/drawing/2014/chart" uri="{C3380CC4-5D6E-409C-BE32-E72D297353CC}">
              <c16:uniqueId val="{00000006-B0E5-4959-B524-95636581F2B5}"/>
            </c:ext>
          </c:extLst>
        </c:ser>
        <c:dLbls>
          <c:showLegendKey val="0"/>
          <c:showVal val="0"/>
          <c:showCatName val="0"/>
          <c:showSerName val="0"/>
          <c:showPercent val="0"/>
          <c:showBubbleSize val="0"/>
        </c:dLbls>
        <c:gapWidth val="62"/>
        <c:gapDepth val="182"/>
        <c:shape val="box"/>
        <c:axId val="945121567"/>
        <c:axId val="1118207887"/>
        <c:axId val="0"/>
      </c:bar3DChart>
      <c:catAx>
        <c:axId val="9451215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Tw Cen MT" panose="020B0602020104020603" pitchFamily="34" charset="0"/>
                <a:ea typeface="+mn-ea"/>
                <a:cs typeface="+mn-cs"/>
              </a:defRPr>
            </a:pPr>
            <a:endParaRPr lang="en-US"/>
          </a:p>
        </c:txPr>
        <c:crossAx val="1118207887"/>
        <c:crosses val="autoZero"/>
        <c:auto val="1"/>
        <c:lblAlgn val="ctr"/>
        <c:lblOffset val="100"/>
        <c:noMultiLvlLbl val="0"/>
      </c:catAx>
      <c:valAx>
        <c:axId val="1118207887"/>
        <c:scaling>
          <c:orientation val="minMax"/>
        </c:scaling>
        <c:delete val="0"/>
        <c:axPos val="l"/>
        <c:majorGridlines>
          <c:spPr>
            <a:ln w="0" cap="flat" cmpd="sng" algn="ctr">
              <a:noFill/>
              <a:round/>
            </a:ln>
            <a:effectLst>
              <a:outerShdw blurRad="50800" dist="50800" dir="5400000" sx="47000" sy="47000" algn="ctr" rotWithShape="0">
                <a:srgbClr val="000000">
                  <a:alpha val="0"/>
                </a:srgbClr>
              </a:outerShdw>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Tw Cen MT" panose="020B0602020104020603" pitchFamily="34" charset="0"/>
                <a:ea typeface="+mn-ea"/>
                <a:cs typeface="+mn-cs"/>
              </a:defRPr>
            </a:pPr>
            <a:endParaRPr lang="en-US"/>
          </a:p>
        </c:txPr>
        <c:crossAx val="945121567"/>
        <c:crosses val="autoZero"/>
        <c:crossBetween val="between"/>
      </c:valAx>
      <c:spPr>
        <a:noFill/>
        <a:ln>
          <a:noFill/>
        </a:ln>
        <a:effectLst>
          <a:outerShdw blurRad="50800" dist="50800" dir="5400000" sx="22000" sy="22000" algn="ctr" rotWithShape="0">
            <a:srgbClr val="000000">
              <a:alpha val="43137"/>
            </a:srgbClr>
          </a:outerShdw>
        </a:effectLst>
      </c:spPr>
    </c:plotArea>
    <c:legend>
      <c:legendPos val="b"/>
      <c:layout>
        <c:manualLayout>
          <c:xMode val="edge"/>
          <c:yMode val="edge"/>
          <c:x val="0.35384353866509849"/>
          <c:y val="0.20123965171916461"/>
          <c:w val="0.60434151400483238"/>
          <c:h val="5.3677517078993618E-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Tw Cen MT" panose="020B06020201040206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latin typeface="Tw Cen MT" panose="020B0602020104020603" pitchFamily="34" charset="0"/>
              </a:rPr>
              <a:t>Accuracy Plot </a:t>
            </a:r>
            <a:r>
              <a:rPr lang="en-US" dirty="0" err="1">
                <a:latin typeface="Tw Cen MT" panose="020B0602020104020603" pitchFamily="34" charset="0"/>
              </a:rPr>
              <a:t>Event_comb</a:t>
            </a:r>
            <a:r>
              <a:rPr lang="en-US" dirty="0">
                <a:latin typeface="Tw Cen MT" panose="020B0602020104020603" pitchFamily="34" charset="0"/>
              </a:rPr>
              <a:t> Classification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950377296587927E-2"/>
          <c:y val="0.29294192913385825"/>
          <c:w val="0.90049622703412069"/>
          <c:h val="0.63801624015748026"/>
        </c:manualLayout>
      </c:layout>
      <c:bar3DChart>
        <c:barDir val="col"/>
        <c:grouping val="clustered"/>
        <c:varyColors val="0"/>
        <c:ser>
          <c:idx val="0"/>
          <c:order val="0"/>
          <c:tx>
            <c:strRef>
              <c:f>Sheet1!$B$1</c:f>
              <c:strCache>
                <c:ptCount val="1"/>
                <c:pt idx="0">
                  <c:v>Accurecy Plot Event_combinantion Classification</c:v>
                </c:pt>
              </c:strCache>
            </c:strRef>
          </c:tx>
          <c:spPr>
            <a:solidFill>
              <a:schemeClr val="accent1"/>
            </a:solidFill>
            <a:ln>
              <a:noFill/>
            </a:ln>
            <a:effectLst>
              <a:outerShdw blurRad="50800" dist="38100" dir="2700000" algn="tl" rotWithShape="0">
                <a:prstClr val="black">
                  <a:alpha val="40000"/>
                </a:prstClr>
              </a:outerShdw>
            </a:effectLst>
            <a:sp3d/>
          </c:spPr>
          <c:invertIfNegative val="0"/>
          <c:dPt>
            <c:idx val="0"/>
            <c:invertIfNegative val="0"/>
            <c:bubble3D val="0"/>
            <c:spPr>
              <a:solidFill>
                <a:srgbClr val="0A9396"/>
              </a:solid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1-C0E0-4940-BD3E-F1B067E3E358}"/>
              </c:ext>
            </c:extLst>
          </c:dPt>
          <c:dPt>
            <c:idx val="1"/>
            <c:invertIfNegative val="0"/>
            <c:bubble3D val="0"/>
            <c:spPr>
              <a:solidFill>
                <a:srgbClr val="EE9B00"/>
              </a:solid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3-C0E0-4940-BD3E-F1B067E3E358}"/>
              </c:ext>
            </c:extLst>
          </c:dPt>
          <c:dPt>
            <c:idx val="2"/>
            <c:invertIfNegative val="0"/>
            <c:bubble3D val="0"/>
            <c:spPr>
              <a:solidFill>
                <a:srgbClr val="AE2012"/>
              </a:solid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5-C0E0-4940-BD3E-F1B067E3E358}"/>
              </c:ext>
            </c:extLst>
          </c:dPt>
          <c:cat>
            <c:strRef>
              <c:f>Sheet1!$A$2:$A$4</c:f>
              <c:strCache>
                <c:ptCount val="3"/>
                <c:pt idx="0">
                  <c:v>K-Means</c:v>
                </c:pt>
                <c:pt idx="1">
                  <c:v>Random Forest</c:v>
                </c:pt>
                <c:pt idx="2">
                  <c:v>XG Boost</c:v>
                </c:pt>
              </c:strCache>
            </c:strRef>
          </c:cat>
          <c:val>
            <c:numRef>
              <c:f>Sheet1!$B$2:$B$4</c:f>
              <c:numCache>
                <c:formatCode>General</c:formatCode>
                <c:ptCount val="3"/>
                <c:pt idx="0">
                  <c:v>13.203609999999999</c:v>
                </c:pt>
                <c:pt idx="1">
                  <c:v>52.426780000000001</c:v>
                </c:pt>
                <c:pt idx="2">
                  <c:v>98.86421</c:v>
                </c:pt>
              </c:numCache>
            </c:numRef>
          </c:val>
          <c:extLst>
            <c:ext xmlns:c16="http://schemas.microsoft.com/office/drawing/2014/chart" uri="{C3380CC4-5D6E-409C-BE32-E72D297353CC}">
              <c16:uniqueId val="{00000006-C0E0-4940-BD3E-F1B067E3E358}"/>
            </c:ext>
          </c:extLst>
        </c:ser>
        <c:dLbls>
          <c:showLegendKey val="0"/>
          <c:showVal val="0"/>
          <c:showCatName val="0"/>
          <c:showSerName val="0"/>
          <c:showPercent val="0"/>
          <c:showBubbleSize val="0"/>
        </c:dLbls>
        <c:gapWidth val="62"/>
        <c:gapDepth val="182"/>
        <c:shape val="box"/>
        <c:axId val="945121567"/>
        <c:axId val="1118207887"/>
        <c:axId val="0"/>
      </c:bar3DChart>
      <c:catAx>
        <c:axId val="9451215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Tw Cen MT" panose="020B0602020104020603" pitchFamily="34" charset="0"/>
                <a:ea typeface="+mn-ea"/>
                <a:cs typeface="+mn-cs"/>
              </a:defRPr>
            </a:pPr>
            <a:endParaRPr lang="en-US"/>
          </a:p>
        </c:txPr>
        <c:crossAx val="1118207887"/>
        <c:crosses val="autoZero"/>
        <c:auto val="1"/>
        <c:lblAlgn val="ctr"/>
        <c:lblOffset val="100"/>
        <c:noMultiLvlLbl val="0"/>
      </c:catAx>
      <c:valAx>
        <c:axId val="1118207887"/>
        <c:scaling>
          <c:orientation val="minMax"/>
        </c:scaling>
        <c:delete val="0"/>
        <c:axPos val="l"/>
        <c:majorGridlines>
          <c:spPr>
            <a:ln w="0" cap="flat" cmpd="sng" algn="ctr">
              <a:noFill/>
              <a:round/>
            </a:ln>
            <a:effectLst>
              <a:outerShdw blurRad="50800" dist="50800" dir="5400000" sx="47000" sy="47000" algn="ctr" rotWithShape="0">
                <a:srgbClr val="000000">
                  <a:alpha val="0"/>
                </a:srgbClr>
              </a:outerShdw>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Tw Cen MT" panose="020B0602020104020603" pitchFamily="34" charset="0"/>
                <a:ea typeface="+mn-ea"/>
                <a:cs typeface="+mn-cs"/>
              </a:defRPr>
            </a:pPr>
            <a:endParaRPr lang="en-US"/>
          </a:p>
        </c:txPr>
        <c:crossAx val="945121567"/>
        <c:crosses val="autoZero"/>
        <c:crossBetween val="between"/>
      </c:valAx>
      <c:spPr>
        <a:noFill/>
        <a:ln>
          <a:noFill/>
        </a:ln>
        <a:effectLst>
          <a:outerShdw blurRad="50800" dist="50800" dir="5400000" sx="22000" sy="22000" algn="ctr" rotWithShape="0">
            <a:srgbClr val="000000">
              <a:alpha val="43137"/>
            </a:srgbClr>
          </a:outerShdw>
        </a:effectLst>
      </c:spPr>
    </c:plotArea>
    <c:legend>
      <c:legendPos val="b"/>
      <c:layout>
        <c:manualLayout>
          <c:xMode val="edge"/>
          <c:yMode val="edge"/>
          <c:x val="0.35384353866509849"/>
          <c:y val="0.20123965171916461"/>
          <c:w val="0.60434151400483238"/>
          <c:h val="5.3677517078993618E-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Tw Cen MT" panose="020B06020201040206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24940a2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24940a2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387e07cf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387e07cf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111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387e07cf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387e07cf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a387e07cf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a387e07cf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387e07cf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387e07cf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387e07cf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387e07cf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387e07cf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387e07cf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a387e07cf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a387e07cf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a3a608d66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a3a608d66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a387e07cf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a387e07cf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a387e07cf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a387e07cf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857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24940a23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24940a23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24940a23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24940a23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24940a23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24940a23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24940a23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24940a23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24940a23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24940a23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31771a04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31771a04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387e07cf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387e07cf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387e07cf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387e07cf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esinventar.ne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w Cen MT" panose="020B0602020104020603" pitchFamily="34" charset="0"/>
              </a:rPr>
              <a:t>Data Mining &amp; Analytics - 6183</a:t>
            </a:r>
            <a:endParaRPr dirty="0">
              <a:latin typeface="Tw Cen MT" panose="020B0602020104020603" pitchFamily="34" charset="0"/>
            </a:endParaRPr>
          </a:p>
        </p:txBody>
      </p:sp>
      <p:sp>
        <p:nvSpPr>
          <p:cNvPr id="60" name="Google Shape;60;p14"/>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latin typeface="Tw Cen MT" panose="020B0602020104020603" pitchFamily="34" charset="0"/>
              </a:rPr>
              <a:t>Group Coursework - Disaster Management</a:t>
            </a:r>
            <a:endParaRPr sz="1500" dirty="0">
              <a:latin typeface="Tw Cen MT" panose="020B0602020104020603" pitchFamily="34" charset="0"/>
            </a:endParaRPr>
          </a:p>
          <a:p>
            <a:pPr marL="0" lvl="0" indent="0" algn="l" rtl="0">
              <a:spcBef>
                <a:spcPts val="1200"/>
              </a:spcBef>
              <a:spcAft>
                <a:spcPts val="0"/>
              </a:spcAft>
              <a:buClr>
                <a:schemeClr val="dk1"/>
              </a:buClr>
              <a:buSzPts val="1100"/>
              <a:buFont typeface="Arial"/>
              <a:buNone/>
            </a:pPr>
            <a:r>
              <a:rPr lang="en" sz="1500" dirty="0">
                <a:latin typeface="Tw Cen MT" panose="020B0602020104020603" pitchFamily="34" charset="0"/>
              </a:rPr>
              <a:t>Group Number 26</a:t>
            </a:r>
            <a:endParaRPr sz="1500" dirty="0">
              <a:latin typeface="Tw Cen MT" panose="020B0602020104020603" pitchFamily="34" charset="0"/>
            </a:endParaRPr>
          </a:p>
          <a:p>
            <a:pPr marL="0" lvl="0" indent="0" algn="l" rtl="0">
              <a:spcBef>
                <a:spcPts val="1200"/>
              </a:spcBef>
              <a:spcAft>
                <a:spcPts val="0"/>
              </a:spcAft>
              <a:buNone/>
            </a:pPr>
            <a:r>
              <a:rPr lang="en" sz="1500" b="1" dirty="0">
                <a:latin typeface="Tw Cen MT" panose="020B0602020104020603" pitchFamily="34" charset="0"/>
              </a:rPr>
              <a:t>Group Member</a:t>
            </a:r>
            <a:r>
              <a:rPr lang="en" sz="1500" dirty="0">
                <a:latin typeface="Tw Cen MT" panose="020B0602020104020603" pitchFamily="34" charset="0"/>
              </a:rPr>
              <a:t>:</a:t>
            </a:r>
            <a:endParaRPr sz="1500" dirty="0">
              <a:latin typeface="Tw Cen MT" panose="020B0602020104020603" pitchFamily="34" charset="0"/>
            </a:endParaRPr>
          </a:p>
          <a:p>
            <a:pPr marL="0" lvl="0" indent="0" algn="l" rtl="0">
              <a:spcBef>
                <a:spcPts val="1200"/>
              </a:spcBef>
              <a:spcAft>
                <a:spcPts val="0"/>
              </a:spcAft>
              <a:buNone/>
            </a:pPr>
            <a:r>
              <a:rPr lang="en" sz="1500" dirty="0">
                <a:latin typeface="Tw Cen MT" panose="020B0602020104020603" pitchFamily="34" charset="0"/>
              </a:rPr>
              <a:t>Umesh Uddar - 34884157</a:t>
            </a:r>
            <a:endParaRPr sz="1500" dirty="0">
              <a:latin typeface="Tw Cen MT" panose="020B0602020104020603" pitchFamily="34" charset="0"/>
            </a:endParaRPr>
          </a:p>
          <a:p>
            <a:pPr marL="0" lvl="0" indent="0" algn="l" rtl="0">
              <a:spcBef>
                <a:spcPts val="1200"/>
              </a:spcBef>
              <a:spcAft>
                <a:spcPts val="0"/>
              </a:spcAft>
              <a:buNone/>
            </a:pPr>
            <a:r>
              <a:rPr lang="en" sz="1500" dirty="0">
                <a:latin typeface="Tw Cen MT" panose="020B0602020104020603" pitchFamily="34" charset="0"/>
              </a:rPr>
              <a:t>Kishore Rajendra - 34812636</a:t>
            </a:r>
            <a:endParaRPr sz="1500" dirty="0">
              <a:latin typeface="Tw Cen MT" panose="020B0602020104020603" pitchFamily="34" charset="0"/>
            </a:endParaRPr>
          </a:p>
          <a:p>
            <a:pPr marL="0" lvl="0" indent="0" algn="l" rtl="0">
              <a:spcBef>
                <a:spcPts val="1200"/>
              </a:spcBef>
              <a:spcAft>
                <a:spcPts val="0"/>
              </a:spcAft>
              <a:buNone/>
            </a:pPr>
            <a:r>
              <a:rPr lang="en" sz="1500" dirty="0">
                <a:latin typeface="Tw Cen MT" panose="020B0602020104020603" pitchFamily="34" charset="0"/>
              </a:rPr>
              <a:t>Vyom Khanna - 28965736</a:t>
            </a:r>
            <a:endParaRPr sz="1500" dirty="0">
              <a:latin typeface="Tw Cen MT" panose="020B0602020104020603" pitchFamily="34" charset="0"/>
            </a:endParaRPr>
          </a:p>
          <a:p>
            <a:pPr marL="0" lvl="0" indent="0" algn="l" rtl="0">
              <a:spcBef>
                <a:spcPts val="1200"/>
              </a:spcBef>
              <a:spcAft>
                <a:spcPts val="0"/>
              </a:spcAft>
              <a:buNone/>
            </a:pPr>
            <a:r>
              <a:rPr lang="en" sz="1500" dirty="0">
                <a:latin typeface="Tw Cen MT" panose="020B0602020104020603" pitchFamily="34" charset="0"/>
              </a:rPr>
              <a:t>Sachin Suresh - 34812598</a:t>
            </a:r>
            <a:endParaRPr sz="1500" dirty="0">
              <a:latin typeface="Tw Cen MT" panose="020B0602020104020603" pitchFamily="34" charset="0"/>
            </a:endParaRPr>
          </a:p>
          <a:p>
            <a:pPr marL="0" lvl="0" indent="0" algn="l" rtl="0">
              <a:spcBef>
                <a:spcPts val="1200"/>
              </a:spcBef>
              <a:spcAft>
                <a:spcPts val="1200"/>
              </a:spcAft>
              <a:buNone/>
            </a:pPr>
            <a:endParaRPr sz="1500" dirty="0">
              <a:latin typeface="Tw Cen MT" panose="020B06020201040206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06640" y="89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w Cen MT" panose="020B0602020104020603" pitchFamily="34" charset="0"/>
              </a:rPr>
              <a:t>Pie Chart</a:t>
            </a:r>
            <a:endParaRPr b="1" dirty="0">
              <a:latin typeface="Tw Cen MT" panose="020B0602020104020603" pitchFamily="34" charset="0"/>
            </a:endParaRPr>
          </a:p>
        </p:txBody>
      </p:sp>
      <p:graphicFrame>
        <p:nvGraphicFramePr>
          <p:cNvPr id="4" name="Chart 3">
            <a:extLst>
              <a:ext uri="{FF2B5EF4-FFF2-40B4-BE49-F238E27FC236}">
                <a16:creationId xmlns:a16="http://schemas.microsoft.com/office/drawing/2014/main" id="{B19D86CC-6D04-76E9-CC46-AB5C2B88ABEA}"/>
              </a:ext>
            </a:extLst>
          </p:cNvPr>
          <p:cNvGraphicFramePr/>
          <p:nvPr>
            <p:extLst>
              <p:ext uri="{D42A27DB-BD31-4B8C-83A1-F6EECF244321}">
                <p14:modId xmlns:p14="http://schemas.microsoft.com/office/powerpoint/2010/main" val="2262264088"/>
              </p:ext>
            </p:extLst>
          </p:nvPr>
        </p:nvGraphicFramePr>
        <p:xfrm>
          <a:off x="892609" y="323676"/>
          <a:ext cx="8454948" cy="411877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DBA099C1-F5F6-D1AF-3668-0D489C586A41}"/>
              </a:ext>
            </a:extLst>
          </p:cNvPr>
          <p:cNvSpPr txBox="1"/>
          <p:nvPr/>
        </p:nvSpPr>
        <p:spPr>
          <a:xfrm>
            <a:off x="957943" y="4840514"/>
            <a:ext cx="2385589" cy="307777"/>
          </a:xfrm>
          <a:prstGeom prst="rect">
            <a:avLst/>
          </a:prstGeom>
          <a:noFill/>
        </p:spPr>
        <p:txBody>
          <a:bodyPr wrap="none" rtlCol="0">
            <a:spAutoFit/>
          </a:bodyPr>
          <a:lstStyle/>
          <a:p>
            <a:r>
              <a:rPr lang="en-IN" dirty="0" err="1"/>
              <a:t>dfhbvkjdshbvkjhbskjdvbkjsd</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06640" y="89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w Cen MT" panose="020B0602020104020603" pitchFamily="34" charset="0"/>
              </a:rPr>
              <a:t>Pie Chart</a:t>
            </a:r>
            <a:endParaRPr b="1" dirty="0">
              <a:latin typeface="Tw Cen MT" panose="020B0602020104020603" pitchFamily="34" charset="0"/>
            </a:endParaRPr>
          </a:p>
        </p:txBody>
      </p:sp>
      <p:sp>
        <p:nvSpPr>
          <p:cNvPr id="5" name="TextBox 4">
            <a:extLst>
              <a:ext uri="{FF2B5EF4-FFF2-40B4-BE49-F238E27FC236}">
                <a16:creationId xmlns:a16="http://schemas.microsoft.com/office/drawing/2014/main" id="{DBA099C1-F5F6-D1AF-3668-0D489C586A41}"/>
              </a:ext>
            </a:extLst>
          </p:cNvPr>
          <p:cNvSpPr txBox="1"/>
          <p:nvPr/>
        </p:nvSpPr>
        <p:spPr>
          <a:xfrm>
            <a:off x="442686" y="3926114"/>
            <a:ext cx="2385589" cy="307777"/>
          </a:xfrm>
          <a:prstGeom prst="rect">
            <a:avLst/>
          </a:prstGeom>
          <a:noFill/>
        </p:spPr>
        <p:txBody>
          <a:bodyPr wrap="none" rtlCol="0">
            <a:spAutoFit/>
          </a:bodyPr>
          <a:lstStyle/>
          <a:p>
            <a:r>
              <a:rPr lang="en-IN" dirty="0" err="1"/>
              <a:t>dfhbvkjdshbvkjhbskjdvbkjsd</a:t>
            </a:r>
            <a:endParaRPr lang="en-GB" dirty="0"/>
          </a:p>
        </p:txBody>
      </p:sp>
      <p:graphicFrame>
        <p:nvGraphicFramePr>
          <p:cNvPr id="6" name="Chart 5">
            <a:extLst>
              <a:ext uri="{FF2B5EF4-FFF2-40B4-BE49-F238E27FC236}">
                <a16:creationId xmlns:a16="http://schemas.microsoft.com/office/drawing/2014/main" id="{0F91C4EB-FD3C-87D9-D37A-654427F3A73C}"/>
              </a:ext>
            </a:extLst>
          </p:cNvPr>
          <p:cNvGraphicFramePr/>
          <p:nvPr>
            <p:extLst>
              <p:ext uri="{D42A27DB-BD31-4B8C-83A1-F6EECF244321}">
                <p14:modId xmlns:p14="http://schemas.microsoft.com/office/powerpoint/2010/main" val="3914064118"/>
              </p:ext>
            </p:extLst>
          </p:nvPr>
        </p:nvGraphicFramePr>
        <p:xfrm>
          <a:off x="206640" y="757464"/>
          <a:ext cx="3136892" cy="26533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122F508-42FB-874C-2C2B-23EE4CB3A885}"/>
              </a:ext>
            </a:extLst>
          </p:cNvPr>
          <p:cNvGraphicFramePr/>
          <p:nvPr>
            <p:extLst>
              <p:ext uri="{D42A27DB-BD31-4B8C-83A1-F6EECF244321}">
                <p14:modId xmlns:p14="http://schemas.microsoft.com/office/powerpoint/2010/main" val="2686728479"/>
              </p:ext>
            </p:extLst>
          </p:nvPr>
        </p:nvGraphicFramePr>
        <p:xfrm>
          <a:off x="2540211" y="926842"/>
          <a:ext cx="3136892" cy="265339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28824D85-2FE8-A3BC-0F56-E5B1327DC377}"/>
              </a:ext>
            </a:extLst>
          </p:cNvPr>
          <p:cNvGraphicFramePr/>
          <p:nvPr>
            <p:extLst>
              <p:ext uri="{D42A27DB-BD31-4B8C-83A1-F6EECF244321}">
                <p14:modId xmlns:p14="http://schemas.microsoft.com/office/powerpoint/2010/main" val="1332465900"/>
              </p:ext>
            </p:extLst>
          </p:nvPr>
        </p:nvGraphicFramePr>
        <p:xfrm>
          <a:off x="4572000" y="757462"/>
          <a:ext cx="3136892" cy="265339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5141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w Cen MT" panose="020B0602020104020603" pitchFamily="34" charset="0"/>
              </a:rPr>
              <a:t>Regression model - Losses</a:t>
            </a:r>
            <a:endParaRPr>
              <a:latin typeface="Tw Cen MT" panose="020B0602020104020603" pitchFamily="34" charset="0"/>
            </a:endParaRPr>
          </a:p>
        </p:txBody>
      </p:sp>
      <p:sp>
        <p:nvSpPr>
          <p:cNvPr id="116" name="Google Shape;116;p23"/>
          <p:cNvSpPr txBox="1">
            <a:spLocks noGrp="1"/>
          </p:cNvSpPr>
          <p:nvPr>
            <p:ph type="body" idx="1"/>
          </p:nvPr>
        </p:nvSpPr>
        <p:spPr>
          <a:xfrm>
            <a:off x="311700" y="11374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000" dirty="0">
                <a:solidFill>
                  <a:srgbClr val="374151"/>
                </a:solidFill>
                <a:latin typeface="Tw Cen MT" panose="020B0602020104020603" pitchFamily="34" charset="0"/>
                <a:ea typeface="Roboto"/>
                <a:cs typeface="Roboto"/>
                <a:sym typeface="Roboto"/>
              </a:rPr>
              <a:t>The Adjusted R-squared (Adjusted R²) is a statistical measure that evaluates the goodness of fit of a regression model. It takes into account the number of predictors in the model, providing a more realistic assessment of the model's explanatory power. The Adjusted R² adjusts the R-squared value by penalizing the addition of irrelevant predictors that do not significantly contribute to the model's explanatory ability.</a:t>
            </a:r>
            <a:endParaRPr sz="1000" dirty="0">
              <a:solidFill>
                <a:srgbClr val="374151"/>
              </a:solidFill>
              <a:latin typeface="Tw Cen MT" panose="020B0602020104020603" pitchFamily="34" charset="0"/>
              <a:ea typeface="Roboto"/>
              <a:cs typeface="Roboto"/>
              <a:sym typeface="Roboto"/>
            </a:endParaRPr>
          </a:p>
          <a:p>
            <a:pPr marL="457200" lvl="0" indent="-228600" algn="l" rtl="0">
              <a:spcBef>
                <a:spcPts val="1100"/>
              </a:spcBef>
              <a:spcAft>
                <a:spcPts val="0"/>
              </a:spcAft>
              <a:buClr>
                <a:srgbClr val="374151"/>
              </a:buClr>
              <a:buSzPts val="900"/>
              <a:buFont typeface="Roboto"/>
              <a:buNone/>
            </a:pPr>
            <a:r>
              <a:rPr lang="en" sz="1000" dirty="0">
                <a:solidFill>
                  <a:srgbClr val="374151"/>
                </a:solidFill>
                <a:latin typeface="Tw Cen MT" panose="020B0602020104020603" pitchFamily="34" charset="0"/>
                <a:ea typeface="Roboto"/>
                <a:cs typeface="Roboto"/>
                <a:sym typeface="Roboto"/>
              </a:rPr>
              <a:t>Multilinear Regression (Adjusted R² = 0.735):</a:t>
            </a:r>
            <a:endParaRPr sz="1000" dirty="0">
              <a:solidFill>
                <a:srgbClr val="374151"/>
              </a:solidFill>
              <a:latin typeface="Tw Cen MT" panose="020B0602020104020603" pitchFamily="34" charset="0"/>
              <a:ea typeface="Roboto"/>
              <a:cs typeface="Roboto"/>
              <a:sym typeface="Roboto"/>
            </a:endParaRPr>
          </a:p>
          <a:p>
            <a:pPr marL="914400" lvl="1" indent="-285750" algn="l" rtl="0">
              <a:spcBef>
                <a:spcPts val="0"/>
              </a:spcBef>
              <a:spcAft>
                <a:spcPts val="0"/>
              </a:spcAft>
              <a:buClr>
                <a:srgbClr val="374151"/>
              </a:buClr>
              <a:buSzPts val="900"/>
              <a:buFont typeface="Roboto"/>
              <a:buChar char="●"/>
            </a:pPr>
            <a:r>
              <a:rPr lang="en" sz="1000" dirty="0">
                <a:solidFill>
                  <a:srgbClr val="374151"/>
                </a:solidFill>
                <a:latin typeface="Tw Cen MT" panose="020B0602020104020603" pitchFamily="34" charset="0"/>
                <a:ea typeface="Roboto"/>
                <a:cs typeface="Roboto"/>
                <a:sym typeface="Roboto"/>
              </a:rPr>
              <a:t>The adjusted R-squared value of 0.735 indicates that approximately 73.5% of the variability in the dependent variable (Losses) is explained by the independent variables included in the multilinear regression model.</a:t>
            </a:r>
            <a:endParaRPr sz="1000" dirty="0">
              <a:solidFill>
                <a:srgbClr val="374151"/>
              </a:solidFill>
              <a:latin typeface="Tw Cen MT" panose="020B0602020104020603" pitchFamily="34" charset="0"/>
              <a:ea typeface="Roboto"/>
              <a:cs typeface="Roboto"/>
              <a:sym typeface="Roboto"/>
            </a:endParaRPr>
          </a:p>
          <a:p>
            <a:pPr marL="914400" lvl="1" indent="-285750" algn="l" rtl="0">
              <a:spcBef>
                <a:spcPts val="0"/>
              </a:spcBef>
              <a:spcAft>
                <a:spcPts val="0"/>
              </a:spcAft>
              <a:buClr>
                <a:srgbClr val="374151"/>
              </a:buClr>
              <a:buSzPts val="900"/>
              <a:buFont typeface="Roboto"/>
              <a:buChar char="●"/>
            </a:pPr>
            <a:r>
              <a:rPr lang="en" sz="1000" dirty="0">
                <a:solidFill>
                  <a:srgbClr val="374151"/>
                </a:solidFill>
                <a:latin typeface="Tw Cen MT" panose="020B0602020104020603" pitchFamily="34" charset="0"/>
                <a:ea typeface="Roboto"/>
                <a:cs typeface="Roboto"/>
                <a:sym typeface="Roboto"/>
              </a:rPr>
              <a:t>This model accounts for the relationship between the predictors and the target variable but may have room for improvement or may include some less relevant variables.</a:t>
            </a:r>
            <a:endParaRPr sz="1000" dirty="0">
              <a:solidFill>
                <a:srgbClr val="374151"/>
              </a:solidFill>
              <a:latin typeface="Tw Cen MT" panose="020B0602020104020603" pitchFamily="34" charset="0"/>
              <a:ea typeface="Roboto"/>
              <a:cs typeface="Roboto"/>
              <a:sym typeface="Roboto"/>
            </a:endParaRPr>
          </a:p>
          <a:p>
            <a:pPr marL="457200" lvl="0" indent="-228600" algn="l" rtl="0">
              <a:spcBef>
                <a:spcPts val="0"/>
              </a:spcBef>
              <a:spcAft>
                <a:spcPts val="0"/>
              </a:spcAft>
              <a:buClr>
                <a:srgbClr val="374151"/>
              </a:buClr>
              <a:buSzPts val="900"/>
              <a:buFont typeface="Roboto"/>
              <a:buNone/>
            </a:pPr>
            <a:r>
              <a:rPr lang="en" sz="1000" dirty="0">
                <a:solidFill>
                  <a:srgbClr val="374151"/>
                </a:solidFill>
                <a:latin typeface="Tw Cen MT" panose="020B0602020104020603" pitchFamily="34" charset="0"/>
                <a:ea typeface="Roboto"/>
                <a:cs typeface="Roboto"/>
                <a:sym typeface="Roboto"/>
              </a:rPr>
              <a:t>XG Boost (Adjusted R² = 0.8924):</a:t>
            </a:r>
            <a:endParaRPr sz="1000" dirty="0">
              <a:solidFill>
                <a:srgbClr val="374151"/>
              </a:solidFill>
              <a:latin typeface="Tw Cen MT" panose="020B0602020104020603" pitchFamily="34" charset="0"/>
              <a:ea typeface="Roboto"/>
              <a:cs typeface="Roboto"/>
              <a:sym typeface="Roboto"/>
            </a:endParaRPr>
          </a:p>
          <a:p>
            <a:pPr marL="914400" lvl="1" indent="-285750" algn="l" rtl="0">
              <a:spcBef>
                <a:spcPts val="0"/>
              </a:spcBef>
              <a:spcAft>
                <a:spcPts val="0"/>
              </a:spcAft>
              <a:buClr>
                <a:srgbClr val="374151"/>
              </a:buClr>
              <a:buSzPts val="900"/>
              <a:buFont typeface="Roboto"/>
              <a:buChar char="●"/>
            </a:pPr>
            <a:r>
              <a:rPr lang="en" sz="1000" dirty="0">
                <a:solidFill>
                  <a:srgbClr val="374151"/>
                </a:solidFill>
                <a:latin typeface="Tw Cen MT" panose="020B0602020104020603" pitchFamily="34" charset="0"/>
                <a:ea typeface="Roboto"/>
                <a:cs typeface="Roboto"/>
                <a:sym typeface="Roboto"/>
              </a:rPr>
              <a:t>The higher adjusted R-squared value of 0.8924 suggests that the XG Boost model performs better in explaining the variability in Losses compared to the multilinear regression model.</a:t>
            </a:r>
            <a:endParaRPr sz="1000" dirty="0">
              <a:solidFill>
                <a:srgbClr val="374151"/>
              </a:solidFill>
              <a:latin typeface="Tw Cen MT" panose="020B0602020104020603" pitchFamily="34" charset="0"/>
              <a:ea typeface="Roboto"/>
              <a:cs typeface="Roboto"/>
              <a:sym typeface="Roboto"/>
            </a:endParaRPr>
          </a:p>
          <a:p>
            <a:pPr marL="914400" lvl="1" indent="-285750" algn="l" rtl="0">
              <a:spcBef>
                <a:spcPts val="0"/>
              </a:spcBef>
              <a:spcAft>
                <a:spcPts val="0"/>
              </a:spcAft>
              <a:buClr>
                <a:srgbClr val="374151"/>
              </a:buClr>
              <a:buSzPts val="900"/>
              <a:buFont typeface="Roboto"/>
              <a:buChar char="●"/>
            </a:pPr>
            <a:r>
              <a:rPr lang="en" sz="1000" dirty="0">
                <a:solidFill>
                  <a:srgbClr val="374151"/>
                </a:solidFill>
                <a:latin typeface="Tw Cen MT" panose="020B0602020104020603" pitchFamily="34" charset="0"/>
                <a:ea typeface="Roboto"/>
                <a:cs typeface="Roboto"/>
                <a:sym typeface="Roboto"/>
              </a:rPr>
              <a:t>XG Boost is a powerful machine learning algorithm that can capture complex relationships in the data, and the higher adjusted R-squared indicates that it has captured more of the variability in Losses.</a:t>
            </a:r>
            <a:endParaRPr sz="1000" dirty="0">
              <a:solidFill>
                <a:srgbClr val="374151"/>
              </a:solidFill>
              <a:latin typeface="Tw Cen MT" panose="020B0602020104020603" pitchFamily="34" charset="0"/>
              <a:ea typeface="Roboto"/>
              <a:cs typeface="Roboto"/>
              <a:sym typeface="Roboto"/>
            </a:endParaRPr>
          </a:p>
          <a:p>
            <a:pPr marL="0" lvl="0" indent="0" algn="l" rtl="0">
              <a:spcBef>
                <a:spcPts val="1100"/>
              </a:spcBef>
              <a:spcAft>
                <a:spcPts val="0"/>
              </a:spcAft>
              <a:buClr>
                <a:schemeClr val="dk1"/>
              </a:buClr>
              <a:buSzPts val="1100"/>
              <a:buFont typeface="Arial"/>
              <a:buNone/>
            </a:pPr>
            <a:r>
              <a:rPr lang="en" sz="1000" dirty="0">
                <a:solidFill>
                  <a:srgbClr val="374151"/>
                </a:solidFill>
                <a:latin typeface="Tw Cen MT" panose="020B0602020104020603" pitchFamily="34" charset="0"/>
                <a:ea typeface="Roboto"/>
                <a:cs typeface="Roboto"/>
                <a:sym typeface="Roboto"/>
              </a:rPr>
              <a:t>In summary, the XG Boost model with an adjusted R-squared of 0.8924 is providing a better fit to the data and explaining a higher proportion of the variability in Losses compared to the multilinear regression model with an adjusted R-squared of 0.735. This suggests that XG Boost is a more effective model for predicting or understanding the Losses variable in your dataset.</a:t>
            </a:r>
            <a:endParaRPr sz="1000" dirty="0">
              <a:solidFill>
                <a:srgbClr val="374151"/>
              </a:solidFill>
              <a:latin typeface="Tw Cen MT" panose="020B0602020104020603" pitchFamily="34" charset="0"/>
              <a:ea typeface="Roboto"/>
              <a:cs typeface="Roboto"/>
              <a:sym typeface="Roboto"/>
            </a:endParaRPr>
          </a:p>
          <a:p>
            <a:pPr marL="0" lvl="0" indent="0" algn="l" rtl="0">
              <a:spcBef>
                <a:spcPts val="0"/>
              </a:spcBef>
              <a:spcAft>
                <a:spcPts val="0"/>
              </a:spcAft>
              <a:buNone/>
            </a:pPr>
            <a:endParaRPr sz="1500" dirty="0">
              <a:latin typeface="Tw Cen MT" panose="020B0602020104020603" pitchFamily="34" charset="0"/>
            </a:endParaRPr>
          </a:p>
          <a:p>
            <a:pPr marL="0" lvl="0" indent="0" algn="l" rtl="0">
              <a:spcBef>
                <a:spcPts val="1200"/>
              </a:spcBef>
              <a:spcAft>
                <a:spcPts val="1200"/>
              </a:spcAft>
              <a:buNone/>
            </a:pPr>
            <a:endParaRPr sz="1500" dirty="0">
              <a:latin typeface="Tw Cen MT" panose="020B06020201040206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w Cen MT" panose="020B0602020104020603" pitchFamily="34" charset="0"/>
              </a:rPr>
              <a:t>Regression model - Deaths</a:t>
            </a:r>
            <a:endParaRPr dirty="0">
              <a:latin typeface="Tw Cen MT" panose="020B0602020104020603" pitchFamily="34" charset="0"/>
            </a:endParaRPr>
          </a:p>
        </p:txBody>
      </p:sp>
      <p:sp>
        <p:nvSpPr>
          <p:cNvPr id="122" name="Google Shape;122;p24"/>
          <p:cNvSpPr txBox="1">
            <a:spLocks noGrp="1"/>
          </p:cNvSpPr>
          <p:nvPr>
            <p:ph type="body" idx="1"/>
          </p:nvPr>
        </p:nvSpPr>
        <p:spPr>
          <a:xfrm>
            <a:off x="311700" y="11374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050" dirty="0">
                <a:solidFill>
                  <a:srgbClr val="374151"/>
                </a:solidFill>
                <a:latin typeface="Tw Cen MT" panose="020B0602020104020603" pitchFamily="34" charset="0"/>
                <a:ea typeface="Roboto"/>
                <a:cs typeface="Roboto"/>
                <a:sym typeface="Roboto"/>
              </a:rPr>
              <a:t>The Adjusted R-squared (Adjusted R²) is a statistical measure that assesses the goodness of fit of a regression model, taking into account the number of predictors in the model. The Adjusted R² provides a more realistic indication of the model's explanatory power by penalizing the inclusion of irrelevant predictors.</a:t>
            </a:r>
            <a:endParaRPr sz="1050" dirty="0">
              <a:solidFill>
                <a:srgbClr val="374151"/>
              </a:solidFill>
              <a:latin typeface="Tw Cen MT" panose="020B0602020104020603" pitchFamily="34" charset="0"/>
              <a:ea typeface="Roboto"/>
              <a:cs typeface="Roboto"/>
              <a:sym typeface="Roboto"/>
            </a:endParaRPr>
          </a:p>
          <a:p>
            <a:pPr marL="457200" lvl="0" indent="-228600" algn="l" rtl="0">
              <a:spcBef>
                <a:spcPts val="1100"/>
              </a:spcBef>
              <a:spcAft>
                <a:spcPts val="0"/>
              </a:spcAft>
              <a:buClr>
                <a:srgbClr val="374151"/>
              </a:buClr>
              <a:buSzPts val="900"/>
              <a:buFont typeface="Roboto"/>
              <a:buNone/>
            </a:pPr>
            <a:r>
              <a:rPr lang="en" sz="1050" dirty="0">
                <a:solidFill>
                  <a:srgbClr val="374151"/>
                </a:solidFill>
                <a:latin typeface="Tw Cen MT" panose="020B0602020104020603" pitchFamily="34" charset="0"/>
                <a:ea typeface="Roboto"/>
                <a:cs typeface="Roboto"/>
                <a:sym typeface="Roboto"/>
              </a:rPr>
              <a:t>Multiple Linear Regression (Adjusted R² = 0.5037):</a:t>
            </a:r>
            <a:endParaRPr sz="1050" dirty="0">
              <a:solidFill>
                <a:srgbClr val="374151"/>
              </a:solidFill>
              <a:latin typeface="Tw Cen MT" panose="020B0602020104020603" pitchFamily="34" charset="0"/>
              <a:ea typeface="Roboto"/>
              <a:cs typeface="Roboto"/>
              <a:sym typeface="Roboto"/>
            </a:endParaRPr>
          </a:p>
          <a:p>
            <a:pPr marL="914400" lvl="1" indent="-285750" algn="l" rtl="0">
              <a:spcBef>
                <a:spcPts val="0"/>
              </a:spcBef>
              <a:spcAft>
                <a:spcPts val="0"/>
              </a:spcAft>
              <a:buClr>
                <a:srgbClr val="374151"/>
              </a:buClr>
              <a:buSzPts val="900"/>
              <a:buFont typeface="Roboto"/>
              <a:buChar char="●"/>
            </a:pPr>
            <a:r>
              <a:rPr lang="en" sz="1050" dirty="0">
                <a:solidFill>
                  <a:srgbClr val="374151"/>
                </a:solidFill>
                <a:latin typeface="Tw Cen MT" panose="020B0602020104020603" pitchFamily="34" charset="0"/>
                <a:ea typeface="Roboto"/>
                <a:cs typeface="Roboto"/>
                <a:sym typeface="Roboto"/>
              </a:rPr>
              <a:t>The adjusted R-squared value of 0.5037 suggests that approximately 50.37% of the variability in the dependent variable (Deaths) is explained by the independent variables included in the multiple linear regression model.</a:t>
            </a:r>
            <a:endParaRPr sz="1050" dirty="0">
              <a:solidFill>
                <a:srgbClr val="374151"/>
              </a:solidFill>
              <a:latin typeface="Tw Cen MT" panose="020B0602020104020603" pitchFamily="34" charset="0"/>
              <a:ea typeface="Roboto"/>
              <a:cs typeface="Roboto"/>
              <a:sym typeface="Roboto"/>
            </a:endParaRPr>
          </a:p>
          <a:p>
            <a:pPr marL="914400" lvl="1" indent="-285750" algn="l" rtl="0">
              <a:spcBef>
                <a:spcPts val="0"/>
              </a:spcBef>
              <a:spcAft>
                <a:spcPts val="0"/>
              </a:spcAft>
              <a:buClr>
                <a:srgbClr val="374151"/>
              </a:buClr>
              <a:buSzPts val="900"/>
              <a:buFont typeface="Roboto"/>
              <a:buChar char="●"/>
            </a:pPr>
            <a:r>
              <a:rPr lang="en" sz="1050" dirty="0">
                <a:solidFill>
                  <a:srgbClr val="374151"/>
                </a:solidFill>
                <a:latin typeface="Tw Cen MT" panose="020B0602020104020603" pitchFamily="34" charset="0"/>
                <a:ea typeface="Roboto"/>
                <a:cs typeface="Roboto"/>
                <a:sym typeface="Roboto"/>
              </a:rPr>
              <a:t>This model captures some of the relationship between the predictors and Deaths but may have limitations in explaining a significant portion of the variability.</a:t>
            </a:r>
            <a:endParaRPr sz="1050" dirty="0">
              <a:solidFill>
                <a:srgbClr val="374151"/>
              </a:solidFill>
              <a:latin typeface="Tw Cen MT" panose="020B0602020104020603" pitchFamily="34" charset="0"/>
              <a:ea typeface="Roboto"/>
              <a:cs typeface="Roboto"/>
              <a:sym typeface="Roboto"/>
            </a:endParaRPr>
          </a:p>
          <a:p>
            <a:pPr marL="457200" lvl="0" indent="-228600" algn="l" rtl="0">
              <a:spcBef>
                <a:spcPts val="0"/>
              </a:spcBef>
              <a:spcAft>
                <a:spcPts val="0"/>
              </a:spcAft>
              <a:buClr>
                <a:srgbClr val="374151"/>
              </a:buClr>
              <a:buSzPts val="900"/>
              <a:buFont typeface="Roboto"/>
              <a:buNone/>
            </a:pPr>
            <a:r>
              <a:rPr lang="en" sz="1050" dirty="0">
                <a:solidFill>
                  <a:srgbClr val="374151"/>
                </a:solidFill>
                <a:latin typeface="Tw Cen MT" panose="020B0602020104020603" pitchFamily="34" charset="0"/>
                <a:ea typeface="Roboto"/>
                <a:cs typeface="Roboto"/>
                <a:sym typeface="Roboto"/>
              </a:rPr>
              <a:t>XG Boost (Adjusted R² = 0.720):</a:t>
            </a:r>
            <a:endParaRPr sz="1050" dirty="0">
              <a:solidFill>
                <a:srgbClr val="374151"/>
              </a:solidFill>
              <a:latin typeface="Tw Cen MT" panose="020B0602020104020603" pitchFamily="34" charset="0"/>
              <a:ea typeface="Roboto"/>
              <a:cs typeface="Roboto"/>
              <a:sym typeface="Roboto"/>
            </a:endParaRPr>
          </a:p>
          <a:p>
            <a:pPr marL="914400" lvl="1" indent="-285750" algn="l" rtl="0">
              <a:spcBef>
                <a:spcPts val="0"/>
              </a:spcBef>
              <a:spcAft>
                <a:spcPts val="0"/>
              </a:spcAft>
              <a:buClr>
                <a:srgbClr val="374151"/>
              </a:buClr>
              <a:buSzPts val="900"/>
              <a:buFont typeface="Roboto"/>
              <a:buChar char="●"/>
            </a:pPr>
            <a:r>
              <a:rPr lang="en" sz="1050" dirty="0">
                <a:solidFill>
                  <a:srgbClr val="374151"/>
                </a:solidFill>
                <a:latin typeface="Tw Cen MT" panose="020B0602020104020603" pitchFamily="34" charset="0"/>
                <a:ea typeface="Roboto"/>
                <a:cs typeface="Roboto"/>
                <a:sym typeface="Roboto"/>
              </a:rPr>
              <a:t>The higher adjusted R-squared value of 0.720 indicates that the XG Boost model performs better in explaining the variability in Deaths compared to the multiple linear regression model.</a:t>
            </a:r>
            <a:endParaRPr sz="1050" dirty="0">
              <a:solidFill>
                <a:srgbClr val="374151"/>
              </a:solidFill>
              <a:latin typeface="Tw Cen MT" panose="020B0602020104020603" pitchFamily="34" charset="0"/>
              <a:ea typeface="Roboto"/>
              <a:cs typeface="Roboto"/>
              <a:sym typeface="Roboto"/>
            </a:endParaRPr>
          </a:p>
          <a:p>
            <a:pPr marL="914400" lvl="1" indent="-285750" algn="l" rtl="0">
              <a:spcBef>
                <a:spcPts val="0"/>
              </a:spcBef>
              <a:spcAft>
                <a:spcPts val="0"/>
              </a:spcAft>
              <a:buClr>
                <a:srgbClr val="374151"/>
              </a:buClr>
              <a:buSzPts val="900"/>
              <a:buFont typeface="Roboto"/>
              <a:buChar char="●"/>
            </a:pPr>
            <a:r>
              <a:rPr lang="en" sz="1050" dirty="0">
                <a:solidFill>
                  <a:srgbClr val="374151"/>
                </a:solidFill>
                <a:latin typeface="Tw Cen MT" panose="020B0602020104020603" pitchFamily="34" charset="0"/>
                <a:ea typeface="Roboto"/>
                <a:cs typeface="Roboto"/>
                <a:sym typeface="Roboto"/>
              </a:rPr>
              <a:t>XG Boost, being a more complex and flexible machine learning algorithm, is capable of capturing intricate patterns and nonlinear relationships in the data, leading to a better fit.</a:t>
            </a:r>
            <a:endParaRPr sz="1050" dirty="0">
              <a:solidFill>
                <a:srgbClr val="374151"/>
              </a:solidFill>
              <a:latin typeface="Tw Cen MT" panose="020B0602020104020603" pitchFamily="34" charset="0"/>
              <a:ea typeface="Roboto"/>
              <a:cs typeface="Roboto"/>
              <a:sym typeface="Roboto"/>
            </a:endParaRPr>
          </a:p>
          <a:p>
            <a:pPr marL="0" lvl="0" indent="0" algn="l" rtl="0">
              <a:spcBef>
                <a:spcPts val="1100"/>
              </a:spcBef>
              <a:spcAft>
                <a:spcPts val="0"/>
              </a:spcAft>
              <a:buClr>
                <a:schemeClr val="dk1"/>
              </a:buClr>
              <a:buSzPts val="1100"/>
              <a:buFont typeface="Arial"/>
              <a:buNone/>
            </a:pPr>
            <a:r>
              <a:rPr lang="en" sz="1050" dirty="0">
                <a:solidFill>
                  <a:srgbClr val="374151"/>
                </a:solidFill>
                <a:latin typeface="Tw Cen MT" panose="020B0602020104020603" pitchFamily="34" charset="0"/>
                <a:ea typeface="Roboto"/>
                <a:cs typeface="Roboto"/>
                <a:sym typeface="Roboto"/>
              </a:rPr>
              <a:t>In summary, the XG Boost model with an adjusted R-squared of 0.720 is providing a superior fit to the data and explaining a higher proportion of the variability in Deaths compared to the multiple linear regression model with an adjusted R-squared of 0.5037. This suggests that XG Boost is a more effective model for predicting or understanding the Deaths variable in your dataset.</a:t>
            </a:r>
            <a:endParaRPr sz="1050" dirty="0">
              <a:solidFill>
                <a:srgbClr val="374151"/>
              </a:solidFill>
              <a:latin typeface="Tw Cen MT" panose="020B0602020104020603" pitchFamily="34" charset="0"/>
              <a:ea typeface="Roboto"/>
              <a:cs typeface="Roboto"/>
              <a:sym typeface="Roboto"/>
            </a:endParaRPr>
          </a:p>
          <a:p>
            <a:pPr marL="0" lvl="0" indent="0" algn="l" rtl="0">
              <a:spcBef>
                <a:spcPts val="0"/>
              </a:spcBef>
              <a:spcAft>
                <a:spcPts val="1200"/>
              </a:spcAft>
              <a:buNone/>
            </a:pPr>
            <a:endParaRPr sz="1500" dirty="0">
              <a:latin typeface="Tw Cen MT" panose="020B06020201040206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189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w Cen MT" panose="020B0602020104020603" pitchFamily="34" charset="0"/>
              </a:rPr>
              <a:t>Finding correlation</a:t>
            </a:r>
            <a:endParaRPr>
              <a:latin typeface="Tw Cen MT" panose="020B0602020104020603" pitchFamily="34" charset="0"/>
            </a:endParaRPr>
          </a:p>
        </p:txBody>
      </p:sp>
      <p:sp>
        <p:nvSpPr>
          <p:cNvPr id="128" name="Google Shape;128;p25"/>
          <p:cNvSpPr txBox="1">
            <a:spLocks noGrp="1"/>
          </p:cNvSpPr>
          <p:nvPr>
            <p:ph type="body" idx="1"/>
          </p:nvPr>
        </p:nvSpPr>
        <p:spPr>
          <a:xfrm>
            <a:off x="311700" y="1152475"/>
            <a:ext cx="3859200" cy="33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74151"/>
                </a:solidFill>
                <a:latin typeface="Tw Cen MT" panose="020B0602020104020603" pitchFamily="34" charset="0"/>
                <a:ea typeface="Roboto"/>
                <a:cs typeface="Roboto"/>
                <a:sym typeface="Roboto"/>
              </a:rPr>
              <a:t>A correlation heatmap is a graphical representation of the correlation matrix, where each cell in the matrix is color-coded to represent the correlation between two variables.</a:t>
            </a:r>
            <a:endParaRPr sz="1200" dirty="0">
              <a:solidFill>
                <a:srgbClr val="374151"/>
              </a:solidFill>
              <a:latin typeface="Tw Cen MT" panose="020B0602020104020603" pitchFamily="34" charset="0"/>
              <a:ea typeface="Roboto"/>
              <a:cs typeface="Roboto"/>
              <a:sym typeface="Roboto"/>
            </a:endParaRPr>
          </a:p>
          <a:p>
            <a:pPr marL="0" lvl="0" indent="0" algn="l" rtl="0">
              <a:spcBef>
                <a:spcPts val="1200"/>
              </a:spcBef>
              <a:spcAft>
                <a:spcPts val="0"/>
              </a:spcAft>
              <a:buNone/>
            </a:pPr>
            <a:endParaRPr sz="1200" dirty="0">
              <a:solidFill>
                <a:srgbClr val="374151"/>
              </a:solidFill>
              <a:latin typeface="Tw Cen MT" panose="020B0602020104020603" pitchFamily="34" charset="0"/>
              <a:ea typeface="Roboto"/>
              <a:cs typeface="Roboto"/>
              <a:sym typeface="Roboto"/>
            </a:endParaRPr>
          </a:p>
          <a:p>
            <a:pPr marL="0" lvl="0" indent="0" algn="l" rtl="0">
              <a:spcBef>
                <a:spcPts val="1200"/>
              </a:spcBef>
              <a:spcAft>
                <a:spcPts val="0"/>
              </a:spcAft>
              <a:buClr>
                <a:schemeClr val="dk1"/>
              </a:buClr>
              <a:buSzPts val="1100"/>
              <a:buFont typeface="Arial"/>
              <a:buNone/>
            </a:pPr>
            <a:r>
              <a:rPr lang="en" sz="1200" dirty="0">
                <a:solidFill>
                  <a:srgbClr val="374151"/>
                </a:solidFill>
                <a:latin typeface="Tw Cen MT" panose="020B0602020104020603" pitchFamily="34" charset="0"/>
                <a:ea typeface="Roboto"/>
                <a:cs typeface="Roboto"/>
                <a:sym typeface="Roboto"/>
              </a:rPr>
              <a:t>Correlation coefficients range from -1 to 1.</a:t>
            </a:r>
            <a:endParaRPr sz="1200" dirty="0">
              <a:solidFill>
                <a:srgbClr val="374151"/>
              </a:solidFill>
              <a:latin typeface="Tw Cen MT" panose="020B0602020104020603" pitchFamily="34" charset="0"/>
              <a:ea typeface="Roboto"/>
              <a:cs typeface="Roboto"/>
              <a:sym typeface="Roboto"/>
            </a:endParaRPr>
          </a:p>
          <a:p>
            <a:pPr marL="457200" lvl="0" indent="-304800" algn="l" rtl="0">
              <a:spcBef>
                <a:spcPts val="1200"/>
              </a:spcBef>
              <a:spcAft>
                <a:spcPts val="0"/>
              </a:spcAft>
              <a:buClr>
                <a:srgbClr val="374151"/>
              </a:buClr>
              <a:buSzPts val="1200"/>
              <a:buFont typeface="Roboto"/>
              <a:buChar char="●"/>
            </a:pPr>
            <a:r>
              <a:rPr lang="en" sz="1200" dirty="0">
                <a:solidFill>
                  <a:srgbClr val="374151"/>
                </a:solidFill>
                <a:latin typeface="Tw Cen MT" panose="020B0602020104020603" pitchFamily="34" charset="0"/>
                <a:ea typeface="Roboto"/>
                <a:cs typeface="Roboto"/>
                <a:sym typeface="Roboto"/>
              </a:rPr>
              <a:t>A value of 1 indicates a perfect positive correlation (as one variable increases, the other variable increases proportionally).</a:t>
            </a:r>
            <a:endParaRPr sz="1200" dirty="0">
              <a:solidFill>
                <a:srgbClr val="374151"/>
              </a:solidFill>
              <a:latin typeface="Tw Cen MT" panose="020B0602020104020603" pitchFamily="34" charset="0"/>
              <a:ea typeface="Roboto"/>
              <a:cs typeface="Roboto"/>
              <a:sym typeface="Roboto"/>
            </a:endParaRPr>
          </a:p>
          <a:p>
            <a:pPr marL="457200" lvl="0" indent="-304800" algn="l" rtl="0">
              <a:spcBef>
                <a:spcPts val="0"/>
              </a:spcBef>
              <a:spcAft>
                <a:spcPts val="0"/>
              </a:spcAft>
              <a:buClr>
                <a:srgbClr val="374151"/>
              </a:buClr>
              <a:buSzPts val="1200"/>
              <a:buFont typeface="Roboto"/>
              <a:buChar char="●"/>
            </a:pPr>
            <a:r>
              <a:rPr lang="en" sz="1200" dirty="0">
                <a:solidFill>
                  <a:srgbClr val="374151"/>
                </a:solidFill>
                <a:latin typeface="Tw Cen MT" panose="020B0602020104020603" pitchFamily="34" charset="0"/>
                <a:ea typeface="Roboto"/>
                <a:cs typeface="Roboto"/>
                <a:sym typeface="Roboto"/>
              </a:rPr>
              <a:t>A value of -1 indicates a perfect negative correlation (as one variable increases, the other variable decreases proportionally).</a:t>
            </a:r>
            <a:endParaRPr sz="1200" dirty="0">
              <a:solidFill>
                <a:srgbClr val="374151"/>
              </a:solidFill>
              <a:latin typeface="Tw Cen MT" panose="020B0602020104020603" pitchFamily="34" charset="0"/>
              <a:ea typeface="Roboto"/>
              <a:cs typeface="Roboto"/>
              <a:sym typeface="Roboto"/>
            </a:endParaRPr>
          </a:p>
          <a:p>
            <a:pPr marL="457200" lvl="0" indent="-304800" algn="l" rtl="0">
              <a:spcBef>
                <a:spcPts val="0"/>
              </a:spcBef>
              <a:spcAft>
                <a:spcPts val="0"/>
              </a:spcAft>
              <a:buClr>
                <a:srgbClr val="374151"/>
              </a:buClr>
              <a:buSzPts val="1200"/>
              <a:buFont typeface="Roboto"/>
              <a:buChar char="●"/>
            </a:pPr>
            <a:r>
              <a:rPr lang="en" sz="1200" dirty="0">
                <a:solidFill>
                  <a:srgbClr val="374151"/>
                </a:solidFill>
                <a:latin typeface="Tw Cen MT" panose="020B0602020104020603" pitchFamily="34" charset="0"/>
                <a:ea typeface="Roboto"/>
                <a:cs typeface="Roboto"/>
                <a:sym typeface="Roboto"/>
              </a:rPr>
              <a:t>A value of 0 indicates no linear correlation.</a:t>
            </a:r>
            <a:endParaRPr sz="1200" dirty="0">
              <a:solidFill>
                <a:srgbClr val="374151"/>
              </a:solidFill>
              <a:latin typeface="Tw Cen MT" panose="020B0602020104020603" pitchFamily="34" charset="0"/>
              <a:ea typeface="Roboto"/>
              <a:cs typeface="Roboto"/>
              <a:sym typeface="Roboto"/>
            </a:endParaRPr>
          </a:p>
          <a:p>
            <a:pPr marL="0" lvl="0" indent="0" algn="l" rtl="0">
              <a:spcBef>
                <a:spcPts val="0"/>
              </a:spcBef>
              <a:spcAft>
                <a:spcPts val="1200"/>
              </a:spcAft>
              <a:buNone/>
            </a:pPr>
            <a:endParaRPr dirty="0">
              <a:latin typeface="Tw Cen MT" panose="020B0602020104020603" pitchFamily="34" charset="0"/>
            </a:endParaRPr>
          </a:p>
        </p:txBody>
      </p:sp>
      <p:pic>
        <p:nvPicPr>
          <p:cNvPr id="129" name="Google Shape;129;p25"/>
          <p:cNvPicPr preferRelativeResize="0"/>
          <p:nvPr/>
        </p:nvPicPr>
        <p:blipFill>
          <a:blip r:embed="rId3">
            <a:alphaModFix/>
          </a:blip>
          <a:stretch>
            <a:fillRect/>
          </a:stretch>
        </p:blipFill>
        <p:spPr>
          <a:xfrm>
            <a:off x="3811875" y="636713"/>
            <a:ext cx="5020434" cy="3870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w Cen MT" panose="020B0602020104020603" pitchFamily="34" charset="0"/>
              </a:rPr>
              <a:t>linear regression model injured v/s losses_usd</a:t>
            </a:r>
            <a:endParaRPr dirty="0">
              <a:latin typeface="Tw Cen MT" panose="020B0602020104020603" pitchFamily="34" charset="0"/>
            </a:endParaRPr>
          </a:p>
        </p:txBody>
      </p:sp>
      <p:sp>
        <p:nvSpPr>
          <p:cNvPr id="136" name="Google Shape;136;p26"/>
          <p:cNvSpPr txBox="1"/>
          <p:nvPr/>
        </p:nvSpPr>
        <p:spPr>
          <a:xfrm>
            <a:off x="516350" y="4404600"/>
            <a:ext cx="729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374151"/>
                </a:solidFill>
                <a:latin typeface="Roboto"/>
                <a:ea typeface="Roboto"/>
                <a:cs typeface="Roboto"/>
                <a:sym typeface="Roboto"/>
              </a:rPr>
              <a:t>An adjusted R-squared of 0.50 suggests that half of the variability in the Injured variable is explained by the linear regression model with Losses_USD as the predictor.</a:t>
            </a:r>
            <a:endParaRPr sz="1800">
              <a:solidFill>
                <a:schemeClr val="dk2"/>
              </a:solidFill>
            </a:endParaRPr>
          </a:p>
        </p:txBody>
      </p:sp>
      <p:pic>
        <p:nvPicPr>
          <p:cNvPr id="4" name="Picture 3">
            <a:extLst>
              <a:ext uri="{FF2B5EF4-FFF2-40B4-BE49-F238E27FC236}">
                <a16:creationId xmlns:a16="http://schemas.microsoft.com/office/drawing/2014/main" id="{530A3134-DF9F-6CCC-6FE7-E8ACF2022655}"/>
              </a:ext>
            </a:extLst>
          </p:cNvPr>
          <p:cNvPicPr>
            <a:picLocks noChangeAspect="1"/>
          </p:cNvPicPr>
          <p:nvPr/>
        </p:nvPicPr>
        <p:blipFill>
          <a:blip r:embed="rId3"/>
          <a:stretch>
            <a:fillRect/>
          </a:stretch>
        </p:blipFill>
        <p:spPr>
          <a:xfrm>
            <a:off x="954156" y="1017725"/>
            <a:ext cx="5870584" cy="33868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latin typeface="Tw Cen MT" panose="020B0602020104020603" pitchFamily="34" charset="0"/>
              </a:rPr>
              <a:t>Build linear regression model EVACUATED v/s Duration</a:t>
            </a:r>
            <a:endParaRPr dirty="0">
              <a:latin typeface="Tw Cen MT" panose="020B0602020104020603" pitchFamily="34" charset="0"/>
            </a:endParaRPr>
          </a:p>
        </p:txBody>
      </p:sp>
      <p:sp>
        <p:nvSpPr>
          <p:cNvPr id="143" name="Google Shape;143;p27"/>
          <p:cNvSpPr txBox="1"/>
          <p:nvPr/>
        </p:nvSpPr>
        <p:spPr>
          <a:xfrm>
            <a:off x="456200" y="4035600"/>
            <a:ext cx="7700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374151"/>
                </a:solidFill>
                <a:latin typeface="Roboto"/>
                <a:ea typeface="Roboto"/>
                <a:cs typeface="Roboto"/>
                <a:sym typeface="Roboto"/>
              </a:rPr>
              <a:t>An adjusted R-squared of 0.453 suggests that half of the variability in the Injured variable is explained by the linear regression model with Losses_USD as the predictor.</a:t>
            </a:r>
            <a:endParaRPr sz="1800">
              <a:solidFill>
                <a:schemeClr val="dk2"/>
              </a:solidFill>
            </a:endParaRPr>
          </a:p>
          <a:p>
            <a:pPr marL="0" lvl="0" indent="0" algn="l" rtl="0">
              <a:spcBef>
                <a:spcPts val="0"/>
              </a:spcBef>
              <a:spcAft>
                <a:spcPts val="0"/>
              </a:spcAft>
              <a:buNone/>
            </a:pPr>
            <a:endParaRPr sz="1800">
              <a:solidFill>
                <a:schemeClr val="dk2"/>
              </a:solidFill>
            </a:endParaRPr>
          </a:p>
        </p:txBody>
      </p:sp>
      <p:pic>
        <p:nvPicPr>
          <p:cNvPr id="3" name="Picture 2">
            <a:extLst>
              <a:ext uri="{FF2B5EF4-FFF2-40B4-BE49-F238E27FC236}">
                <a16:creationId xmlns:a16="http://schemas.microsoft.com/office/drawing/2014/main" id="{453067DA-C4B9-0385-CA8C-32D11CA96139}"/>
              </a:ext>
            </a:extLst>
          </p:cNvPr>
          <p:cNvPicPr>
            <a:picLocks noChangeAspect="1"/>
          </p:cNvPicPr>
          <p:nvPr/>
        </p:nvPicPr>
        <p:blipFill>
          <a:blip r:embed="rId3"/>
          <a:stretch>
            <a:fillRect/>
          </a:stretch>
        </p:blipFill>
        <p:spPr>
          <a:xfrm>
            <a:off x="1645920" y="1079012"/>
            <a:ext cx="5057650" cy="337176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101242" y="19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latin typeface="Tw Cen MT" panose="020B0602020104020603" pitchFamily="34" charset="0"/>
              </a:rPr>
              <a:t>Build linear regression model INFRASTRUCTURE v/s DAMAGE IN ROAD</a:t>
            </a:r>
            <a:endParaRPr dirty="0">
              <a:latin typeface="Tw Cen MT" panose="020B0602020104020603" pitchFamily="34" charset="0"/>
            </a:endParaRPr>
          </a:p>
          <a:p>
            <a:pPr marL="0" lvl="0" indent="0" algn="l" rtl="0">
              <a:spcBef>
                <a:spcPts val="0"/>
              </a:spcBef>
              <a:spcAft>
                <a:spcPts val="0"/>
              </a:spcAft>
              <a:buNone/>
            </a:pPr>
            <a:endParaRPr dirty="0">
              <a:latin typeface="Tw Cen MT" panose="020B0602020104020603" pitchFamily="34" charset="0"/>
            </a:endParaRPr>
          </a:p>
        </p:txBody>
      </p:sp>
      <p:sp>
        <p:nvSpPr>
          <p:cNvPr id="150" name="Google Shape;150;p28"/>
          <p:cNvSpPr txBox="1"/>
          <p:nvPr/>
        </p:nvSpPr>
        <p:spPr>
          <a:xfrm>
            <a:off x="4727400" y="4662225"/>
            <a:ext cx="3429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Adjusted r^2 = 0.3992</a:t>
            </a:r>
            <a:endParaRPr sz="1800">
              <a:solidFill>
                <a:schemeClr val="dk2"/>
              </a:solidFill>
            </a:endParaRPr>
          </a:p>
        </p:txBody>
      </p:sp>
      <p:pic>
        <p:nvPicPr>
          <p:cNvPr id="3" name="Picture 2">
            <a:extLst>
              <a:ext uri="{FF2B5EF4-FFF2-40B4-BE49-F238E27FC236}">
                <a16:creationId xmlns:a16="http://schemas.microsoft.com/office/drawing/2014/main" id="{2F58E929-DBA6-B3CA-27BF-41378938ACB6}"/>
              </a:ext>
            </a:extLst>
          </p:cNvPr>
          <p:cNvPicPr>
            <a:picLocks noChangeAspect="1"/>
          </p:cNvPicPr>
          <p:nvPr/>
        </p:nvPicPr>
        <p:blipFill>
          <a:blip r:embed="rId3"/>
          <a:stretch>
            <a:fillRect/>
          </a:stretch>
        </p:blipFill>
        <p:spPr>
          <a:xfrm>
            <a:off x="2084462" y="1542553"/>
            <a:ext cx="5285876" cy="302050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 sz="2500" dirty="0">
                <a:latin typeface="Tw Cen MT" panose="020B0602020104020603" pitchFamily="34" charset="0"/>
              </a:rPr>
              <a:t>Classification Models</a:t>
            </a:r>
            <a:endParaRPr sz="2500" dirty="0">
              <a:latin typeface="Tw Cen MT" panose="020B0602020104020603" pitchFamily="34" charset="0"/>
            </a:endParaRPr>
          </a:p>
        </p:txBody>
      </p:sp>
      <p:sp>
        <p:nvSpPr>
          <p:cNvPr id="162" name="Google Shape;16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buNone/>
            </a:pPr>
            <a:r>
              <a:rPr lang="en-US" sz="1200" b="1" dirty="0">
                <a:solidFill>
                  <a:srgbClr val="374151"/>
                </a:solidFill>
                <a:latin typeface="Tw Cen MT" panose="020B0602020104020603" pitchFamily="34" charset="0"/>
                <a:ea typeface="Roboto"/>
                <a:cs typeface="Roboto"/>
                <a:sym typeface="Roboto"/>
              </a:rPr>
              <a:t>1. Random Forest: </a:t>
            </a:r>
            <a:r>
              <a:rPr lang="en-US" sz="1200" dirty="0">
                <a:solidFill>
                  <a:srgbClr val="374151"/>
                </a:solidFill>
                <a:latin typeface="Tw Cen MT" panose="020B0602020104020603" pitchFamily="34" charset="0"/>
                <a:ea typeface="Roboto"/>
                <a:cs typeface="Roboto"/>
                <a:sym typeface="Roboto"/>
              </a:rPr>
              <a:t>Random Forest, an ensemble learning algorithm, excels in classification and regression tasks, offering robustness, high accuracy, and adeptness in handling large and complex datasets. Known for its minimal hyperparameter tuning, it belongs to decision tree-based methods, providing reliable predictions.</a:t>
            </a:r>
          </a:p>
          <a:p>
            <a:pPr marL="0" lvl="0" indent="0" algn="l" rtl="0">
              <a:spcBef>
                <a:spcPts val="0"/>
              </a:spcBef>
              <a:spcAft>
                <a:spcPts val="0"/>
              </a:spcAft>
              <a:buNone/>
            </a:pPr>
            <a:endParaRPr lang="en" sz="1200" dirty="0">
              <a:latin typeface="Tw Cen MT" panose="020B0602020104020603" pitchFamily="34" charset="0"/>
            </a:endParaRPr>
          </a:p>
          <a:p>
            <a:pPr marL="0" lvl="0" indent="0" algn="l" rtl="0">
              <a:spcBef>
                <a:spcPts val="0"/>
              </a:spcBef>
              <a:spcAft>
                <a:spcPts val="0"/>
              </a:spcAft>
              <a:buNone/>
            </a:pPr>
            <a:r>
              <a:rPr lang="en" sz="1200" b="1" dirty="0">
                <a:latin typeface="Tw Cen MT" panose="020B0602020104020603" pitchFamily="34" charset="0"/>
              </a:rPr>
              <a:t>2. K-Means</a:t>
            </a:r>
            <a:r>
              <a:rPr lang="en-US" sz="1200" b="1" dirty="0">
                <a:latin typeface="Tw Cen MT" panose="020B0602020104020603" pitchFamily="34" charset="0"/>
              </a:rPr>
              <a:t> : </a:t>
            </a:r>
            <a:r>
              <a:rPr lang="en-US" sz="1200" b="0" i="0" dirty="0">
                <a:solidFill>
                  <a:srgbClr val="374151"/>
                </a:solidFill>
                <a:effectLst/>
                <a:latin typeface="Tw Cen MT" panose="020B0602020104020603" pitchFamily="34" charset="0"/>
              </a:rPr>
              <a:t>K-Means is a widely used clustering algorithm for unsupervised partitioning of datasets into K distinct clusters. It iteratively minimizes within-cluster variance, ensuring data points are grouped to minimize the sum of squared distances to their assigned cluster centroids.</a:t>
            </a:r>
          </a:p>
          <a:p>
            <a:pPr marL="0" indent="0">
              <a:buNone/>
            </a:pPr>
            <a:br>
              <a:rPr lang="en-US" sz="1200" dirty="0">
                <a:latin typeface="Tw Cen MT" panose="020B0602020104020603" pitchFamily="34" charset="0"/>
              </a:rPr>
            </a:br>
            <a:r>
              <a:rPr lang="en-US" sz="1200" b="1" dirty="0">
                <a:latin typeface="Tw Cen MT" panose="020B0602020104020603" pitchFamily="34" charset="0"/>
              </a:rPr>
              <a:t>3. </a:t>
            </a:r>
            <a:r>
              <a:rPr lang="en-US" sz="1200" b="1" i="0" dirty="0">
                <a:solidFill>
                  <a:srgbClr val="374151"/>
                </a:solidFill>
                <a:effectLst/>
                <a:latin typeface="Tw Cen MT" panose="020B0602020104020603" pitchFamily="34" charset="0"/>
              </a:rPr>
              <a:t>XG-Boost : </a:t>
            </a:r>
            <a:r>
              <a:rPr lang="en-US" sz="1200" i="0" dirty="0">
                <a:solidFill>
                  <a:srgbClr val="374151"/>
                </a:solidFill>
                <a:effectLst/>
                <a:latin typeface="Tw Cen MT" panose="020B0602020104020603" pitchFamily="34" charset="0"/>
              </a:rPr>
              <a:t>XG-Boost is a versatile and robust machine learning algorithm, excelling in classification and regression tasks. By constructing </a:t>
            </a:r>
            <a:r>
              <a:rPr lang="en-US" sz="1200" b="0" i="0" dirty="0">
                <a:solidFill>
                  <a:srgbClr val="374151"/>
                </a:solidFill>
                <a:effectLst/>
                <a:latin typeface="Tw Cen MT" panose="020B0602020104020603" pitchFamily="34" charset="0"/>
              </a:rPr>
              <a:t>a sequence of decision trees and iteratively correcting errors, </a:t>
            </a:r>
            <a:r>
              <a:rPr lang="en-US" sz="1200" b="0" i="0" dirty="0" err="1">
                <a:solidFill>
                  <a:srgbClr val="374151"/>
                </a:solidFill>
                <a:effectLst/>
                <a:latin typeface="Tw Cen MT" panose="020B0602020104020603" pitchFamily="34" charset="0"/>
              </a:rPr>
              <a:t>XGBoost</a:t>
            </a:r>
            <a:r>
              <a:rPr lang="en-US" sz="1200" b="0" i="0" dirty="0">
                <a:solidFill>
                  <a:srgbClr val="374151"/>
                </a:solidFill>
                <a:effectLst/>
                <a:latin typeface="Tw Cen MT" panose="020B0602020104020603" pitchFamily="34" charset="0"/>
              </a:rPr>
              <a:t> minimizes the gradient of the loss function, showcasing its effectiveness in improving predictive accuracy.</a:t>
            </a:r>
            <a:endParaRPr lang="en-US" sz="1200" dirty="0">
              <a:solidFill>
                <a:srgbClr val="374151"/>
              </a:solidFill>
              <a:latin typeface="Tw Cen MT" panose="020B0602020104020603" pitchFamily="34" charset="0"/>
            </a:endParaRPr>
          </a:p>
          <a:p>
            <a:pPr marL="0" lvl="0" indent="0" algn="l" rtl="0">
              <a:spcBef>
                <a:spcPts val="0"/>
              </a:spcBef>
              <a:spcAft>
                <a:spcPts val="0"/>
              </a:spcAft>
              <a:buNone/>
            </a:pPr>
            <a:endParaRPr sz="1200" dirty="0">
              <a:solidFill>
                <a:srgbClr val="374151"/>
              </a:solidFill>
              <a:latin typeface="Tw Cen MT" panose="020B06020201040206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195586" y="18022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w Cen MT" panose="020B0602020104020603" pitchFamily="34" charset="0"/>
              </a:rPr>
              <a:t>Data</a:t>
            </a:r>
            <a:r>
              <a:rPr lang="en" b="1" dirty="0">
                <a:latin typeface="Tw Cen MT" panose="020B0602020104020603" pitchFamily="34" charset="0"/>
              </a:rPr>
              <a:t> Classification</a:t>
            </a:r>
            <a:endParaRPr dirty="0">
              <a:latin typeface="Tw Cen MT" panose="020B0602020104020603" pitchFamily="34" charset="0"/>
            </a:endParaRPr>
          </a:p>
        </p:txBody>
      </p:sp>
      <p:sp>
        <p:nvSpPr>
          <p:cNvPr id="3" name="Text Placeholder 2">
            <a:extLst>
              <a:ext uri="{FF2B5EF4-FFF2-40B4-BE49-F238E27FC236}">
                <a16:creationId xmlns:a16="http://schemas.microsoft.com/office/drawing/2014/main" id="{FFD31E2A-542A-BFDA-E747-D1A770E33B79}"/>
              </a:ext>
            </a:extLst>
          </p:cNvPr>
          <p:cNvSpPr>
            <a:spLocks noGrp="1"/>
          </p:cNvSpPr>
          <p:nvPr>
            <p:ph type="body" idx="1"/>
          </p:nvPr>
        </p:nvSpPr>
        <p:spPr>
          <a:xfrm>
            <a:off x="172011" y="1478648"/>
            <a:ext cx="3564516" cy="1380666"/>
          </a:xfrm>
        </p:spPr>
        <p:txBody>
          <a:bodyPr>
            <a:noAutofit/>
          </a:bodyPr>
          <a:lstStyle/>
          <a:p>
            <a:pPr marL="114300" indent="0" algn="just">
              <a:lnSpc>
                <a:spcPct val="120000"/>
              </a:lnSpc>
              <a:buNone/>
            </a:pPr>
            <a:r>
              <a:rPr lang="en-US" sz="1200" b="0" i="0" dirty="0">
                <a:solidFill>
                  <a:srgbClr val="374151"/>
                </a:solidFill>
                <a:effectLst/>
                <a:latin typeface="Tw Cen MT" panose="020B0602020104020603" pitchFamily="34" charset="0"/>
              </a:rPr>
              <a:t>The Random Forest model achieved an accuracy of 73.76%, indicating its ability to correctly predict the country of a disaster nearly three-fourths of the time. In contrast, K-Means, primarily used for clustering, reported 5.56%, which might not directly represent classification accuracy. </a:t>
            </a:r>
            <a:r>
              <a:rPr lang="en-US" sz="1200" b="0" i="0" dirty="0" err="1">
                <a:solidFill>
                  <a:srgbClr val="374151"/>
                </a:solidFill>
                <a:effectLst/>
                <a:latin typeface="Tw Cen MT" panose="020B0602020104020603" pitchFamily="34" charset="0"/>
              </a:rPr>
              <a:t>XGBoost</a:t>
            </a:r>
            <a:r>
              <a:rPr lang="en-US" sz="1200" b="0" i="0" dirty="0">
                <a:solidFill>
                  <a:srgbClr val="374151"/>
                </a:solidFill>
                <a:effectLst/>
                <a:latin typeface="Tw Cen MT" panose="020B0602020104020603" pitchFamily="34" charset="0"/>
              </a:rPr>
              <a:t> outperformed both with an accuracy of 86.2%, demonstrating its effectiveness in predicting the country of a disaster in the dataset.</a:t>
            </a:r>
            <a:endParaRPr lang="en-GB" sz="1200" dirty="0">
              <a:latin typeface="Tw Cen MT" panose="020B0602020104020603" pitchFamily="34" charset="0"/>
            </a:endParaRPr>
          </a:p>
        </p:txBody>
      </p:sp>
      <p:sp>
        <p:nvSpPr>
          <p:cNvPr id="5" name="TextBox 4">
            <a:extLst>
              <a:ext uri="{FF2B5EF4-FFF2-40B4-BE49-F238E27FC236}">
                <a16:creationId xmlns:a16="http://schemas.microsoft.com/office/drawing/2014/main" id="{2BD9F957-1245-37AB-94BD-2544E4A4DD36}"/>
              </a:ext>
            </a:extLst>
          </p:cNvPr>
          <p:cNvSpPr txBox="1"/>
          <p:nvPr/>
        </p:nvSpPr>
        <p:spPr>
          <a:xfrm>
            <a:off x="172011" y="1073548"/>
            <a:ext cx="958917" cy="307777"/>
          </a:xfrm>
          <a:prstGeom prst="rect">
            <a:avLst/>
          </a:prstGeom>
          <a:noFill/>
        </p:spPr>
        <p:txBody>
          <a:bodyPr wrap="none" rtlCol="0">
            <a:spAutoFit/>
          </a:bodyPr>
          <a:lstStyle/>
          <a:p>
            <a:r>
              <a:rPr lang="en-IN" b="1" dirty="0">
                <a:latin typeface="Tw Cen MT" panose="020B0602020104020603" pitchFamily="34" charset="0"/>
              </a:rPr>
              <a:t>1. Country</a:t>
            </a:r>
            <a:endParaRPr lang="en-GB" b="1" dirty="0">
              <a:latin typeface="Tw Cen MT" panose="020B0602020104020603" pitchFamily="34" charset="0"/>
            </a:endParaRPr>
          </a:p>
        </p:txBody>
      </p:sp>
      <p:graphicFrame>
        <p:nvGraphicFramePr>
          <p:cNvPr id="6" name="Chart 5">
            <a:extLst>
              <a:ext uri="{FF2B5EF4-FFF2-40B4-BE49-F238E27FC236}">
                <a16:creationId xmlns:a16="http://schemas.microsoft.com/office/drawing/2014/main" id="{99E84EBF-5686-FF1A-3C45-EF7BBADD642C}"/>
              </a:ext>
            </a:extLst>
          </p:cNvPr>
          <p:cNvGraphicFramePr/>
          <p:nvPr>
            <p:extLst>
              <p:ext uri="{D42A27DB-BD31-4B8C-83A1-F6EECF244321}">
                <p14:modId xmlns:p14="http://schemas.microsoft.com/office/powerpoint/2010/main" val="2914395658"/>
              </p:ext>
            </p:extLst>
          </p:nvPr>
        </p:nvGraphicFramePr>
        <p:xfrm>
          <a:off x="3585029" y="667657"/>
          <a:ext cx="5558971" cy="40633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dirty="0">
                <a:latin typeface="Tw Cen MT" panose="020B0602020104020603" pitchFamily="34" charset="0"/>
              </a:rPr>
              <a:t>Country Code - B</a:t>
            </a:r>
            <a:endParaRPr sz="1500" b="1" dirty="0">
              <a:latin typeface="Tw Cen MT" panose="020B0602020104020603" pitchFamily="34" charset="0"/>
            </a:endParaRPr>
          </a:p>
          <a:p>
            <a:pPr marL="0" lvl="0" indent="0" algn="l" rtl="0">
              <a:spcBef>
                <a:spcPts val="1200"/>
              </a:spcBef>
              <a:spcAft>
                <a:spcPts val="0"/>
              </a:spcAft>
              <a:buNone/>
            </a:pPr>
            <a:r>
              <a:rPr lang="en" sz="1500" dirty="0">
                <a:latin typeface="Tw Cen MT" panose="020B0602020104020603" pitchFamily="34" charset="0"/>
              </a:rPr>
              <a:t>Cambodia, Ethiopia, Ghana, Indonesia, Jordan, Mali, Morocco, Mozambique, Myanmar, Nepal, Niger, Pakistan, I.R. Iran.</a:t>
            </a:r>
            <a:endParaRPr sz="1500" dirty="0">
              <a:latin typeface="Tw Cen MT" panose="020B0602020104020603" pitchFamily="34" charset="0"/>
            </a:endParaRPr>
          </a:p>
          <a:p>
            <a:pPr marL="0" lvl="0" indent="0" algn="l" rtl="0">
              <a:spcBef>
                <a:spcPts val="1200"/>
              </a:spcBef>
              <a:spcAft>
                <a:spcPts val="0"/>
              </a:spcAft>
              <a:buNone/>
            </a:pPr>
            <a:r>
              <a:rPr lang="en" sz="1500" dirty="0">
                <a:latin typeface="Tw Cen MT" panose="020B0602020104020603" pitchFamily="34" charset="0"/>
              </a:rPr>
              <a:t>Countries assigned to each member:</a:t>
            </a:r>
            <a:endParaRPr sz="1500" dirty="0">
              <a:latin typeface="Tw Cen MT" panose="020B0602020104020603" pitchFamily="34" charset="0"/>
            </a:endParaRPr>
          </a:p>
          <a:p>
            <a:pPr marL="0" lvl="0" indent="0" algn="l" rtl="0">
              <a:spcBef>
                <a:spcPts val="1200"/>
              </a:spcBef>
              <a:spcAft>
                <a:spcPts val="0"/>
              </a:spcAft>
              <a:buNone/>
            </a:pPr>
            <a:r>
              <a:rPr lang="en" sz="1500" b="1" dirty="0">
                <a:latin typeface="Tw Cen MT" panose="020B0602020104020603" pitchFamily="34" charset="0"/>
              </a:rPr>
              <a:t>Umesh Uddar</a:t>
            </a:r>
            <a:r>
              <a:rPr lang="en" sz="1500" dirty="0">
                <a:latin typeface="Tw Cen MT" panose="020B0602020104020603" pitchFamily="34" charset="0"/>
              </a:rPr>
              <a:t> : Cambodia, Ethiopia, Ghana, Indonesia</a:t>
            </a:r>
            <a:endParaRPr sz="1500" dirty="0">
              <a:latin typeface="Tw Cen MT" panose="020B0602020104020603" pitchFamily="34" charset="0"/>
            </a:endParaRPr>
          </a:p>
          <a:p>
            <a:pPr marL="0" lvl="0" indent="0" algn="l" rtl="0">
              <a:spcBef>
                <a:spcPts val="1200"/>
              </a:spcBef>
              <a:spcAft>
                <a:spcPts val="0"/>
              </a:spcAft>
              <a:buNone/>
            </a:pPr>
            <a:r>
              <a:rPr lang="en" sz="1500" b="1" dirty="0">
                <a:latin typeface="Tw Cen MT" panose="020B0602020104020603" pitchFamily="34" charset="0"/>
              </a:rPr>
              <a:t>Kishore Rajendra </a:t>
            </a:r>
            <a:r>
              <a:rPr lang="en" sz="1500" dirty="0">
                <a:latin typeface="Tw Cen MT" panose="020B0602020104020603" pitchFamily="34" charset="0"/>
              </a:rPr>
              <a:t>: Jordan, Mali, Morocco</a:t>
            </a:r>
            <a:endParaRPr sz="1500" dirty="0">
              <a:latin typeface="Tw Cen MT" panose="020B0602020104020603" pitchFamily="34" charset="0"/>
            </a:endParaRPr>
          </a:p>
          <a:p>
            <a:pPr marL="0" lvl="0" indent="0" algn="l" rtl="0">
              <a:spcBef>
                <a:spcPts val="1200"/>
              </a:spcBef>
              <a:spcAft>
                <a:spcPts val="0"/>
              </a:spcAft>
              <a:buNone/>
            </a:pPr>
            <a:r>
              <a:rPr lang="en" sz="1500" b="1" dirty="0">
                <a:latin typeface="Tw Cen MT" panose="020B0602020104020603" pitchFamily="34" charset="0"/>
              </a:rPr>
              <a:t>Sachin Suresh</a:t>
            </a:r>
            <a:r>
              <a:rPr lang="en" sz="1500" dirty="0">
                <a:latin typeface="Tw Cen MT" panose="020B0602020104020603" pitchFamily="34" charset="0"/>
              </a:rPr>
              <a:t> : Mozambique, Myanmar, Nepal</a:t>
            </a:r>
            <a:endParaRPr sz="1500" dirty="0">
              <a:latin typeface="Tw Cen MT" panose="020B0602020104020603" pitchFamily="34" charset="0"/>
            </a:endParaRPr>
          </a:p>
          <a:p>
            <a:pPr marL="0" lvl="0" indent="0" algn="l" rtl="0">
              <a:spcBef>
                <a:spcPts val="1200"/>
              </a:spcBef>
              <a:spcAft>
                <a:spcPts val="1200"/>
              </a:spcAft>
              <a:buNone/>
            </a:pPr>
            <a:r>
              <a:rPr lang="en" sz="1500" b="1" dirty="0">
                <a:latin typeface="Tw Cen MT" panose="020B0602020104020603" pitchFamily="34" charset="0"/>
              </a:rPr>
              <a:t>Vyom Khanna</a:t>
            </a:r>
            <a:r>
              <a:rPr lang="en" sz="1500" dirty="0">
                <a:latin typeface="Tw Cen MT" panose="020B0602020104020603" pitchFamily="34" charset="0"/>
              </a:rPr>
              <a:t> : Niger, Pakistan, I.R. Iran</a:t>
            </a:r>
            <a:endParaRPr sz="1500" dirty="0">
              <a:latin typeface="Tw Cen MT" panose="020B0602020104020603" pitchFamily="34" charset="0"/>
            </a:endParaRPr>
          </a:p>
        </p:txBody>
      </p:sp>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w Cen MT" panose="020B0602020104020603" pitchFamily="34" charset="0"/>
              </a:rPr>
              <a:t>Country</a:t>
            </a:r>
            <a:endParaRPr dirty="0">
              <a:latin typeface="Tw Cen MT" panose="020B06020201040206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195586" y="18022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w Cen MT" panose="020B0602020104020603" pitchFamily="34" charset="0"/>
              </a:rPr>
              <a:t>Data</a:t>
            </a:r>
            <a:r>
              <a:rPr lang="en" b="1" dirty="0">
                <a:latin typeface="Tw Cen MT" panose="020B0602020104020603" pitchFamily="34" charset="0"/>
              </a:rPr>
              <a:t> Classification</a:t>
            </a:r>
            <a:endParaRPr dirty="0">
              <a:latin typeface="Tw Cen MT" panose="020B0602020104020603" pitchFamily="34" charset="0"/>
            </a:endParaRPr>
          </a:p>
        </p:txBody>
      </p:sp>
      <p:sp>
        <p:nvSpPr>
          <p:cNvPr id="3" name="Text Placeholder 2">
            <a:extLst>
              <a:ext uri="{FF2B5EF4-FFF2-40B4-BE49-F238E27FC236}">
                <a16:creationId xmlns:a16="http://schemas.microsoft.com/office/drawing/2014/main" id="{FFD31E2A-542A-BFDA-E747-D1A770E33B79}"/>
              </a:ext>
            </a:extLst>
          </p:cNvPr>
          <p:cNvSpPr>
            <a:spLocks noGrp="1"/>
          </p:cNvSpPr>
          <p:nvPr>
            <p:ph type="body" idx="1"/>
          </p:nvPr>
        </p:nvSpPr>
        <p:spPr>
          <a:xfrm>
            <a:off x="172011" y="1514934"/>
            <a:ext cx="3564516" cy="1380666"/>
          </a:xfrm>
        </p:spPr>
        <p:txBody>
          <a:bodyPr>
            <a:normAutofit/>
          </a:bodyPr>
          <a:lstStyle/>
          <a:p>
            <a:pPr marL="114300" indent="0" algn="just">
              <a:lnSpc>
                <a:spcPct val="100000"/>
              </a:lnSpc>
              <a:buNone/>
            </a:pPr>
            <a:r>
              <a:rPr lang="en-US" sz="1200" b="0" i="0" dirty="0">
                <a:solidFill>
                  <a:srgbClr val="374151"/>
                </a:solidFill>
                <a:effectLst/>
                <a:latin typeface="Tw Cen MT" panose="020B0602020104020603" pitchFamily="34" charset="0"/>
              </a:rPr>
              <a:t>Random Forest (52.42% accuracy) predicts disaster types by combining insights from multiple decision trees. K-Means (13.20%) clusters data without traditional accuracy, while XG-Boost (98.86% accuracy) excels in precise disaster classification, making it the top performer.</a:t>
            </a:r>
            <a:endParaRPr lang="en-GB" sz="1200" dirty="0">
              <a:latin typeface="Tw Cen MT" panose="020B0602020104020603" pitchFamily="34" charset="0"/>
            </a:endParaRPr>
          </a:p>
        </p:txBody>
      </p:sp>
      <p:graphicFrame>
        <p:nvGraphicFramePr>
          <p:cNvPr id="4" name="Chart 3">
            <a:extLst>
              <a:ext uri="{FF2B5EF4-FFF2-40B4-BE49-F238E27FC236}">
                <a16:creationId xmlns:a16="http://schemas.microsoft.com/office/drawing/2014/main" id="{CF75524A-BCB0-E073-C9F3-EB9B3CDE09C2}"/>
              </a:ext>
            </a:extLst>
          </p:cNvPr>
          <p:cNvGraphicFramePr/>
          <p:nvPr/>
        </p:nvGraphicFramePr>
        <p:xfrm>
          <a:off x="3556004" y="394607"/>
          <a:ext cx="5587996" cy="435428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2BD9F957-1245-37AB-94BD-2544E4A4DD36}"/>
              </a:ext>
            </a:extLst>
          </p:cNvPr>
          <p:cNvSpPr txBox="1"/>
          <p:nvPr/>
        </p:nvSpPr>
        <p:spPr>
          <a:xfrm>
            <a:off x="172011" y="1073548"/>
            <a:ext cx="1276311" cy="307777"/>
          </a:xfrm>
          <a:prstGeom prst="rect">
            <a:avLst/>
          </a:prstGeom>
          <a:noFill/>
        </p:spPr>
        <p:txBody>
          <a:bodyPr wrap="none" rtlCol="0">
            <a:spAutoFit/>
          </a:bodyPr>
          <a:lstStyle/>
          <a:p>
            <a:r>
              <a:rPr lang="en-IN" b="1" dirty="0">
                <a:latin typeface="Tw Cen MT" panose="020B0602020104020603" pitchFamily="34" charset="0"/>
              </a:rPr>
              <a:t>2. </a:t>
            </a:r>
            <a:r>
              <a:rPr lang="en-IN" b="1" dirty="0" err="1">
                <a:latin typeface="Tw Cen MT" panose="020B0602020104020603" pitchFamily="34" charset="0"/>
              </a:rPr>
              <a:t>Event_comb</a:t>
            </a:r>
            <a:endParaRPr lang="en-GB" b="1" dirty="0">
              <a:latin typeface="Tw Cen MT" panose="020B0602020104020603" pitchFamily="34" charset="0"/>
            </a:endParaRPr>
          </a:p>
        </p:txBody>
      </p:sp>
    </p:spTree>
    <p:extLst>
      <p:ext uri="{BB962C8B-B14F-4D97-AF65-F5344CB8AC3E}">
        <p14:creationId xmlns:p14="http://schemas.microsoft.com/office/powerpoint/2010/main" val="3515630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771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FF071AB-C33B-E40D-2DB1-545653C4F2C4}"/>
              </a:ext>
            </a:extLst>
          </p:cNvPr>
          <p:cNvPicPr>
            <a:picLocks noChangeAspect="1"/>
          </p:cNvPicPr>
          <p:nvPr/>
        </p:nvPicPr>
        <p:blipFill>
          <a:blip r:embed="rId2"/>
          <a:srcRect/>
          <a:stretch/>
        </p:blipFill>
        <p:spPr>
          <a:xfrm>
            <a:off x="882150" y="14171"/>
            <a:ext cx="7198078" cy="4820151"/>
          </a:xfrm>
          <a:prstGeom prst="rect">
            <a:avLst/>
          </a:prstGeom>
        </p:spPr>
      </p:pic>
      <p:sp>
        <p:nvSpPr>
          <p:cNvPr id="8" name="TextBox 7">
            <a:extLst>
              <a:ext uri="{FF2B5EF4-FFF2-40B4-BE49-F238E27FC236}">
                <a16:creationId xmlns:a16="http://schemas.microsoft.com/office/drawing/2014/main" id="{16A291D1-4958-FEAB-48AB-A1AC81AAF36F}"/>
              </a:ext>
            </a:extLst>
          </p:cNvPr>
          <p:cNvSpPr txBox="1"/>
          <p:nvPr/>
        </p:nvSpPr>
        <p:spPr>
          <a:xfrm>
            <a:off x="5645220" y="3746259"/>
            <a:ext cx="379961" cy="194496"/>
          </a:xfrm>
          <a:prstGeom prst="rect">
            <a:avLst/>
          </a:prstGeom>
          <a:noFill/>
        </p:spPr>
        <p:txBody>
          <a:bodyPr wrap="none" rtlCol="0">
            <a:spAutoFit/>
          </a:bodyPr>
          <a:lstStyle/>
          <a:p>
            <a:r>
              <a:rPr lang="en-IN" sz="1000" b="1" dirty="0">
                <a:latin typeface="Caveat" pitchFamily="2" charset="0"/>
              </a:rPr>
              <a:t>Nepal</a:t>
            </a:r>
            <a:endParaRPr lang="en-GB" sz="1000" b="1" dirty="0">
              <a:latin typeface="Caveat" pitchFamily="2" charset="0"/>
            </a:endParaRPr>
          </a:p>
        </p:txBody>
      </p:sp>
      <p:sp>
        <p:nvSpPr>
          <p:cNvPr id="9" name="TextBox 8">
            <a:extLst>
              <a:ext uri="{FF2B5EF4-FFF2-40B4-BE49-F238E27FC236}">
                <a16:creationId xmlns:a16="http://schemas.microsoft.com/office/drawing/2014/main" id="{A475CCD3-B52C-522A-5540-639AC0014B80}"/>
              </a:ext>
            </a:extLst>
          </p:cNvPr>
          <p:cNvSpPr txBox="1"/>
          <p:nvPr/>
        </p:nvSpPr>
        <p:spPr>
          <a:xfrm>
            <a:off x="5125733" y="3456360"/>
            <a:ext cx="504194" cy="194496"/>
          </a:xfrm>
          <a:prstGeom prst="rect">
            <a:avLst/>
          </a:prstGeom>
          <a:noFill/>
        </p:spPr>
        <p:txBody>
          <a:bodyPr wrap="none" rtlCol="0">
            <a:spAutoFit/>
          </a:bodyPr>
          <a:lstStyle/>
          <a:p>
            <a:r>
              <a:rPr lang="en-IN" sz="1000" b="1" dirty="0">
                <a:latin typeface="Caveat" pitchFamily="2" charset="0"/>
              </a:rPr>
              <a:t>Pakistan</a:t>
            </a:r>
            <a:endParaRPr lang="en-GB" sz="1000" b="1" dirty="0">
              <a:latin typeface="Caveat" pitchFamily="2" charset="0"/>
            </a:endParaRPr>
          </a:p>
        </p:txBody>
      </p:sp>
      <p:sp>
        <p:nvSpPr>
          <p:cNvPr id="10" name="TextBox 9">
            <a:extLst>
              <a:ext uri="{FF2B5EF4-FFF2-40B4-BE49-F238E27FC236}">
                <a16:creationId xmlns:a16="http://schemas.microsoft.com/office/drawing/2014/main" id="{2DF01D5C-E36B-C611-FECD-396555EFCB95}"/>
              </a:ext>
            </a:extLst>
          </p:cNvPr>
          <p:cNvSpPr txBox="1"/>
          <p:nvPr/>
        </p:nvSpPr>
        <p:spPr>
          <a:xfrm>
            <a:off x="7270935" y="2146678"/>
            <a:ext cx="526528" cy="194496"/>
          </a:xfrm>
          <a:prstGeom prst="rect">
            <a:avLst/>
          </a:prstGeom>
          <a:noFill/>
        </p:spPr>
        <p:txBody>
          <a:bodyPr wrap="none" rtlCol="0">
            <a:spAutoFit/>
          </a:bodyPr>
          <a:lstStyle/>
          <a:p>
            <a:r>
              <a:rPr lang="en-IN" sz="1000" b="1" dirty="0" err="1">
                <a:latin typeface="Caveat" pitchFamily="2" charset="0"/>
              </a:rPr>
              <a:t>Combodia</a:t>
            </a:r>
            <a:endParaRPr lang="en-GB" sz="1000" b="1" dirty="0">
              <a:latin typeface="Caveat" pitchFamily="2" charset="0"/>
            </a:endParaRPr>
          </a:p>
        </p:txBody>
      </p:sp>
      <p:sp>
        <p:nvSpPr>
          <p:cNvPr id="11" name="TextBox 10">
            <a:extLst>
              <a:ext uri="{FF2B5EF4-FFF2-40B4-BE49-F238E27FC236}">
                <a16:creationId xmlns:a16="http://schemas.microsoft.com/office/drawing/2014/main" id="{A546D473-D28E-BA4E-807F-FFEDBC61F289}"/>
              </a:ext>
            </a:extLst>
          </p:cNvPr>
          <p:cNvSpPr txBox="1"/>
          <p:nvPr/>
        </p:nvSpPr>
        <p:spPr>
          <a:xfrm>
            <a:off x="7136692" y="2473777"/>
            <a:ext cx="544675" cy="194496"/>
          </a:xfrm>
          <a:prstGeom prst="rect">
            <a:avLst/>
          </a:prstGeom>
          <a:noFill/>
        </p:spPr>
        <p:txBody>
          <a:bodyPr wrap="none" rtlCol="0">
            <a:spAutoFit/>
          </a:bodyPr>
          <a:lstStyle/>
          <a:p>
            <a:r>
              <a:rPr lang="en-IN" sz="1000" b="1" dirty="0">
                <a:latin typeface="Caveat" pitchFamily="2" charset="0"/>
              </a:rPr>
              <a:t>Indonesia</a:t>
            </a:r>
            <a:endParaRPr lang="en-GB" sz="1000" b="1" dirty="0">
              <a:latin typeface="Caveat" pitchFamily="2" charset="0"/>
            </a:endParaRPr>
          </a:p>
        </p:txBody>
      </p:sp>
      <p:sp>
        <p:nvSpPr>
          <p:cNvPr id="12" name="TextBox 11">
            <a:extLst>
              <a:ext uri="{FF2B5EF4-FFF2-40B4-BE49-F238E27FC236}">
                <a16:creationId xmlns:a16="http://schemas.microsoft.com/office/drawing/2014/main" id="{C5264532-55F9-DE32-7388-F9B8758F4E52}"/>
              </a:ext>
            </a:extLst>
          </p:cNvPr>
          <p:cNvSpPr txBox="1"/>
          <p:nvPr/>
        </p:nvSpPr>
        <p:spPr>
          <a:xfrm>
            <a:off x="4890386" y="3751851"/>
            <a:ext cx="487444" cy="194496"/>
          </a:xfrm>
          <a:prstGeom prst="rect">
            <a:avLst/>
          </a:prstGeom>
          <a:noFill/>
        </p:spPr>
        <p:txBody>
          <a:bodyPr wrap="none" rtlCol="0">
            <a:spAutoFit/>
          </a:bodyPr>
          <a:lstStyle/>
          <a:p>
            <a:r>
              <a:rPr lang="en-IN" sz="1000" b="1" dirty="0">
                <a:latin typeface="Caveat" pitchFamily="2" charset="0"/>
              </a:rPr>
              <a:t>Ethiopia</a:t>
            </a:r>
            <a:endParaRPr lang="en-GB" sz="1000" b="1" dirty="0">
              <a:latin typeface="Caveat" pitchFamily="2" charset="0"/>
            </a:endParaRPr>
          </a:p>
        </p:txBody>
      </p:sp>
      <p:sp>
        <p:nvSpPr>
          <p:cNvPr id="13" name="TextBox 12">
            <a:extLst>
              <a:ext uri="{FF2B5EF4-FFF2-40B4-BE49-F238E27FC236}">
                <a16:creationId xmlns:a16="http://schemas.microsoft.com/office/drawing/2014/main" id="{5D48482D-F1E4-85A2-EBA7-A6DB0D575FBA}"/>
              </a:ext>
            </a:extLst>
          </p:cNvPr>
          <p:cNvSpPr txBox="1"/>
          <p:nvPr/>
        </p:nvSpPr>
        <p:spPr>
          <a:xfrm>
            <a:off x="5868672" y="487772"/>
            <a:ext cx="349251" cy="194496"/>
          </a:xfrm>
          <a:prstGeom prst="rect">
            <a:avLst/>
          </a:prstGeom>
          <a:noFill/>
        </p:spPr>
        <p:txBody>
          <a:bodyPr wrap="none" rtlCol="0">
            <a:spAutoFit/>
          </a:bodyPr>
          <a:lstStyle/>
          <a:p>
            <a:r>
              <a:rPr lang="en-IN" sz="1000" b="1" dirty="0">
                <a:latin typeface="Caveat" pitchFamily="2" charset="0"/>
              </a:rPr>
              <a:t>Iran</a:t>
            </a:r>
            <a:endParaRPr lang="en-GB" sz="1000" b="1" dirty="0">
              <a:latin typeface="Caveat" pitchFamily="2" charset="0"/>
            </a:endParaRPr>
          </a:p>
        </p:txBody>
      </p:sp>
      <p:sp>
        <p:nvSpPr>
          <p:cNvPr id="14" name="TextBox 13">
            <a:extLst>
              <a:ext uri="{FF2B5EF4-FFF2-40B4-BE49-F238E27FC236}">
                <a16:creationId xmlns:a16="http://schemas.microsoft.com/office/drawing/2014/main" id="{4650C81B-3DA7-52AC-447D-6B7239307439}"/>
              </a:ext>
            </a:extLst>
          </p:cNvPr>
          <p:cNvSpPr txBox="1"/>
          <p:nvPr/>
        </p:nvSpPr>
        <p:spPr>
          <a:xfrm>
            <a:off x="4757402" y="293276"/>
            <a:ext cx="423232" cy="194496"/>
          </a:xfrm>
          <a:prstGeom prst="rect">
            <a:avLst/>
          </a:prstGeom>
          <a:noFill/>
        </p:spPr>
        <p:txBody>
          <a:bodyPr wrap="none" rtlCol="0">
            <a:spAutoFit/>
          </a:bodyPr>
          <a:lstStyle/>
          <a:p>
            <a:r>
              <a:rPr lang="en-IN" sz="1000" b="1" dirty="0">
                <a:latin typeface="Caveat" pitchFamily="2" charset="0"/>
              </a:rPr>
              <a:t>Jordan</a:t>
            </a:r>
            <a:endParaRPr lang="en-GB" sz="1000" b="1" dirty="0">
              <a:latin typeface="Caveat" pitchFamily="2" charset="0"/>
            </a:endParaRPr>
          </a:p>
        </p:txBody>
      </p:sp>
      <p:sp>
        <p:nvSpPr>
          <p:cNvPr id="15" name="TextBox 14">
            <a:extLst>
              <a:ext uri="{FF2B5EF4-FFF2-40B4-BE49-F238E27FC236}">
                <a16:creationId xmlns:a16="http://schemas.microsoft.com/office/drawing/2014/main" id="{38974A54-9758-C93C-AC44-9E001B87E648}"/>
              </a:ext>
            </a:extLst>
          </p:cNvPr>
          <p:cNvSpPr txBox="1"/>
          <p:nvPr/>
        </p:nvSpPr>
        <p:spPr>
          <a:xfrm>
            <a:off x="3339268" y="1859223"/>
            <a:ext cx="333896" cy="194496"/>
          </a:xfrm>
          <a:prstGeom prst="rect">
            <a:avLst/>
          </a:prstGeom>
          <a:noFill/>
        </p:spPr>
        <p:txBody>
          <a:bodyPr wrap="none" rtlCol="0">
            <a:spAutoFit/>
          </a:bodyPr>
          <a:lstStyle/>
          <a:p>
            <a:r>
              <a:rPr lang="en-IN" sz="1000" b="1" dirty="0">
                <a:latin typeface="Caveat" pitchFamily="2" charset="0"/>
              </a:rPr>
              <a:t>Mali</a:t>
            </a:r>
            <a:endParaRPr lang="en-GB" sz="1000" b="1" dirty="0">
              <a:latin typeface="Caveat" pitchFamily="2" charset="0"/>
            </a:endParaRPr>
          </a:p>
        </p:txBody>
      </p:sp>
      <p:sp>
        <p:nvSpPr>
          <p:cNvPr id="16" name="TextBox 15">
            <a:extLst>
              <a:ext uri="{FF2B5EF4-FFF2-40B4-BE49-F238E27FC236}">
                <a16:creationId xmlns:a16="http://schemas.microsoft.com/office/drawing/2014/main" id="{5E13642B-DCF8-900E-6B54-0C1042CB6EC0}"/>
              </a:ext>
            </a:extLst>
          </p:cNvPr>
          <p:cNvSpPr txBox="1"/>
          <p:nvPr/>
        </p:nvSpPr>
        <p:spPr>
          <a:xfrm>
            <a:off x="3146282" y="1557254"/>
            <a:ext cx="484652" cy="194496"/>
          </a:xfrm>
          <a:prstGeom prst="rect">
            <a:avLst/>
          </a:prstGeom>
          <a:noFill/>
        </p:spPr>
        <p:txBody>
          <a:bodyPr wrap="none" rtlCol="0">
            <a:spAutoFit/>
          </a:bodyPr>
          <a:lstStyle/>
          <a:p>
            <a:r>
              <a:rPr lang="en-IN" sz="1000" b="1" dirty="0">
                <a:latin typeface="Caveat" pitchFamily="2" charset="0"/>
              </a:rPr>
              <a:t>Morocco</a:t>
            </a:r>
            <a:endParaRPr lang="en-GB" sz="1000" b="1" dirty="0">
              <a:latin typeface="Caveat" pitchFamily="2" charset="0"/>
            </a:endParaRPr>
          </a:p>
        </p:txBody>
      </p:sp>
      <p:sp>
        <p:nvSpPr>
          <p:cNvPr id="17" name="TextBox 16">
            <a:extLst>
              <a:ext uri="{FF2B5EF4-FFF2-40B4-BE49-F238E27FC236}">
                <a16:creationId xmlns:a16="http://schemas.microsoft.com/office/drawing/2014/main" id="{65724A0E-B8BC-FC83-D988-5CBF0E65344A}"/>
              </a:ext>
            </a:extLst>
          </p:cNvPr>
          <p:cNvSpPr txBox="1"/>
          <p:nvPr/>
        </p:nvSpPr>
        <p:spPr>
          <a:xfrm>
            <a:off x="3813239" y="3753366"/>
            <a:ext cx="625636" cy="194496"/>
          </a:xfrm>
          <a:prstGeom prst="rect">
            <a:avLst/>
          </a:prstGeom>
          <a:noFill/>
        </p:spPr>
        <p:txBody>
          <a:bodyPr wrap="none" rtlCol="0">
            <a:spAutoFit/>
          </a:bodyPr>
          <a:lstStyle/>
          <a:p>
            <a:r>
              <a:rPr lang="en-IN" sz="1000" b="1" dirty="0">
                <a:latin typeface="Caveat" pitchFamily="2" charset="0"/>
              </a:rPr>
              <a:t>Mozambique</a:t>
            </a:r>
            <a:endParaRPr lang="en-GB" sz="1000" b="1" dirty="0">
              <a:latin typeface="Caveat" pitchFamily="2" charset="0"/>
            </a:endParaRPr>
          </a:p>
        </p:txBody>
      </p:sp>
      <p:sp>
        <p:nvSpPr>
          <p:cNvPr id="18" name="TextBox 17">
            <a:extLst>
              <a:ext uri="{FF2B5EF4-FFF2-40B4-BE49-F238E27FC236}">
                <a16:creationId xmlns:a16="http://schemas.microsoft.com/office/drawing/2014/main" id="{44D11373-CB8C-92D3-020C-37A3604885DD}"/>
              </a:ext>
            </a:extLst>
          </p:cNvPr>
          <p:cNvSpPr txBox="1"/>
          <p:nvPr/>
        </p:nvSpPr>
        <p:spPr>
          <a:xfrm>
            <a:off x="6100941" y="3761647"/>
            <a:ext cx="536300" cy="194496"/>
          </a:xfrm>
          <a:prstGeom prst="rect">
            <a:avLst/>
          </a:prstGeom>
          <a:noFill/>
        </p:spPr>
        <p:txBody>
          <a:bodyPr wrap="none" rtlCol="0">
            <a:spAutoFit/>
          </a:bodyPr>
          <a:lstStyle/>
          <a:p>
            <a:r>
              <a:rPr lang="en-IN" sz="1000" b="1" dirty="0">
                <a:latin typeface="Caveat" pitchFamily="2" charset="0"/>
              </a:rPr>
              <a:t>Myanmar</a:t>
            </a:r>
            <a:endParaRPr lang="en-GB" sz="1000" b="1" dirty="0">
              <a:latin typeface="Caveat" pitchFamily="2" charset="0"/>
            </a:endParaRPr>
          </a:p>
        </p:txBody>
      </p:sp>
      <p:sp>
        <p:nvSpPr>
          <p:cNvPr id="20" name="TextBox 19">
            <a:extLst>
              <a:ext uri="{FF2B5EF4-FFF2-40B4-BE49-F238E27FC236}">
                <a16:creationId xmlns:a16="http://schemas.microsoft.com/office/drawing/2014/main" id="{D5894C3A-4950-DC0C-C78E-090E0BEAD4F7}"/>
              </a:ext>
            </a:extLst>
          </p:cNvPr>
          <p:cNvSpPr txBox="1"/>
          <p:nvPr/>
        </p:nvSpPr>
        <p:spPr>
          <a:xfrm>
            <a:off x="3583896" y="3125789"/>
            <a:ext cx="421837" cy="194496"/>
          </a:xfrm>
          <a:prstGeom prst="rect">
            <a:avLst/>
          </a:prstGeom>
          <a:noFill/>
        </p:spPr>
        <p:txBody>
          <a:bodyPr wrap="none" rtlCol="0">
            <a:spAutoFit/>
          </a:bodyPr>
          <a:lstStyle/>
          <a:p>
            <a:r>
              <a:rPr lang="en-IN" sz="1000" b="1" dirty="0">
                <a:latin typeface="Caveat" pitchFamily="2" charset="0"/>
              </a:rPr>
              <a:t>Ghana</a:t>
            </a:r>
            <a:endParaRPr lang="en-GB" sz="1000" b="1" dirty="0">
              <a:latin typeface="Caveat" pitchFamily="2" charset="0"/>
            </a:endParaRPr>
          </a:p>
        </p:txBody>
      </p:sp>
      <p:sp>
        <p:nvSpPr>
          <p:cNvPr id="21" name="TextBox 20">
            <a:extLst>
              <a:ext uri="{FF2B5EF4-FFF2-40B4-BE49-F238E27FC236}">
                <a16:creationId xmlns:a16="http://schemas.microsoft.com/office/drawing/2014/main" id="{22EAF3D6-12EE-E680-B5D8-F6E3A07C637A}"/>
              </a:ext>
            </a:extLst>
          </p:cNvPr>
          <p:cNvSpPr txBox="1"/>
          <p:nvPr/>
        </p:nvSpPr>
        <p:spPr>
          <a:xfrm>
            <a:off x="3147195" y="2304461"/>
            <a:ext cx="384147" cy="194496"/>
          </a:xfrm>
          <a:prstGeom prst="rect">
            <a:avLst/>
          </a:prstGeom>
          <a:noFill/>
        </p:spPr>
        <p:txBody>
          <a:bodyPr wrap="none" rtlCol="0">
            <a:spAutoFit/>
          </a:bodyPr>
          <a:lstStyle/>
          <a:p>
            <a:r>
              <a:rPr lang="en-IN" sz="1000" b="1" dirty="0" err="1">
                <a:latin typeface="Caveat" pitchFamily="2" charset="0"/>
              </a:rPr>
              <a:t>Nigar</a:t>
            </a:r>
            <a:endParaRPr lang="en-GB" sz="1000" b="1" dirty="0">
              <a:latin typeface="Caveat" pitchFamily="2" charset="0"/>
            </a:endParaRPr>
          </a:p>
        </p:txBody>
      </p:sp>
      <p:sp>
        <p:nvSpPr>
          <p:cNvPr id="23" name="Title 1">
            <a:extLst>
              <a:ext uri="{FF2B5EF4-FFF2-40B4-BE49-F238E27FC236}">
                <a16:creationId xmlns:a16="http://schemas.microsoft.com/office/drawing/2014/main" id="{F5D55D4A-729E-31DF-A8A4-70CFFF5209FB}"/>
              </a:ext>
            </a:extLst>
          </p:cNvPr>
          <p:cNvSpPr>
            <a:spLocks noGrp="1"/>
          </p:cNvSpPr>
          <p:nvPr>
            <p:ph type="title"/>
          </p:nvPr>
        </p:nvSpPr>
        <p:spPr>
          <a:xfrm>
            <a:off x="255061" y="106980"/>
            <a:ext cx="5515783" cy="572700"/>
          </a:xfrm>
        </p:spPr>
        <p:txBody>
          <a:bodyPr>
            <a:normAutofit fontScale="90000"/>
          </a:bodyPr>
          <a:lstStyle/>
          <a:p>
            <a:r>
              <a:rPr lang="en-IN" b="1" dirty="0">
                <a:solidFill>
                  <a:srgbClr val="CA6702"/>
                </a:solidFill>
                <a:latin typeface="Tw Cen MT" panose="020B0602020104020603" pitchFamily="34" charset="0"/>
              </a:rPr>
              <a:t>Data Extraction</a:t>
            </a:r>
            <a:endParaRPr lang="en-GB" b="1" dirty="0">
              <a:solidFill>
                <a:srgbClr val="CA6702"/>
              </a:solidFill>
              <a:latin typeface="Tw Cen MT" panose="020B0602020104020603" pitchFamily="34" charset="0"/>
            </a:endParaRPr>
          </a:p>
        </p:txBody>
      </p:sp>
      <p:sp>
        <p:nvSpPr>
          <p:cNvPr id="24" name="Text Placeholder 2">
            <a:extLst>
              <a:ext uri="{FF2B5EF4-FFF2-40B4-BE49-F238E27FC236}">
                <a16:creationId xmlns:a16="http://schemas.microsoft.com/office/drawing/2014/main" id="{2FCC157C-608E-647A-8C31-CDB9710656D5}"/>
              </a:ext>
            </a:extLst>
          </p:cNvPr>
          <p:cNvSpPr>
            <a:spLocks noGrp="1"/>
          </p:cNvSpPr>
          <p:nvPr>
            <p:ph type="body" idx="1"/>
          </p:nvPr>
        </p:nvSpPr>
        <p:spPr>
          <a:xfrm>
            <a:off x="39755" y="4309445"/>
            <a:ext cx="9040633" cy="789035"/>
          </a:xfrm>
        </p:spPr>
        <p:txBody>
          <a:bodyPr>
            <a:normAutofit/>
          </a:bodyPr>
          <a:lstStyle/>
          <a:p>
            <a:pPr marL="114300" indent="0" algn="just">
              <a:buNone/>
            </a:pPr>
            <a:r>
              <a:rPr lang="en-GB" sz="1200" b="0" i="0" dirty="0">
                <a:solidFill>
                  <a:srgbClr val="374151"/>
                </a:solidFill>
                <a:effectLst/>
                <a:latin typeface="Tw Cen MT" panose="020B0602020104020603" pitchFamily="34" charset="0"/>
              </a:rPr>
              <a:t>Disaster Data from </a:t>
            </a:r>
            <a:r>
              <a:rPr lang="en-GB" sz="1200" b="0" i="0" u="none" strike="noStrike" dirty="0">
                <a:effectLst/>
                <a:latin typeface="Tw Cen MT" panose="020B0602020104020603" pitchFamily="34" charset="0"/>
                <a:hlinkClick r:id="rId3"/>
              </a:rPr>
              <a:t>https://www.desinventar.net/</a:t>
            </a:r>
            <a:r>
              <a:rPr lang="en-GB" sz="1200" b="0" i="0" dirty="0">
                <a:solidFill>
                  <a:srgbClr val="374151"/>
                </a:solidFill>
                <a:effectLst/>
                <a:latin typeface="Tw Cen MT" panose="020B0602020104020603" pitchFamily="34" charset="0"/>
              </a:rPr>
              <a:t> records various disasters across Cambodia, Ethiopia, Ghana, Indonesia, Jordan, Mali, Morocco, Mozambique, Myanmar, Nepal, Niger, Pakistan, and Iran.</a:t>
            </a:r>
            <a:endParaRPr lang="en-GB" sz="1200" dirty="0">
              <a:latin typeface="Tw Cen MT" panose="020B0602020104020603" pitchFamily="34" charset="0"/>
            </a:endParaRPr>
          </a:p>
        </p:txBody>
      </p:sp>
    </p:spTree>
    <p:extLst>
      <p:ext uri="{BB962C8B-B14F-4D97-AF65-F5344CB8AC3E}">
        <p14:creationId xmlns:p14="http://schemas.microsoft.com/office/powerpoint/2010/main" val="425698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body" idx="1"/>
          </p:nvPr>
        </p:nvSpPr>
        <p:spPr>
          <a:xfrm>
            <a:off x="311700" y="727439"/>
            <a:ext cx="8520600" cy="3990900"/>
          </a:xfrm>
          <a:prstGeom prst="rect">
            <a:avLst/>
          </a:prstGeom>
        </p:spPr>
        <p:txBody>
          <a:bodyPr spcFirstLastPara="1" wrap="square" lIns="91425" tIns="91425" rIns="91425" bIns="91425" anchor="t" anchorCtr="0">
            <a:noAutofit/>
          </a:bodyPr>
          <a:lstStyle/>
          <a:p>
            <a:pPr indent="-323850" algn="just">
              <a:lnSpc>
                <a:spcPct val="95000"/>
              </a:lnSpc>
              <a:buSzPts val="1500"/>
            </a:pPr>
            <a:r>
              <a:rPr lang="en-US" sz="1500" dirty="0">
                <a:latin typeface="Tw Cen MT" panose="020B0602020104020603" pitchFamily="34" charset="0"/>
              </a:rPr>
              <a:t>Using R script the columns having all null values are removed.</a:t>
            </a:r>
          </a:p>
          <a:p>
            <a:pPr indent="-323850" algn="just">
              <a:lnSpc>
                <a:spcPct val="95000"/>
              </a:lnSpc>
              <a:buSzPts val="1500"/>
            </a:pPr>
            <a:r>
              <a:rPr lang="en-US" sz="1500" dirty="0">
                <a:latin typeface="Tw Cen MT" panose="020B0602020104020603" pitchFamily="34" charset="0"/>
              </a:rPr>
              <a:t>Applying count if formula across the column and the columns having 90% null data are removed.</a:t>
            </a:r>
          </a:p>
          <a:p>
            <a:pPr indent="-323850" algn="just">
              <a:lnSpc>
                <a:spcPct val="95000"/>
              </a:lnSpc>
              <a:buSzPts val="1500"/>
            </a:pPr>
            <a:r>
              <a:rPr lang="en-US" sz="1500" dirty="0">
                <a:latin typeface="Tw Cen MT" panose="020B0602020104020603" pitchFamily="34" charset="0"/>
              </a:rPr>
              <a:t>Manually the columns having similar combination are combined into single columns and the event combination are categorized based on the incident.</a:t>
            </a:r>
          </a:p>
          <a:p>
            <a:pPr marL="457200" lvl="0" indent="-323850" algn="just" rtl="0">
              <a:lnSpc>
                <a:spcPct val="95000"/>
              </a:lnSpc>
              <a:spcBef>
                <a:spcPts val="0"/>
              </a:spcBef>
              <a:spcAft>
                <a:spcPts val="0"/>
              </a:spcAft>
              <a:buSzPts val="1500"/>
              <a:buAutoNum type="arabicPeriod"/>
            </a:pPr>
            <a:endParaRPr sz="1500" dirty="0">
              <a:latin typeface="Tw Cen MT" panose="020B0602020104020603" pitchFamily="34" charset="0"/>
            </a:endParaRPr>
          </a:p>
        </p:txBody>
      </p:sp>
      <p:sp>
        <p:nvSpPr>
          <p:cNvPr id="72" name="Google Shape;72;p16"/>
          <p:cNvSpPr txBox="1">
            <a:spLocks noGrp="1"/>
          </p:cNvSpPr>
          <p:nvPr>
            <p:ph type="title"/>
          </p:nvPr>
        </p:nvSpPr>
        <p:spPr>
          <a:xfrm>
            <a:off x="311700" y="154739"/>
            <a:ext cx="8520600" cy="572700"/>
          </a:xfrm>
          <a:prstGeom prst="rect">
            <a:avLst/>
          </a:prstGeom>
        </p:spPr>
        <p:txBody>
          <a:bodyPr spcFirstLastPara="1" wrap="square" lIns="91425" tIns="91425" rIns="91425" bIns="91425" anchor="t" anchorCtr="0">
            <a:normAutofit fontScale="90000"/>
          </a:bodyPr>
          <a:lstStyle/>
          <a:p>
            <a:pPr marL="68580" lvl="0" rtl="0">
              <a:spcBef>
                <a:spcPts val="0"/>
              </a:spcBef>
              <a:spcAft>
                <a:spcPts val="0"/>
              </a:spcAft>
              <a:buSzPct val="100000"/>
            </a:pPr>
            <a:r>
              <a:rPr lang="en-GB" b="1" dirty="0">
                <a:solidFill>
                  <a:srgbClr val="AE2012"/>
                </a:solidFill>
                <a:latin typeface="Tw Cen MT" panose="020B0602020104020603" pitchFamily="34" charset="0"/>
              </a:rPr>
              <a:t>Data Pre-processing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w Cen MT" panose="020B0602020104020603" pitchFamily="34" charset="0"/>
              </a:rPr>
              <a:t>R Script to Remove Null Columns</a:t>
            </a:r>
            <a:endParaRPr dirty="0">
              <a:latin typeface="Tw Cen MT" panose="020B0602020104020603" pitchFamily="34" charset="0"/>
            </a:endParaRPr>
          </a:p>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EBB9E221-0249-A08A-F50C-A93B08AD38D0}"/>
              </a:ext>
            </a:extLst>
          </p:cNvPr>
          <p:cNvSpPr txBox="1"/>
          <p:nvPr/>
        </p:nvSpPr>
        <p:spPr>
          <a:xfrm>
            <a:off x="1683657" y="1741714"/>
            <a:ext cx="184731" cy="307777"/>
          </a:xfrm>
          <a:prstGeom prst="rect">
            <a:avLst/>
          </a:prstGeom>
          <a:noFill/>
        </p:spPr>
        <p:txBody>
          <a:bodyPr wrap="none" rtlCol="0">
            <a:spAutoFit/>
          </a:bodyPr>
          <a:lstStyle/>
          <a:p>
            <a:endParaRPr lang="en-GB" dirty="0"/>
          </a:p>
        </p:txBody>
      </p:sp>
      <p:pic>
        <p:nvPicPr>
          <p:cNvPr id="4" name="Picture 3">
            <a:extLst>
              <a:ext uri="{FF2B5EF4-FFF2-40B4-BE49-F238E27FC236}">
                <a16:creationId xmlns:a16="http://schemas.microsoft.com/office/drawing/2014/main" id="{F21311FF-3A07-B4D6-712F-373FFBFB865E}"/>
              </a:ext>
            </a:extLst>
          </p:cNvPr>
          <p:cNvPicPr>
            <a:picLocks noChangeAspect="1"/>
          </p:cNvPicPr>
          <p:nvPr/>
        </p:nvPicPr>
        <p:blipFill>
          <a:blip r:embed="rId3"/>
          <a:stretch>
            <a:fillRect/>
          </a:stretch>
        </p:blipFill>
        <p:spPr>
          <a:xfrm>
            <a:off x="653142" y="1121945"/>
            <a:ext cx="4564743" cy="34936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w Cen MT" panose="020B0602020104020603" pitchFamily="34" charset="0"/>
              </a:rPr>
              <a:t>Handling missing values</a:t>
            </a:r>
            <a:endParaRPr dirty="0">
              <a:latin typeface="Tw Cen MT" panose="020B0602020104020603" pitchFamily="34" charset="0"/>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solidFill>
                  <a:srgbClr val="374151"/>
                </a:solidFill>
                <a:latin typeface="Tw Cen MT" panose="020B0602020104020603" pitchFamily="34" charset="0"/>
              </a:rPr>
              <a:t>Utilizing the Random Forest imputation methodology, we trained a sophisticated model to predict and fill in missing values within our dataset. This approach enhances data completeness by leveraging the relationships and patterns observed in the existing data. </a:t>
            </a:r>
            <a:endParaRPr sz="2000" dirty="0">
              <a:solidFill>
                <a:srgbClr val="374151"/>
              </a:solidFill>
              <a:latin typeface="Tw Cen MT" panose="020B0602020104020603" pitchFamily="34" charset="0"/>
            </a:endParaRPr>
          </a:p>
          <a:p>
            <a:pPr marL="0" lvl="0" indent="0" algn="l" rtl="0">
              <a:spcBef>
                <a:spcPts val="1200"/>
              </a:spcBef>
              <a:spcAft>
                <a:spcPts val="1200"/>
              </a:spcAft>
              <a:buNone/>
            </a:pPr>
            <a:r>
              <a:rPr lang="en" sz="2000" dirty="0">
                <a:solidFill>
                  <a:srgbClr val="374151"/>
                </a:solidFill>
                <a:latin typeface="Tw Cen MT" panose="020B0602020104020603" pitchFamily="34" charset="0"/>
              </a:rPr>
              <a:t>By strategically employing Random Forest for imputation, we ensure a more robust and accurate completion of missing values, contributing to the overall integrity and reliability of our dataset.</a:t>
            </a:r>
            <a:endParaRPr sz="2000" dirty="0">
              <a:solidFill>
                <a:srgbClr val="374151"/>
              </a:solidFill>
              <a:latin typeface="Tw Cen MT" panose="020B06020201040206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271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w Cen MT" panose="020B0602020104020603" pitchFamily="34" charset="0"/>
              </a:rPr>
              <a:t>PCA Principal Component Analysis</a:t>
            </a:r>
            <a:endParaRPr dirty="0">
              <a:latin typeface="Tw Cen MT" panose="020B0602020104020603" pitchFamily="34" charset="0"/>
            </a:endParaRPr>
          </a:p>
        </p:txBody>
      </p:sp>
      <p:sp>
        <p:nvSpPr>
          <p:cNvPr id="92" name="Google Shape;92;p19"/>
          <p:cNvSpPr txBox="1"/>
          <p:nvPr/>
        </p:nvSpPr>
        <p:spPr>
          <a:xfrm>
            <a:off x="636675" y="1092875"/>
            <a:ext cx="77304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6" name="Picture 5">
            <a:extLst>
              <a:ext uri="{FF2B5EF4-FFF2-40B4-BE49-F238E27FC236}">
                <a16:creationId xmlns:a16="http://schemas.microsoft.com/office/drawing/2014/main" id="{5683540B-C8E6-2559-0688-00FFB17E060F}"/>
              </a:ext>
            </a:extLst>
          </p:cNvPr>
          <p:cNvPicPr>
            <a:picLocks noChangeAspect="1"/>
          </p:cNvPicPr>
          <p:nvPr/>
        </p:nvPicPr>
        <p:blipFill>
          <a:blip r:embed="rId3"/>
          <a:stretch>
            <a:fillRect/>
          </a:stretch>
        </p:blipFill>
        <p:spPr>
          <a:xfrm>
            <a:off x="1341135" y="1526650"/>
            <a:ext cx="6737390" cy="34248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latin typeface="Tw Cen MT" panose="020B0602020104020603" pitchFamily="34" charset="0"/>
              </a:rPr>
              <a:t>Data Visualization</a:t>
            </a: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AutoNum type="arabicPeriod"/>
            </a:pPr>
            <a:r>
              <a:rPr lang="en" sz="1500" b="1" dirty="0">
                <a:latin typeface="Tw Cen MT" panose="020B0602020104020603" pitchFamily="34" charset="0"/>
              </a:rPr>
              <a:t>Bar Graph</a:t>
            </a:r>
            <a:r>
              <a:rPr lang="en" sz="1500" dirty="0">
                <a:latin typeface="Tw Cen MT" panose="020B0602020104020603" pitchFamily="34" charset="0"/>
              </a:rPr>
              <a:t> </a:t>
            </a:r>
            <a:endParaRPr sz="1500" dirty="0">
              <a:latin typeface="Tw Cen MT" panose="020B0602020104020603" pitchFamily="34" charset="0"/>
            </a:endParaRPr>
          </a:p>
          <a:p>
            <a:pPr marL="457200" lvl="0" indent="0" algn="l" rtl="0">
              <a:spcBef>
                <a:spcPts val="1200"/>
              </a:spcBef>
              <a:spcAft>
                <a:spcPts val="0"/>
              </a:spcAft>
              <a:buNone/>
            </a:pPr>
            <a:r>
              <a:rPr lang="en" sz="1500" dirty="0">
                <a:latin typeface="Tw Cen MT" panose="020B0602020104020603" pitchFamily="34" charset="0"/>
              </a:rPr>
              <a:t>Missing , Injured, Death v/s Events</a:t>
            </a:r>
            <a:endParaRPr lang="en-GB" sz="1500" dirty="0">
              <a:latin typeface="Tw Cen MT" panose="020B0602020104020603" pitchFamily="34" charset="0"/>
            </a:endParaRPr>
          </a:p>
          <a:p>
            <a:pPr marL="133350" lvl="0" indent="0" algn="l" rtl="0">
              <a:spcBef>
                <a:spcPts val="1200"/>
              </a:spcBef>
              <a:spcAft>
                <a:spcPts val="0"/>
              </a:spcAft>
              <a:buSzPts val="1500"/>
              <a:buNone/>
            </a:pPr>
            <a:r>
              <a:rPr lang="en-GB" sz="1500" b="1" dirty="0">
                <a:latin typeface="Tw Cen MT" panose="020B0602020104020603" pitchFamily="34" charset="0"/>
              </a:rPr>
              <a:t>2.     Pie chart</a:t>
            </a:r>
          </a:p>
          <a:p>
            <a:pPr marL="457200" lvl="0" indent="0" algn="l" rtl="0">
              <a:spcBef>
                <a:spcPts val="1200"/>
              </a:spcBef>
              <a:spcAft>
                <a:spcPts val="1200"/>
              </a:spcAft>
              <a:buNone/>
            </a:pPr>
            <a:r>
              <a:rPr lang="en" sz="1500" dirty="0">
                <a:latin typeface="Tw Cen MT" panose="020B0602020104020603" pitchFamily="34" charset="0"/>
              </a:rPr>
              <a:t>Event_comb v/s infrastructure</a:t>
            </a:r>
          </a:p>
          <a:p>
            <a:pPr marL="457200" lvl="0" indent="0" algn="l" rtl="0">
              <a:spcBef>
                <a:spcPts val="1200"/>
              </a:spcBef>
              <a:spcAft>
                <a:spcPts val="1200"/>
              </a:spcAft>
              <a:buNone/>
            </a:pPr>
            <a:r>
              <a:rPr lang="en" sz="1500" dirty="0">
                <a:latin typeface="Tw Cen MT" panose="020B0602020104020603" pitchFamily="34" charset="0"/>
              </a:rPr>
              <a:t>3. Box plot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83112" y="4981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w Cen MT" panose="020B0602020104020603" pitchFamily="34" charset="0"/>
              </a:rPr>
              <a:t>Bar plot</a:t>
            </a:r>
            <a:endParaRPr b="1" dirty="0">
              <a:latin typeface="Tw Cen MT" panose="020B0602020104020603" pitchFamily="34" charset="0"/>
            </a:endParaRPr>
          </a:p>
        </p:txBody>
      </p:sp>
      <p:graphicFrame>
        <p:nvGraphicFramePr>
          <p:cNvPr id="4" name="Chart 3">
            <a:extLst>
              <a:ext uri="{FF2B5EF4-FFF2-40B4-BE49-F238E27FC236}">
                <a16:creationId xmlns:a16="http://schemas.microsoft.com/office/drawing/2014/main" id="{DB2A805F-8214-7BBA-3B4C-B675D7E814C2}"/>
              </a:ext>
            </a:extLst>
          </p:cNvPr>
          <p:cNvGraphicFramePr/>
          <p:nvPr>
            <p:extLst>
              <p:ext uri="{D42A27DB-BD31-4B8C-83A1-F6EECF244321}">
                <p14:modId xmlns:p14="http://schemas.microsoft.com/office/powerpoint/2010/main" val="1947095920"/>
              </p:ext>
            </p:extLst>
          </p:nvPr>
        </p:nvGraphicFramePr>
        <p:xfrm>
          <a:off x="972457" y="391885"/>
          <a:ext cx="7731255" cy="420560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FB9DA682-DC94-7854-04E8-AA0D5E0C1AAE}"/>
              </a:ext>
            </a:extLst>
          </p:cNvPr>
          <p:cNvSpPr txBox="1"/>
          <p:nvPr/>
        </p:nvSpPr>
        <p:spPr>
          <a:xfrm>
            <a:off x="972457" y="4680857"/>
            <a:ext cx="2206053" cy="307777"/>
          </a:xfrm>
          <a:prstGeom prst="rect">
            <a:avLst/>
          </a:prstGeom>
          <a:noFill/>
        </p:spPr>
        <p:txBody>
          <a:bodyPr wrap="none" rtlCol="0">
            <a:spAutoFit/>
          </a:bodyPr>
          <a:lstStyle/>
          <a:p>
            <a:r>
              <a:rPr lang="en-IN" dirty="0"/>
              <a:t>In this </a:t>
            </a:r>
            <a:r>
              <a:rPr lang="en-IN" dirty="0" err="1"/>
              <a:t>jbdfkjvnldkjnvfkndk</a:t>
            </a:r>
            <a:endParaRPr lang="en-GB"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403</TotalTime>
  <Words>1387</Words>
  <Application>Microsoft Office PowerPoint</Application>
  <PresentationFormat>On-screen Show (16:9)</PresentationFormat>
  <Paragraphs>109</Paragraphs>
  <Slides>21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Caveat</vt:lpstr>
      <vt:lpstr>Arial</vt:lpstr>
      <vt:lpstr>Roboto</vt:lpstr>
      <vt:lpstr>Tw Cen MT</vt:lpstr>
      <vt:lpstr>Simple Light</vt:lpstr>
      <vt:lpstr>Data Mining &amp; Analytics - 6183</vt:lpstr>
      <vt:lpstr>Country</vt:lpstr>
      <vt:lpstr>Data Extraction</vt:lpstr>
      <vt:lpstr>Data Pre-processing</vt:lpstr>
      <vt:lpstr>R Script to Remove Null Columns </vt:lpstr>
      <vt:lpstr>Handling missing values</vt:lpstr>
      <vt:lpstr>PCA Principal Component Analysis</vt:lpstr>
      <vt:lpstr>Data Visualization</vt:lpstr>
      <vt:lpstr>Bar plot</vt:lpstr>
      <vt:lpstr>Pie Chart</vt:lpstr>
      <vt:lpstr>Pie Chart</vt:lpstr>
      <vt:lpstr>Regression model - Losses</vt:lpstr>
      <vt:lpstr>Regression model - Deaths</vt:lpstr>
      <vt:lpstr>Finding correlation</vt:lpstr>
      <vt:lpstr>linear regression model injured v/s losses_usd</vt:lpstr>
      <vt:lpstr>Build linear regression model EVACUATED v/s Duration</vt:lpstr>
      <vt:lpstr>Build linear regression model INFRASTRUCTURE v/s DAMAGE IN ROAD </vt:lpstr>
      <vt:lpstr>Classification Models</vt:lpstr>
      <vt:lpstr>Data Classification</vt:lpstr>
      <vt:lpstr>Data Classification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 R</dc:creator>
  <cp:lastModifiedBy>KiShOre R</cp:lastModifiedBy>
  <cp:revision>5</cp:revision>
  <dcterms:modified xsi:type="dcterms:W3CDTF">2023-12-08T04:48:12Z</dcterms:modified>
</cp:coreProperties>
</file>