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.jpg" ContentType="image/jpg"/>
  <Override PartName="/ppt/media/image3.jpg" ContentType="image/jpg"/>
  <Override PartName="/ppt/media/image5.jpg" ContentType="image/jpg"/>
  <Override PartName="/ppt/media/image6.jpg" ContentType="image/jpg"/>
  <Override PartName="/ppt/media/image7.jpg" ContentType="image/jpg"/>
  <Override PartName="/ppt/media/image8.jpg" ContentType="image/jpg"/>
  <Override PartName="/ppt/media/image9.jpg" ContentType="image/jpg"/>
  <Override PartName="/ppt/media/image10.jpg" ContentType="image/jpg"/>
  <Override PartName="/ppt/media/image11.jpg" ContentType="image/jpg"/>
  <Override PartName="/ppt/media/image12.jpg" ContentType="image/jp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EA5790-A16D-4622-9DDF-CCD9161847C1}" v="7" dt="2025-05-22T18:12:20.49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A UMESH REDDY" userId="5670df1d56bfcc7e" providerId="LiveId" clId="{71EA5790-A16D-4622-9DDF-CCD9161847C1}"/>
    <pc:docChg chg="undo custSel addSld delSld modSld sldOrd">
      <pc:chgData name="SAMA UMESH REDDY" userId="5670df1d56bfcc7e" providerId="LiveId" clId="{71EA5790-A16D-4622-9DDF-CCD9161847C1}" dt="2025-05-22T18:12:31.753" v="62" actId="255"/>
      <pc:docMkLst>
        <pc:docMk/>
      </pc:docMkLst>
      <pc:sldChg chg="modSp mod">
        <pc:chgData name="SAMA UMESH REDDY" userId="5670df1d56bfcc7e" providerId="LiveId" clId="{71EA5790-A16D-4622-9DDF-CCD9161847C1}" dt="2025-05-22T18:03:00.710" v="5" actId="20577"/>
        <pc:sldMkLst>
          <pc:docMk/>
          <pc:sldMk cId="0" sldId="256"/>
        </pc:sldMkLst>
        <pc:spChg chg="mod">
          <ac:chgData name="SAMA UMESH REDDY" userId="5670df1d56bfcc7e" providerId="LiveId" clId="{71EA5790-A16D-4622-9DDF-CCD9161847C1}" dt="2025-05-22T18:03:00.710" v="5" actId="20577"/>
          <ac:spMkLst>
            <pc:docMk/>
            <pc:sldMk cId="0" sldId="256"/>
            <ac:spMk id="2" creationId="{00000000-0000-0000-0000-000000000000}"/>
          </ac:spMkLst>
        </pc:spChg>
      </pc:sldChg>
      <pc:sldChg chg="new del ord">
        <pc:chgData name="SAMA UMESH REDDY" userId="5670df1d56bfcc7e" providerId="LiveId" clId="{71EA5790-A16D-4622-9DDF-CCD9161847C1}" dt="2025-05-22T18:03:53.277" v="9" actId="2696"/>
        <pc:sldMkLst>
          <pc:docMk/>
          <pc:sldMk cId="648590276" sldId="270"/>
        </pc:sldMkLst>
      </pc:sldChg>
      <pc:sldChg chg="addSp delSp modSp new mod ord">
        <pc:chgData name="SAMA UMESH REDDY" userId="5670df1d56bfcc7e" providerId="LiveId" clId="{71EA5790-A16D-4622-9DDF-CCD9161847C1}" dt="2025-05-22T18:12:31.753" v="62" actId="255"/>
        <pc:sldMkLst>
          <pc:docMk/>
          <pc:sldMk cId="2426753906" sldId="270"/>
        </pc:sldMkLst>
        <pc:spChg chg="del mod">
          <ac:chgData name="SAMA UMESH REDDY" userId="5670df1d56bfcc7e" providerId="LiveId" clId="{71EA5790-A16D-4622-9DDF-CCD9161847C1}" dt="2025-05-22T18:07:48.794" v="24" actId="21"/>
          <ac:spMkLst>
            <pc:docMk/>
            <pc:sldMk cId="2426753906" sldId="270"/>
            <ac:spMk id="2" creationId="{52C67731-DD17-65D5-8EE5-4EFA3A591CA2}"/>
          </ac:spMkLst>
        </pc:spChg>
        <pc:spChg chg="mod">
          <ac:chgData name="SAMA UMESH REDDY" userId="5670df1d56bfcc7e" providerId="LiveId" clId="{71EA5790-A16D-4622-9DDF-CCD9161847C1}" dt="2025-05-22T18:12:31.753" v="62" actId="255"/>
          <ac:spMkLst>
            <pc:docMk/>
            <pc:sldMk cId="2426753906" sldId="270"/>
            <ac:spMk id="3" creationId="{77EC7E96-898A-EA9F-6ECE-F5ED9ADB7B08}"/>
          </ac:spMkLst>
        </pc:spChg>
        <pc:spChg chg="add del mod">
          <ac:chgData name="SAMA UMESH REDDY" userId="5670df1d56bfcc7e" providerId="LiveId" clId="{71EA5790-A16D-4622-9DDF-CCD9161847C1}" dt="2025-05-22T18:08:50.626" v="34"/>
          <ac:spMkLst>
            <pc:docMk/>
            <pc:sldMk cId="2426753906" sldId="270"/>
            <ac:spMk id="7" creationId="{4B798B3C-B775-D566-014E-0BAC48C6FA32}"/>
          </ac:spMkLst>
        </pc:spChg>
        <pc:spChg chg="add mod">
          <ac:chgData name="SAMA UMESH REDDY" userId="5670df1d56bfcc7e" providerId="LiveId" clId="{71EA5790-A16D-4622-9DDF-CCD9161847C1}" dt="2025-05-22T18:09:20.325" v="39" actId="1076"/>
          <ac:spMkLst>
            <pc:docMk/>
            <pc:sldMk cId="2426753906" sldId="270"/>
            <ac:spMk id="8" creationId="{52C67731-DD17-65D5-8EE5-4EFA3A591CA2}"/>
          </ac:spMkLst>
        </pc:spChg>
        <pc:picChg chg="add mod">
          <ac:chgData name="SAMA UMESH REDDY" userId="5670df1d56bfcc7e" providerId="LiveId" clId="{71EA5790-A16D-4622-9DDF-CCD9161847C1}" dt="2025-05-22T18:08:47.394" v="33" actId="1076"/>
          <ac:picMkLst>
            <pc:docMk/>
            <pc:sldMk cId="2426753906" sldId="270"/>
            <ac:picMk id="5" creationId="{8D014EE9-FC9A-90F2-BAA1-6C3F2E1224CB}"/>
          </ac:picMkLst>
        </pc:picChg>
      </pc:sldChg>
      <pc:sldChg chg="add del">
        <pc:chgData name="SAMA UMESH REDDY" userId="5670df1d56bfcc7e" providerId="LiveId" clId="{71EA5790-A16D-4622-9DDF-CCD9161847C1}" dt="2025-05-22T18:06:43.003" v="21" actId="2696"/>
        <pc:sldMkLst>
          <pc:docMk/>
          <pc:sldMk cId="399036633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46396" y="865378"/>
            <a:ext cx="5989320" cy="1183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10327" y="2471775"/>
            <a:ext cx="5976620" cy="2879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EC7E96-898A-EA9F-6ECE-F5ED9ADB7B0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81000" y="3032284"/>
            <a:ext cx="8534400" cy="1938992"/>
          </a:xfrm>
        </p:spPr>
        <p:txBody>
          <a:bodyPr/>
          <a:lstStyle/>
          <a:p>
            <a:pPr algn="l">
              <a:buNone/>
            </a:pPr>
            <a:r>
              <a:rPr lang="en-US" sz="2800" b="0" i="0" dirty="0">
                <a:effectLst/>
                <a:latin typeface="fkGrotesk"/>
              </a:rPr>
              <a:t>Team Members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fkGroteskNeue"/>
              </a:rPr>
              <a:t>Umesh Reddy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fkGroteskNeue"/>
              </a:rPr>
              <a:t>Praveen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fkGroteskNeue"/>
              </a:rPr>
              <a:t>Amar</a:t>
            </a:r>
          </a:p>
          <a:p>
            <a:endParaRPr lang="en-BB" dirty="0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8D014EE9-FC9A-90F2-BAA1-6C3F2E122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609600"/>
            <a:ext cx="7993808" cy="532790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C67731-DD17-65D5-8EE5-4EFA3A591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506254"/>
            <a:ext cx="10363200" cy="2462213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fkGroteskNeue"/>
              </a:rPr>
              <a:t>From Zero to </a:t>
            </a:r>
            <a:br>
              <a:rPr lang="en-US" b="0" i="0" dirty="0">
                <a:effectLst/>
                <a:latin typeface="fkGroteskNeue"/>
              </a:rPr>
            </a:br>
            <a:r>
              <a:rPr lang="en-US" b="0" i="0" dirty="0">
                <a:effectLst/>
                <a:latin typeface="fkGroteskNeue"/>
              </a:rPr>
              <a:t>Power BI </a:t>
            </a:r>
            <a:br>
              <a:rPr lang="en-US" b="0" i="0" dirty="0">
                <a:effectLst/>
                <a:latin typeface="fkGroteskNeue"/>
              </a:rPr>
            </a:br>
            <a:r>
              <a:rPr lang="en-US" b="0" i="0" dirty="0">
                <a:effectLst/>
                <a:latin typeface="fkGroteskNeue"/>
              </a:rPr>
              <a:t>Hero in 30 Days</a:t>
            </a:r>
            <a:br>
              <a:rPr lang="en-US" b="0" i="0" dirty="0">
                <a:effectLst/>
                <a:latin typeface="fkGroteskNeue"/>
              </a:rPr>
            </a:br>
            <a:endParaRPr lang="en-BB" dirty="0"/>
          </a:p>
        </p:txBody>
      </p:sp>
    </p:spTree>
    <p:extLst>
      <p:ext uri="{BB962C8B-B14F-4D97-AF65-F5344CB8AC3E}">
        <p14:creationId xmlns:p14="http://schemas.microsoft.com/office/powerpoint/2010/main" val="2426753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" y="-2"/>
            <a:ext cx="4206239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BUILDING</a:t>
            </a:r>
            <a:r>
              <a:rPr spc="-254" dirty="0"/>
              <a:t> </a:t>
            </a:r>
            <a:r>
              <a:rPr spc="-100" dirty="0"/>
              <a:t>DASHBOARDS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46396" y="2170912"/>
            <a:ext cx="6404610" cy="3729354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400" b="1" spc="10" dirty="0">
                <a:latin typeface="Calibri"/>
                <a:cs typeface="Calibri"/>
              </a:rPr>
              <a:t>Dashboard</a:t>
            </a:r>
            <a:r>
              <a:rPr sz="1400" b="1" spc="290" dirty="0">
                <a:latin typeface="Calibri"/>
                <a:cs typeface="Calibri"/>
              </a:rPr>
              <a:t> </a:t>
            </a:r>
            <a:r>
              <a:rPr sz="1400" b="1" spc="55" dirty="0">
                <a:latin typeface="Calibri"/>
                <a:cs typeface="Calibri"/>
              </a:rPr>
              <a:t>Design</a:t>
            </a:r>
            <a:endParaRPr sz="1400">
              <a:latin typeface="Calibri"/>
              <a:cs typeface="Calibri"/>
            </a:endParaRPr>
          </a:p>
          <a:p>
            <a:pPr marL="12700" marR="5080" algn="just">
              <a:lnSpc>
                <a:spcPct val="110000"/>
              </a:lnSpc>
              <a:spcBef>
                <a:spcPts val="490"/>
              </a:spcBef>
            </a:pPr>
            <a:r>
              <a:rPr sz="1400" spc="-30" dirty="0">
                <a:latin typeface="Georgia"/>
                <a:cs typeface="Georgia"/>
              </a:rPr>
              <a:t>Effective</a:t>
            </a:r>
            <a:r>
              <a:rPr sz="1400" spc="-50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dashboard</a:t>
            </a:r>
            <a:r>
              <a:rPr sz="1400" spc="-5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design </a:t>
            </a:r>
            <a:r>
              <a:rPr sz="1400" spc="-25" dirty="0">
                <a:latin typeface="Georgia"/>
                <a:cs typeface="Georgia"/>
              </a:rPr>
              <a:t>plays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a</a:t>
            </a:r>
            <a:r>
              <a:rPr sz="1400" spc="-20" dirty="0">
                <a:latin typeface="Georgia"/>
                <a:cs typeface="Georgia"/>
              </a:rPr>
              <a:t> crucial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role </a:t>
            </a:r>
            <a:r>
              <a:rPr sz="1400" dirty="0">
                <a:latin typeface="Georgia"/>
                <a:cs typeface="Georgia"/>
              </a:rPr>
              <a:t>in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conveying</a:t>
            </a:r>
            <a:r>
              <a:rPr sz="1400" spc="-55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actionable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45" dirty="0">
                <a:latin typeface="Georgia"/>
                <a:cs typeface="Georgia"/>
              </a:rPr>
              <a:t>insights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to</a:t>
            </a:r>
            <a:r>
              <a:rPr sz="1400" spc="-25" dirty="0">
                <a:latin typeface="Georgia"/>
                <a:cs typeface="Georgia"/>
              </a:rPr>
              <a:t> the </a:t>
            </a:r>
            <a:r>
              <a:rPr sz="1400" spc="-40" dirty="0">
                <a:latin typeface="Georgia"/>
                <a:cs typeface="Georgia"/>
              </a:rPr>
              <a:t>stakeholders.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We</a:t>
            </a:r>
            <a:r>
              <a:rPr sz="1400" spc="-6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will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learn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how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to</a:t>
            </a:r>
            <a:r>
              <a:rPr sz="1400" spc="-10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design</a:t>
            </a:r>
            <a:r>
              <a:rPr sz="1400" spc="-5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an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intuitive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dashboard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layout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that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provides </a:t>
            </a:r>
            <a:r>
              <a:rPr sz="1400" dirty="0">
                <a:latin typeface="Georgia"/>
                <a:cs typeface="Georgia"/>
              </a:rPr>
              <a:t>a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110" dirty="0">
                <a:latin typeface="Georgia"/>
                <a:cs typeface="Georgia"/>
              </a:rPr>
              <a:t>360-</a:t>
            </a:r>
            <a:r>
              <a:rPr sz="1400" spc="-35" dirty="0">
                <a:latin typeface="Georgia"/>
                <a:cs typeface="Georgia"/>
              </a:rPr>
              <a:t>degree </a:t>
            </a:r>
            <a:r>
              <a:rPr sz="1400" dirty="0">
                <a:latin typeface="Georgia"/>
                <a:cs typeface="Georgia"/>
              </a:rPr>
              <a:t>view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of</a:t>
            </a:r>
            <a:r>
              <a:rPr sz="1400" spc="11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your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most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critical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spc="-50" dirty="0">
                <a:latin typeface="Georgia"/>
                <a:cs typeface="Georgia"/>
              </a:rPr>
              <a:t>business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data.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400" b="1" spc="70" dirty="0">
                <a:latin typeface="Calibri"/>
                <a:cs typeface="Calibri"/>
              </a:rPr>
              <a:t>Data</a:t>
            </a:r>
            <a:r>
              <a:rPr sz="1400" b="1" spc="20" dirty="0">
                <a:latin typeface="Calibri"/>
                <a:cs typeface="Calibri"/>
              </a:rPr>
              <a:t> </a:t>
            </a:r>
            <a:r>
              <a:rPr sz="1400" b="1" spc="40" dirty="0">
                <a:latin typeface="Calibri"/>
                <a:cs typeface="Calibri"/>
              </a:rPr>
              <a:t>Visualization</a:t>
            </a:r>
            <a:endParaRPr sz="1400">
              <a:latin typeface="Calibri"/>
              <a:cs typeface="Calibri"/>
            </a:endParaRPr>
          </a:p>
          <a:p>
            <a:pPr marL="12700" marR="16510">
              <a:lnSpc>
                <a:spcPct val="110000"/>
              </a:lnSpc>
              <a:spcBef>
                <a:spcPts val="495"/>
              </a:spcBef>
            </a:pPr>
            <a:r>
              <a:rPr sz="1400" dirty="0">
                <a:latin typeface="Georgia"/>
                <a:cs typeface="Georgia"/>
              </a:rPr>
              <a:t>Adding</a:t>
            </a:r>
            <a:r>
              <a:rPr sz="1400" spc="-35" dirty="0">
                <a:latin typeface="Georgia"/>
                <a:cs typeface="Georgia"/>
              </a:rPr>
              <a:t> the </a:t>
            </a:r>
            <a:r>
              <a:rPr sz="1400" spc="-40" dirty="0">
                <a:latin typeface="Georgia"/>
                <a:cs typeface="Georgia"/>
              </a:rPr>
              <a:t>right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visualizations</a:t>
            </a:r>
            <a:r>
              <a:rPr sz="1400" spc="-5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to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your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dashboard</a:t>
            </a:r>
            <a:r>
              <a:rPr sz="1400" spc="-1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can</a:t>
            </a:r>
            <a:r>
              <a:rPr sz="1400" spc="-25" dirty="0">
                <a:latin typeface="Georgia"/>
                <a:cs typeface="Georgia"/>
              </a:rPr>
              <a:t> help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you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convey</a:t>
            </a:r>
            <a:r>
              <a:rPr sz="1400" spc="-45" dirty="0">
                <a:latin typeface="Georgia"/>
                <a:cs typeface="Georgia"/>
              </a:rPr>
              <a:t> insights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more </a:t>
            </a:r>
            <a:r>
              <a:rPr sz="1400" spc="-45" dirty="0">
                <a:latin typeface="Georgia"/>
                <a:cs typeface="Georgia"/>
              </a:rPr>
              <a:t>effectively.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We</a:t>
            </a:r>
            <a:r>
              <a:rPr sz="1400" spc="-5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will</a:t>
            </a:r>
            <a:r>
              <a:rPr sz="1400" spc="-55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explore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how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to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choose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the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right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visualizations</a:t>
            </a:r>
            <a:r>
              <a:rPr sz="1400" spc="-5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for</a:t>
            </a:r>
            <a:r>
              <a:rPr sz="1400" spc="-10" dirty="0">
                <a:latin typeface="Georgia"/>
                <a:cs typeface="Georgia"/>
              </a:rPr>
              <a:t> your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data</a:t>
            </a:r>
            <a:r>
              <a:rPr sz="1400" spc="-25" dirty="0">
                <a:latin typeface="Georgia"/>
                <a:cs typeface="Georgia"/>
              </a:rPr>
              <a:t> and </a:t>
            </a:r>
            <a:r>
              <a:rPr sz="1400" dirty="0">
                <a:latin typeface="Georgia"/>
                <a:cs typeface="Georgia"/>
              </a:rPr>
              <a:t>how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to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create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them</a:t>
            </a:r>
            <a:r>
              <a:rPr sz="1400" spc="-30" dirty="0">
                <a:latin typeface="Georgia"/>
                <a:cs typeface="Georgia"/>
              </a:rPr>
              <a:t> using</a:t>
            </a:r>
            <a:r>
              <a:rPr sz="1400" spc="-55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Power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BI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tools.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400" b="1" spc="10" dirty="0">
                <a:latin typeface="Calibri"/>
                <a:cs typeface="Calibri"/>
              </a:rPr>
              <a:t>Dashboard</a:t>
            </a:r>
            <a:r>
              <a:rPr sz="1400" b="1" spc="290" dirty="0">
                <a:latin typeface="Calibri"/>
                <a:cs typeface="Calibri"/>
              </a:rPr>
              <a:t> </a:t>
            </a:r>
            <a:r>
              <a:rPr sz="1400" b="1" spc="35" dirty="0">
                <a:latin typeface="Calibri"/>
                <a:cs typeface="Calibri"/>
              </a:rPr>
              <a:t>Publishing</a:t>
            </a:r>
            <a:endParaRPr sz="1400">
              <a:latin typeface="Calibri"/>
              <a:cs typeface="Calibri"/>
            </a:endParaRPr>
          </a:p>
          <a:p>
            <a:pPr marL="12700" marR="105410">
              <a:lnSpc>
                <a:spcPct val="110100"/>
              </a:lnSpc>
              <a:spcBef>
                <a:spcPts val="490"/>
              </a:spcBef>
            </a:pPr>
            <a:r>
              <a:rPr sz="1400" spc="-35" dirty="0">
                <a:latin typeface="Georgia"/>
                <a:cs typeface="Georgia"/>
              </a:rPr>
              <a:t>Publishing</a:t>
            </a:r>
            <a:r>
              <a:rPr sz="1400" spc="-5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your</a:t>
            </a:r>
            <a:r>
              <a:rPr sz="1400" spc="-70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dashboard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to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the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Power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BI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service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is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an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important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spc="-50" dirty="0">
                <a:latin typeface="Georgia"/>
                <a:cs typeface="Georgia"/>
              </a:rPr>
              <a:t>step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in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sharing your</a:t>
            </a:r>
            <a:r>
              <a:rPr sz="1400" spc="-65" dirty="0">
                <a:latin typeface="Georgia"/>
                <a:cs typeface="Georgia"/>
              </a:rPr>
              <a:t> </a:t>
            </a:r>
            <a:r>
              <a:rPr sz="1400" spc="-45" dirty="0">
                <a:latin typeface="Georgia"/>
                <a:cs typeface="Georgia"/>
              </a:rPr>
              <a:t>insights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with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the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45" dirty="0">
                <a:latin typeface="Georgia"/>
                <a:cs typeface="Georgia"/>
              </a:rPr>
              <a:t>stakeholders.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We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will</a:t>
            </a:r>
            <a:r>
              <a:rPr sz="1400" spc="-50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learn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how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to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publish </a:t>
            </a:r>
            <a:r>
              <a:rPr sz="1400" spc="-20" dirty="0">
                <a:latin typeface="Georgia"/>
                <a:cs typeface="Georgia"/>
              </a:rPr>
              <a:t>your</a:t>
            </a:r>
            <a:r>
              <a:rPr sz="1400" spc="-50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dashboard</a:t>
            </a:r>
            <a:r>
              <a:rPr sz="1400" spc="-25" dirty="0">
                <a:latin typeface="Georgia"/>
                <a:cs typeface="Georgia"/>
              </a:rPr>
              <a:t> to </a:t>
            </a:r>
            <a:r>
              <a:rPr sz="1400" spc="-30" dirty="0">
                <a:latin typeface="Georgia"/>
                <a:cs typeface="Georgia"/>
              </a:rPr>
              <a:t>the</a:t>
            </a:r>
            <a:r>
              <a:rPr sz="1400" spc="-55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Power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BI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service</a:t>
            </a:r>
            <a:r>
              <a:rPr sz="1400" spc="-5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and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how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to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spc="-45" dirty="0">
                <a:latin typeface="Georgia"/>
                <a:cs typeface="Georgia"/>
              </a:rPr>
              <a:t>share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it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with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others.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17694" y="722376"/>
            <a:ext cx="6476365" cy="0"/>
          </a:xfrm>
          <a:custGeom>
            <a:avLst/>
            <a:gdLst/>
            <a:ahLst/>
            <a:cxnLst/>
            <a:rect l="l" t="t" r="r" b="b"/>
            <a:pathLst>
              <a:path w="6476365">
                <a:moveTo>
                  <a:pt x="0" y="0"/>
                </a:moveTo>
                <a:lnTo>
                  <a:pt x="6476364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17694" y="6144767"/>
            <a:ext cx="6476365" cy="0"/>
          </a:xfrm>
          <a:custGeom>
            <a:avLst/>
            <a:gdLst/>
            <a:ahLst/>
            <a:cxnLst/>
            <a:rect l="l" t="t" r="r" b="b"/>
            <a:pathLst>
              <a:path w="6476365">
                <a:moveTo>
                  <a:pt x="0" y="0"/>
                </a:moveTo>
                <a:lnTo>
                  <a:pt x="647636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293" y="1275410"/>
            <a:ext cx="5413375" cy="4658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7600" spc="-265" dirty="0">
                <a:latin typeface="Tahoma"/>
                <a:cs typeface="Tahoma"/>
              </a:rPr>
              <a:t>ADVANCED </a:t>
            </a:r>
            <a:r>
              <a:rPr sz="7600" spc="-370" dirty="0">
                <a:latin typeface="Tahoma"/>
                <a:cs typeface="Tahoma"/>
              </a:rPr>
              <a:t>FEATURES</a:t>
            </a:r>
            <a:r>
              <a:rPr sz="7600" spc="-610" dirty="0">
                <a:latin typeface="Tahoma"/>
                <a:cs typeface="Tahoma"/>
              </a:rPr>
              <a:t> </a:t>
            </a:r>
            <a:r>
              <a:rPr sz="7600" spc="-690" dirty="0">
                <a:latin typeface="Tahoma"/>
                <a:cs typeface="Tahoma"/>
              </a:rPr>
              <a:t>OF </a:t>
            </a:r>
            <a:r>
              <a:rPr sz="7600" spc="-440" dirty="0">
                <a:latin typeface="Tahoma"/>
                <a:cs typeface="Tahoma"/>
              </a:rPr>
              <a:t>MICROSOFT </a:t>
            </a:r>
            <a:r>
              <a:rPr sz="7600" spc="-365" dirty="0">
                <a:latin typeface="Tahoma"/>
                <a:cs typeface="Tahoma"/>
              </a:rPr>
              <a:t>POWER</a:t>
            </a:r>
            <a:r>
              <a:rPr sz="7600" spc="-630" dirty="0">
                <a:latin typeface="Tahoma"/>
                <a:cs typeface="Tahoma"/>
              </a:rPr>
              <a:t> </a:t>
            </a:r>
            <a:r>
              <a:rPr sz="7600" spc="-320" dirty="0">
                <a:latin typeface="Tahoma"/>
                <a:cs typeface="Tahoma"/>
              </a:rPr>
              <a:t>BI</a:t>
            </a:r>
            <a:endParaRPr sz="7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100" y="6142786"/>
            <a:ext cx="7554595" cy="0"/>
          </a:xfrm>
          <a:custGeom>
            <a:avLst/>
            <a:gdLst/>
            <a:ahLst/>
            <a:cxnLst/>
            <a:rect l="l" t="t" r="r" b="b"/>
            <a:pathLst>
              <a:path w="7554595">
                <a:moveTo>
                  <a:pt x="0" y="0"/>
                </a:moveTo>
                <a:lnTo>
                  <a:pt x="755421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85180"/>
            <a:ext cx="7727090" cy="488131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32266" y="1345438"/>
            <a:ext cx="2456180" cy="143446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95"/>
              </a:spcBef>
            </a:pPr>
            <a:r>
              <a:rPr sz="3300" spc="-20" dirty="0"/>
              <a:t>DATA </a:t>
            </a:r>
            <a:r>
              <a:rPr sz="3300" spc="-140" dirty="0"/>
              <a:t>MODELING</a:t>
            </a:r>
            <a:r>
              <a:rPr sz="3300" spc="-215" dirty="0"/>
              <a:t> </a:t>
            </a:r>
            <a:r>
              <a:rPr sz="3300" spc="-135" dirty="0"/>
              <a:t>IN </a:t>
            </a:r>
            <a:r>
              <a:rPr sz="3300" spc="-145" dirty="0"/>
              <a:t>POWER</a:t>
            </a:r>
            <a:r>
              <a:rPr sz="3300" spc="-235" dirty="0"/>
              <a:t> </a:t>
            </a:r>
            <a:r>
              <a:rPr sz="3300" spc="-35" dirty="0"/>
              <a:t>BI</a:t>
            </a:r>
            <a:endParaRPr sz="3300"/>
          </a:p>
        </p:txBody>
      </p:sp>
      <p:sp>
        <p:nvSpPr>
          <p:cNvPr id="4" name="object 4"/>
          <p:cNvSpPr txBox="1"/>
          <p:nvPr/>
        </p:nvSpPr>
        <p:spPr>
          <a:xfrm>
            <a:off x="8732266" y="3668115"/>
            <a:ext cx="2681605" cy="1903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400" dirty="0">
                <a:latin typeface="Georgia"/>
                <a:cs typeface="Georgia"/>
              </a:rPr>
              <a:t>The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data</a:t>
            </a:r>
            <a:r>
              <a:rPr sz="1400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modeling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engine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in</a:t>
            </a:r>
            <a:r>
              <a:rPr sz="1400" spc="500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Power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BI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provides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a</a:t>
            </a:r>
            <a:r>
              <a:rPr sz="1400" spc="-10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powerful</a:t>
            </a:r>
            <a:r>
              <a:rPr sz="1400" spc="-20" dirty="0">
                <a:latin typeface="Georgia"/>
                <a:cs typeface="Georgia"/>
              </a:rPr>
              <a:t> tool </a:t>
            </a:r>
            <a:r>
              <a:rPr sz="1400" spc="-30" dirty="0">
                <a:latin typeface="Georgia"/>
                <a:cs typeface="Georgia"/>
              </a:rPr>
              <a:t>that</a:t>
            </a:r>
            <a:r>
              <a:rPr sz="1400" spc="-5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can</a:t>
            </a:r>
            <a:r>
              <a:rPr sz="1400" spc="-55" dirty="0">
                <a:latin typeface="Georgia"/>
                <a:cs typeface="Georgia"/>
              </a:rPr>
              <a:t> </a:t>
            </a:r>
            <a:r>
              <a:rPr sz="1400" spc="-45" dirty="0">
                <a:latin typeface="Georgia"/>
                <a:cs typeface="Georgia"/>
              </a:rPr>
              <a:t>transform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raw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data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into</a:t>
            </a:r>
            <a:r>
              <a:rPr sz="1400" spc="-60" dirty="0">
                <a:latin typeface="Georgia"/>
                <a:cs typeface="Georgia"/>
              </a:rPr>
              <a:t> </a:t>
            </a:r>
            <a:r>
              <a:rPr sz="1400" spc="-50" dirty="0">
                <a:latin typeface="Georgia"/>
                <a:cs typeface="Georgia"/>
              </a:rPr>
              <a:t>a </a:t>
            </a:r>
            <a:r>
              <a:rPr sz="1400" spc="-45" dirty="0">
                <a:latin typeface="Georgia"/>
                <a:cs typeface="Georgia"/>
              </a:rPr>
              <a:t>structured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format </a:t>
            </a:r>
            <a:r>
              <a:rPr sz="1400" spc="-35" dirty="0">
                <a:latin typeface="Georgia"/>
                <a:cs typeface="Georgia"/>
              </a:rPr>
              <a:t>that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can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be</a:t>
            </a:r>
            <a:r>
              <a:rPr sz="1400" spc="-6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easily analyzed.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This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45" dirty="0">
                <a:latin typeface="Georgia"/>
                <a:cs typeface="Georgia"/>
              </a:rPr>
              <a:t>enables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you</a:t>
            </a:r>
            <a:r>
              <a:rPr sz="1400" spc="-10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to </a:t>
            </a:r>
            <a:r>
              <a:rPr sz="1400" spc="-35" dirty="0">
                <a:latin typeface="Georgia"/>
                <a:cs typeface="Georgia"/>
              </a:rPr>
              <a:t>create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complex</a:t>
            </a:r>
            <a:r>
              <a:rPr sz="1400" spc="-55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data </a:t>
            </a:r>
            <a:r>
              <a:rPr sz="1400" spc="-25" dirty="0">
                <a:latin typeface="Georgia"/>
                <a:cs typeface="Georgia"/>
              </a:rPr>
              <a:t>models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that </a:t>
            </a:r>
            <a:r>
              <a:rPr sz="1400" dirty="0">
                <a:latin typeface="Georgia"/>
                <a:cs typeface="Georgia"/>
              </a:rPr>
              <a:t>can</a:t>
            </a:r>
            <a:r>
              <a:rPr sz="1400" spc="-75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be</a:t>
            </a:r>
            <a:r>
              <a:rPr sz="1400" spc="-55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used</a:t>
            </a:r>
            <a:r>
              <a:rPr sz="1400" spc="-5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to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drive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your</a:t>
            </a:r>
            <a:r>
              <a:rPr sz="1400" spc="-5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business decisions.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41156" y="117297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284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41156" y="310565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28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672" y="3044951"/>
            <a:ext cx="3941064" cy="2971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827" y="926337"/>
            <a:ext cx="315976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POWER</a:t>
            </a:r>
            <a:r>
              <a:rPr spc="-275" dirty="0"/>
              <a:t> </a:t>
            </a:r>
            <a:r>
              <a:rPr spc="-305" dirty="0"/>
              <a:t>QUERY </a:t>
            </a:r>
            <a:r>
              <a:rPr spc="-325" dirty="0"/>
              <a:t>EDITOR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10327" y="916914"/>
            <a:ext cx="5899150" cy="132461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400" b="1" spc="65" dirty="0">
                <a:latin typeface="Calibri"/>
                <a:cs typeface="Calibri"/>
              </a:rPr>
              <a:t>Data</a:t>
            </a:r>
            <a:r>
              <a:rPr sz="1400" b="1" spc="3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Transformation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10100"/>
              </a:lnSpc>
              <a:spcBef>
                <a:spcPts val="489"/>
              </a:spcBef>
            </a:pPr>
            <a:r>
              <a:rPr sz="1400" spc="-30" dirty="0">
                <a:latin typeface="Georgia"/>
                <a:cs typeface="Georgia"/>
              </a:rPr>
              <a:t>Power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Query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Editor </a:t>
            </a:r>
            <a:r>
              <a:rPr sz="1400" dirty="0">
                <a:latin typeface="Georgia"/>
                <a:cs typeface="Georgia"/>
              </a:rPr>
              <a:t>is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a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powerful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data</a:t>
            </a:r>
            <a:r>
              <a:rPr sz="1400" spc="-10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transformation</a:t>
            </a:r>
            <a:r>
              <a:rPr sz="1400" spc="-1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tool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that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enables </a:t>
            </a:r>
            <a:r>
              <a:rPr sz="1400" dirty="0">
                <a:latin typeface="Georgia"/>
                <a:cs typeface="Georgia"/>
              </a:rPr>
              <a:t>you</a:t>
            </a:r>
            <a:r>
              <a:rPr sz="1400" spc="-55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to </a:t>
            </a:r>
            <a:r>
              <a:rPr sz="1400" spc="-10" dirty="0">
                <a:latin typeface="Georgia"/>
                <a:cs typeface="Georgia"/>
              </a:rPr>
              <a:t>clean,</a:t>
            </a:r>
            <a:r>
              <a:rPr sz="1400" spc="-75" dirty="0">
                <a:latin typeface="Georgia"/>
                <a:cs typeface="Georgia"/>
              </a:rPr>
              <a:t> </a:t>
            </a:r>
            <a:r>
              <a:rPr sz="1400" spc="-45" dirty="0">
                <a:latin typeface="Georgia"/>
                <a:cs typeface="Georgia"/>
              </a:rPr>
              <a:t>reshape,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and</a:t>
            </a:r>
            <a:r>
              <a:rPr sz="1400" spc="-65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combine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data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from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multiple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sources.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You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can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use</a:t>
            </a:r>
            <a:r>
              <a:rPr sz="1400" spc="-5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Power </a:t>
            </a:r>
            <a:r>
              <a:rPr sz="1400" dirty="0">
                <a:latin typeface="Georgia"/>
                <a:cs typeface="Georgia"/>
              </a:rPr>
              <a:t>Query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Editor</a:t>
            </a:r>
            <a:r>
              <a:rPr sz="1400" spc="-1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to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perform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a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wide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range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of</a:t>
            </a:r>
            <a:r>
              <a:rPr sz="1400" spc="114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data</a:t>
            </a:r>
            <a:r>
              <a:rPr sz="1400" spc="-10" dirty="0">
                <a:latin typeface="Georgia"/>
                <a:cs typeface="Georgia"/>
              </a:rPr>
              <a:t> </a:t>
            </a:r>
            <a:r>
              <a:rPr sz="1400" spc="-45" dirty="0">
                <a:latin typeface="Georgia"/>
                <a:cs typeface="Georgia"/>
              </a:rPr>
              <a:t>transformations,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including </a:t>
            </a:r>
            <a:r>
              <a:rPr sz="1400" spc="-40" dirty="0">
                <a:latin typeface="Georgia"/>
                <a:cs typeface="Georgia"/>
              </a:rPr>
              <a:t>filtering,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sorting,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grouping, </a:t>
            </a:r>
            <a:r>
              <a:rPr sz="1400" spc="-10" dirty="0">
                <a:latin typeface="Georgia"/>
                <a:cs typeface="Georgia"/>
              </a:rPr>
              <a:t>and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merging </a:t>
            </a:r>
            <a:r>
              <a:rPr sz="1400" spc="-20" dirty="0">
                <a:latin typeface="Georgia"/>
                <a:cs typeface="Georgia"/>
              </a:rPr>
              <a:t>data</a:t>
            </a:r>
            <a:r>
              <a:rPr sz="1400" spc="-10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from</a:t>
            </a:r>
            <a:r>
              <a:rPr sz="1400" spc="-5" dirty="0">
                <a:latin typeface="Georgia"/>
                <a:cs typeface="Georgia"/>
              </a:rPr>
              <a:t> </a:t>
            </a:r>
            <a:r>
              <a:rPr sz="1400" spc="-45" dirty="0">
                <a:latin typeface="Georgia"/>
                <a:cs typeface="Georgia"/>
              </a:rPr>
              <a:t>different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sources.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0327" y="2471775"/>
            <a:ext cx="5792470" cy="287909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400" b="1" spc="65" dirty="0">
                <a:latin typeface="Calibri"/>
                <a:cs typeface="Calibri"/>
              </a:rPr>
              <a:t>Data</a:t>
            </a:r>
            <a:r>
              <a:rPr sz="1400" b="1" spc="35" dirty="0">
                <a:latin typeface="Calibri"/>
                <a:cs typeface="Calibri"/>
              </a:rPr>
              <a:t> </a:t>
            </a:r>
            <a:r>
              <a:rPr sz="1400" b="1" spc="55" dirty="0">
                <a:latin typeface="Calibri"/>
                <a:cs typeface="Calibri"/>
              </a:rPr>
              <a:t>Cleansing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  <a:spcBef>
                <a:spcPts val="490"/>
              </a:spcBef>
            </a:pPr>
            <a:r>
              <a:rPr sz="1400" spc="-30" dirty="0">
                <a:latin typeface="Georgia"/>
                <a:cs typeface="Georgia"/>
              </a:rPr>
              <a:t>Power</a:t>
            </a:r>
            <a:r>
              <a:rPr sz="1400" spc="-5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Query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Editor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enables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you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to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clean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your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data</a:t>
            </a:r>
            <a:r>
              <a:rPr sz="1400" spc="-1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by</a:t>
            </a:r>
            <a:r>
              <a:rPr sz="1400" spc="-35" dirty="0">
                <a:latin typeface="Georgia"/>
                <a:cs typeface="Georgia"/>
              </a:rPr>
              <a:t> removing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duplicates, </a:t>
            </a:r>
            <a:r>
              <a:rPr sz="1400" spc="-25" dirty="0">
                <a:latin typeface="Georgia"/>
                <a:cs typeface="Georgia"/>
              </a:rPr>
              <a:t>filling</a:t>
            </a:r>
            <a:r>
              <a:rPr sz="1400" spc="-6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in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missing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values,</a:t>
            </a:r>
            <a:r>
              <a:rPr sz="1400" spc="-5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and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correcting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spc="-45" dirty="0">
                <a:latin typeface="Georgia"/>
                <a:cs typeface="Georgia"/>
              </a:rPr>
              <a:t>inconsistent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data. </a:t>
            </a:r>
            <a:r>
              <a:rPr sz="1400" dirty="0">
                <a:latin typeface="Georgia"/>
                <a:cs typeface="Georgia"/>
              </a:rPr>
              <a:t>You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can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use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Power </a:t>
            </a:r>
            <a:r>
              <a:rPr sz="1400" dirty="0">
                <a:latin typeface="Georgia"/>
                <a:cs typeface="Georgia"/>
              </a:rPr>
              <a:t>Query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Editor</a:t>
            </a:r>
            <a:r>
              <a:rPr sz="1400" spc="-1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to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perform</a:t>
            </a:r>
            <a:r>
              <a:rPr sz="1400" spc="-10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data </a:t>
            </a:r>
            <a:r>
              <a:rPr sz="1400" spc="-35" dirty="0">
                <a:latin typeface="Georgia"/>
                <a:cs typeface="Georgia"/>
              </a:rPr>
              <a:t>cleansing</a:t>
            </a:r>
            <a:r>
              <a:rPr sz="1400" spc="-45" dirty="0">
                <a:latin typeface="Georgia"/>
                <a:cs typeface="Georgia"/>
              </a:rPr>
              <a:t> tasks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on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different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types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of</a:t>
            </a:r>
            <a:r>
              <a:rPr sz="1400" spc="12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data, </a:t>
            </a:r>
            <a:r>
              <a:rPr sz="1400" spc="-30" dirty="0">
                <a:latin typeface="Georgia"/>
                <a:cs typeface="Georgia"/>
              </a:rPr>
              <a:t>including</a:t>
            </a:r>
            <a:r>
              <a:rPr sz="1400" spc="-55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text,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65" dirty="0">
                <a:latin typeface="Georgia"/>
                <a:cs typeface="Georgia"/>
              </a:rPr>
              <a:t>numbers,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and</a:t>
            </a:r>
            <a:r>
              <a:rPr sz="1400" spc="-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dates.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400" b="1" spc="65" dirty="0">
                <a:latin typeface="Calibri"/>
                <a:cs typeface="Calibri"/>
              </a:rPr>
              <a:t>Data</a:t>
            </a:r>
            <a:r>
              <a:rPr sz="1400" b="1" spc="3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Reshaping</a:t>
            </a:r>
            <a:endParaRPr sz="1400">
              <a:latin typeface="Calibri"/>
              <a:cs typeface="Calibri"/>
            </a:endParaRPr>
          </a:p>
          <a:p>
            <a:pPr marL="12700" marR="130810">
              <a:lnSpc>
                <a:spcPct val="110000"/>
              </a:lnSpc>
              <a:spcBef>
                <a:spcPts val="490"/>
              </a:spcBef>
            </a:pPr>
            <a:r>
              <a:rPr sz="1400" spc="-30" dirty="0">
                <a:latin typeface="Georgia"/>
                <a:cs typeface="Georgia"/>
              </a:rPr>
              <a:t>Power</a:t>
            </a:r>
            <a:r>
              <a:rPr sz="1400" spc="-5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Query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Editor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enables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you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to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spc="-45" dirty="0">
                <a:latin typeface="Georgia"/>
                <a:cs typeface="Georgia"/>
              </a:rPr>
              <a:t>reshape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your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data</a:t>
            </a:r>
            <a:r>
              <a:rPr sz="1400" spc="-1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by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pivoting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columns, </a:t>
            </a:r>
            <a:r>
              <a:rPr sz="1400" spc="-45" dirty="0">
                <a:latin typeface="Georgia"/>
                <a:cs typeface="Georgia"/>
              </a:rPr>
              <a:t>unpivoting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rows,</a:t>
            </a:r>
            <a:r>
              <a:rPr sz="1400" spc="-5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and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spc="-45" dirty="0">
                <a:latin typeface="Georgia"/>
                <a:cs typeface="Georgia"/>
              </a:rPr>
              <a:t>transposing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data.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You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can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use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Power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Query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Editor</a:t>
            </a:r>
            <a:r>
              <a:rPr sz="1400" spc="-10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to </a:t>
            </a:r>
            <a:r>
              <a:rPr sz="1400" spc="-45" dirty="0">
                <a:latin typeface="Georgia"/>
                <a:cs typeface="Georgia"/>
              </a:rPr>
              <a:t>reshape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your</a:t>
            </a:r>
            <a:r>
              <a:rPr sz="1400" spc="-70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data </a:t>
            </a:r>
            <a:r>
              <a:rPr sz="1400" dirty="0">
                <a:latin typeface="Georgia"/>
                <a:cs typeface="Georgia"/>
              </a:rPr>
              <a:t>in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a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way</a:t>
            </a:r>
            <a:r>
              <a:rPr sz="1400" spc="-55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that</a:t>
            </a:r>
            <a:r>
              <a:rPr sz="1400" spc="-30" dirty="0">
                <a:latin typeface="Georgia"/>
                <a:cs typeface="Georgia"/>
              </a:rPr>
              <a:t> makes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it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easier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to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analyze</a:t>
            </a:r>
            <a:r>
              <a:rPr sz="1400" spc="-5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and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visualize</a:t>
            </a:r>
            <a:r>
              <a:rPr sz="1400" spc="-75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in </a:t>
            </a:r>
            <a:r>
              <a:rPr sz="1400" spc="-30" dirty="0">
                <a:latin typeface="Georgia"/>
                <a:cs typeface="Georgia"/>
              </a:rPr>
              <a:t>Power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BI.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4672" y="723900"/>
            <a:ext cx="10589260" cy="0"/>
          </a:xfrm>
          <a:custGeom>
            <a:avLst/>
            <a:gdLst/>
            <a:ahLst/>
            <a:cxnLst/>
            <a:rect l="l" t="t" r="r" b="b"/>
            <a:pathLst>
              <a:path w="10589260">
                <a:moveTo>
                  <a:pt x="0" y="0"/>
                </a:moveTo>
                <a:lnTo>
                  <a:pt x="10588752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066" y="6145593"/>
            <a:ext cx="10582910" cy="0"/>
          </a:xfrm>
          <a:custGeom>
            <a:avLst/>
            <a:gdLst/>
            <a:ahLst/>
            <a:cxnLst/>
            <a:rect l="l" t="t" r="r" b="b"/>
            <a:pathLst>
              <a:path w="10582910">
                <a:moveTo>
                  <a:pt x="0" y="0"/>
                </a:moveTo>
                <a:lnTo>
                  <a:pt x="105828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672" y="3044951"/>
            <a:ext cx="3941064" cy="2971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827" y="927861"/>
            <a:ext cx="3614420" cy="1153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700" spc="-175" dirty="0"/>
              <a:t>POWER</a:t>
            </a:r>
            <a:r>
              <a:rPr sz="3700" spc="-200" dirty="0"/>
              <a:t> </a:t>
            </a:r>
            <a:r>
              <a:rPr sz="3700" spc="-25" dirty="0"/>
              <a:t>BI </a:t>
            </a:r>
            <a:r>
              <a:rPr sz="3700" spc="-145" dirty="0"/>
              <a:t>ADMINISTRATION</a:t>
            </a:r>
            <a:endParaRPr sz="3700"/>
          </a:p>
        </p:txBody>
      </p:sp>
      <p:sp>
        <p:nvSpPr>
          <p:cNvPr id="4" name="object 4"/>
          <p:cNvSpPr txBox="1"/>
          <p:nvPr/>
        </p:nvSpPr>
        <p:spPr>
          <a:xfrm>
            <a:off x="5410327" y="916914"/>
            <a:ext cx="5770245" cy="132461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400" b="1" dirty="0">
                <a:latin typeface="Calibri"/>
                <a:cs typeface="Calibri"/>
              </a:rPr>
              <a:t>Security</a:t>
            </a:r>
            <a:r>
              <a:rPr sz="1400" b="1" spc="19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and</a:t>
            </a:r>
            <a:r>
              <a:rPr sz="1400" b="1" spc="26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Access</a:t>
            </a:r>
            <a:r>
              <a:rPr sz="1400" b="1" spc="240" dirty="0">
                <a:latin typeface="Calibri"/>
                <a:cs typeface="Calibri"/>
              </a:rPr>
              <a:t> </a:t>
            </a:r>
            <a:r>
              <a:rPr sz="1400" b="1" spc="55" dirty="0">
                <a:latin typeface="Calibri"/>
                <a:cs typeface="Calibri"/>
              </a:rPr>
              <a:t>Controls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10100"/>
              </a:lnSpc>
              <a:spcBef>
                <a:spcPts val="489"/>
              </a:spcBef>
            </a:pPr>
            <a:r>
              <a:rPr sz="1400" spc="-30" dirty="0">
                <a:latin typeface="Georgia"/>
                <a:cs typeface="Georgia"/>
              </a:rPr>
              <a:t>Power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BI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provides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a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range</a:t>
            </a:r>
            <a:r>
              <a:rPr sz="1400" spc="-1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of</a:t>
            </a:r>
            <a:r>
              <a:rPr sz="1400" spc="110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security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and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access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control</a:t>
            </a:r>
            <a:r>
              <a:rPr sz="1400" spc="-10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features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that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enable </a:t>
            </a:r>
            <a:r>
              <a:rPr sz="1400" dirty="0">
                <a:latin typeface="Georgia"/>
                <a:cs typeface="Georgia"/>
              </a:rPr>
              <a:t>you</a:t>
            </a:r>
            <a:r>
              <a:rPr sz="1400" spc="-5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to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control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who</a:t>
            </a:r>
            <a:r>
              <a:rPr sz="1400" spc="-50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has</a:t>
            </a:r>
            <a:r>
              <a:rPr sz="1400" spc="-60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access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to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your</a:t>
            </a:r>
            <a:r>
              <a:rPr sz="1400" spc="-50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data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and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how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they</a:t>
            </a:r>
            <a:r>
              <a:rPr sz="1400" spc="-60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use</a:t>
            </a:r>
            <a:r>
              <a:rPr sz="1400" spc="-5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it.</a:t>
            </a:r>
            <a:r>
              <a:rPr sz="1400" spc="-5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We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will </a:t>
            </a:r>
            <a:r>
              <a:rPr sz="1400" spc="-30" dirty="0">
                <a:latin typeface="Georgia"/>
                <a:cs typeface="Georgia"/>
              </a:rPr>
              <a:t>explore</a:t>
            </a:r>
            <a:r>
              <a:rPr sz="1400" spc="-5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how</a:t>
            </a:r>
            <a:r>
              <a:rPr sz="1400" spc="-5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to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set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up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security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groups,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manage</a:t>
            </a:r>
            <a:r>
              <a:rPr sz="1400" spc="-25" dirty="0">
                <a:latin typeface="Georgia"/>
                <a:cs typeface="Georgia"/>
              </a:rPr>
              <a:t> roles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and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45" dirty="0">
                <a:latin typeface="Georgia"/>
                <a:cs typeface="Georgia"/>
              </a:rPr>
              <a:t>permissions,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and </a:t>
            </a:r>
            <a:r>
              <a:rPr sz="1400" spc="-35" dirty="0">
                <a:latin typeface="Georgia"/>
                <a:cs typeface="Georgia"/>
              </a:rPr>
              <a:t>configure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spc="-60" dirty="0">
                <a:latin typeface="Georgia"/>
                <a:cs typeface="Georgia"/>
              </a:rPr>
              <a:t>row-</a:t>
            </a:r>
            <a:r>
              <a:rPr sz="1400" spc="-20" dirty="0">
                <a:latin typeface="Georgia"/>
                <a:cs typeface="Georgia"/>
              </a:rPr>
              <a:t>level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security.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/>
              <a:t>Usage</a:t>
            </a:r>
            <a:r>
              <a:rPr spc="204" dirty="0"/>
              <a:t> </a:t>
            </a:r>
            <a:r>
              <a:rPr spc="40" dirty="0"/>
              <a:t>Monitoring</a:t>
            </a:r>
          </a:p>
          <a:p>
            <a:pPr marL="12700" marR="5080">
              <a:lnSpc>
                <a:spcPct val="110000"/>
              </a:lnSpc>
              <a:spcBef>
                <a:spcPts val="490"/>
              </a:spcBef>
            </a:pPr>
            <a:r>
              <a:rPr b="0" spc="-30" dirty="0">
                <a:latin typeface="Georgia"/>
                <a:cs typeface="Georgia"/>
              </a:rPr>
              <a:t>Power</a:t>
            </a:r>
            <a:r>
              <a:rPr b="0" spc="-3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BI</a:t>
            </a:r>
            <a:r>
              <a:rPr b="0" spc="-30" dirty="0">
                <a:latin typeface="Georgia"/>
                <a:cs typeface="Georgia"/>
              </a:rPr>
              <a:t> </a:t>
            </a:r>
            <a:r>
              <a:rPr b="0" spc="-40" dirty="0">
                <a:latin typeface="Georgia"/>
                <a:cs typeface="Georgia"/>
              </a:rPr>
              <a:t>provides</a:t>
            </a:r>
            <a:r>
              <a:rPr b="0" spc="-3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a</a:t>
            </a:r>
            <a:r>
              <a:rPr b="0" spc="-20" dirty="0">
                <a:latin typeface="Georgia"/>
                <a:cs typeface="Georgia"/>
              </a:rPr>
              <a:t> </a:t>
            </a:r>
            <a:r>
              <a:rPr b="0" spc="-35" dirty="0">
                <a:latin typeface="Georgia"/>
                <a:cs typeface="Georgia"/>
              </a:rPr>
              <a:t>range</a:t>
            </a:r>
            <a:r>
              <a:rPr b="0" spc="-1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of</a:t>
            </a:r>
            <a:r>
              <a:rPr b="0" spc="120" dirty="0">
                <a:latin typeface="Georgia"/>
                <a:cs typeface="Georgia"/>
              </a:rPr>
              <a:t> </a:t>
            </a:r>
            <a:r>
              <a:rPr b="0" spc="-30" dirty="0">
                <a:latin typeface="Georgia"/>
                <a:cs typeface="Georgia"/>
              </a:rPr>
              <a:t>usage </a:t>
            </a:r>
            <a:r>
              <a:rPr b="0" spc="-35" dirty="0">
                <a:latin typeface="Georgia"/>
                <a:cs typeface="Georgia"/>
              </a:rPr>
              <a:t>monitoring</a:t>
            </a:r>
            <a:r>
              <a:rPr b="0" spc="-20" dirty="0">
                <a:latin typeface="Georgia"/>
                <a:cs typeface="Georgia"/>
              </a:rPr>
              <a:t> </a:t>
            </a:r>
            <a:r>
              <a:rPr b="0" spc="-40" dirty="0">
                <a:latin typeface="Georgia"/>
                <a:cs typeface="Georgia"/>
              </a:rPr>
              <a:t>features</a:t>
            </a:r>
            <a:r>
              <a:rPr b="0" spc="-35" dirty="0">
                <a:latin typeface="Georgia"/>
                <a:cs typeface="Georgia"/>
              </a:rPr>
              <a:t> </a:t>
            </a:r>
            <a:r>
              <a:rPr b="0" spc="-30" dirty="0">
                <a:latin typeface="Georgia"/>
                <a:cs typeface="Georgia"/>
              </a:rPr>
              <a:t>that</a:t>
            </a:r>
            <a:r>
              <a:rPr b="0" spc="-15" dirty="0">
                <a:latin typeface="Georgia"/>
                <a:cs typeface="Georgia"/>
              </a:rPr>
              <a:t> </a:t>
            </a:r>
            <a:r>
              <a:rPr b="0" spc="-35" dirty="0">
                <a:latin typeface="Georgia"/>
                <a:cs typeface="Georgia"/>
              </a:rPr>
              <a:t>enable</a:t>
            </a:r>
            <a:r>
              <a:rPr b="0" spc="-5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you</a:t>
            </a:r>
            <a:r>
              <a:rPr b="0" spc="-25" dirty="0">
                <a:latin typeface="Georgia"/>
                <a:cs typeface="Georgia"/>
              </a:rPr>
              <a:t> to</a:t>
            </a:r>
            <a:r>
              <a:rPr b="0" spc="500" dirty="0">
                <a:latin typeface="Georgia"/>
                <a:cs typeface="Georgia"/>
              </a:rPr>
              <a:t> </a:t>
            </a:r>
            <a:r>
              <a:rPr b="0" spc="-30" dirty="0">
                <a:latin typeface="Georgia"/>
                <a:cs typeface="Georgia"/>
              </a:rPr>
              <a:t>track</a:t>
            </a:r>
            <a:r>
              <a:rPr b="0" spc="-5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how</a:t>
            </a:r>
            <a:r>
              <a:rPr b="0" spc="-65" dirty="0">
                <a:latin typeface="Georgia"/>
                <a:cs typeface="Georgia"/>
              </a:rPr>
              <a:t> </a:t>
            </a:r>
            <a:r>
              <a:rPr b="0" spc="-10" dirty="0">
                <a:latin typeface="Georgia"/>
                <a:cs typeface="Georgia"/>
              </a:rPr>
              <a:t>your</a:t>
            </a:r>
            <a:r>
              <a:rPr b="0" spc="-45" dirty="0">
                <a:latin typeface="Georgia"/>
                <a:cs typeface="Georgia"/>
              </a:rPr>
              <a:t> </a:t>
            </a:r>
            <a:r>
              <a:rPr b="0" spc="-20" dirty="0">
                <a:latin typeface="Georgia"/>
                <a:cs typeface="Georgia"/>
              </a:rPr>
              <a:t>data</a:t>
            </a:r>
            <a:r>
              <a:rPr b="0" spc="-2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is</a:t>
            </a:r>
            <a:r>
              <a:rPr b="0" spc="-50" dirty="0">
                <a:latin typeface="Georgia"/>
                <a:cs typeface="Georgia"/>
              </a:rPr>
              <a:t> </a:t>
            </a:r>
            <a:r>
              <a:rPr b="0" spc="-35" dirty="0">
                <a:latin typeface="Georgia"/>
                <a:cs typeface="Georgia"/>
              </a:rPr>
              <a:t>being</a:t>
            </a:r>
            <a:r>
              <a:rPr b="0" spc="-50" dirty="0">
                <a:latin typeface="Georgia"/>
                <a:cs typeface="Georgia"/>
              </a:rPr>
              <a:t> </a:t>
            </a:r>
            <a:r>
              <a:rPr b="0" spc="-30" dirty="0">
                <a:latin typeface="Georgia"/>
                <a:cs typeface="Georgia"/>
              </a:rPr>
              <a:t>used</a:t>
            </a:r>
            <a:r>
              <a:rPr b="0" spc="-50" dirty="0">
                <a:latin typeface="Georgia"/>
                <a:cs typeface="Georgia"/>
              </a:rPr>
              <a:t> </a:t>
            </a:r>
            <a:r>
              <a:rPr b="0" spc="-10" dirty="0">
                <a:latin typeface="Georgia"/>
                <a:cs typeface="Georgia"/>
              </a:rPr>
              <a:t>and</a:t>
            </a:r>
            <a:r>
              <a:rPr b="0" spc="-35" dirty="0">
                <a:latin typeface="Georgia"/>
                <a:cs typeface="Georgia"/>
              </a:rPr>
              <a:t> </a:t>
            </a:r>
            <a:r>
              <a:rPr b="0" spc="-30" dirty="0">
                <a:latin typeface="Georgia"/>
                <a:cs typeface="Georgia"/>
              </a:rPr>
              <a:t>identify</a:t>
            </a:r>
            <a:r>
              <a:rPr b="0" spc="-5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any</a:t>
            </a:r>
            <a:r>
              <a:rPr b="0" spc="-40" dirty="0">
                <a:latin typeface="Georgia"/>
                <a:cs typeface="Georgia"/>
              </a:rPr>
              <a:t> issues</a:t>
            </a:r>
            <a:r>
              <a:rPr b="0" spc="-4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or</a:t>
            </a:r>
            <a:r>
              <a:rPr b="0" spc="-20" dirty="0">
                <a:latin typeface="Georgia"/>
                <a:cs typeface="Georgia"/>
              </a:rPr>
              <a:t> </a:t>
            </a:r>
            <a:r>
              <a:rPr b="0" spc="-30" dirty="0">
                <a:latin typeface="Georgia"/>
                <a:cs typeface="Georgia"/>
              </a:rPr>
              <a:t>anomalies.</a:t>
            </a:r>
            <a:r>
              <a:rPr b="0" spc="-5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We</a:t>
            </a:r>
            <a:r>
              <a:rPr b="0" spc="-45" dirty="0">
                <a:latin typeface="Georgia"/>
                <a:cs typeface="Georgia"/>
              </a:rPr>
              <a:t> </a:t>
            </a:r>
            <a:r>
              <a:rPr b="0" spc="-20" dirty="0">
                <a:latin typeface="Georgia"/>
                <a:cs typeface="Georgia"/>
              </a:rPr>
              <a:t>will </a:t>
            </a:r>
            <a:r>
              <a:rPr b="0" spc="-30" dirty="0">
                <a:latin typeface="Georgia"/>
                <a:cs typeface="Georgia"/>
              </a:rPr>
              <a:t>explore</a:t>
            </a:r>
            <a:r>
              <a:rPr b="0" spc="-5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how</a:t>
            </a:r>
            <a:r>
              <a:rPr b="0" spc="-4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to</a:t>
            </a:r>
            <a:r>
              <a:rPr b="0" spc="-25" dirty="0">
                <a:latin typeface="Georgia"/>
                <a:cs typeface="Georgia"/>
              </a:rPr>
              <a:t> </a:t>
            </a:r>
            <a:r>
              <a:rPr b="0" spc="-30" dirty="0">
                <a:latin typeface="Georgia"/>
                <a:cs typeface="Georgia"/>
              </a:rPr>
              <a:t>monitor </a:t>
            </a:r>
            <a:r>
              <a:rPr b="0" spc="-35" dirty="0">
                <a:latin typeface="Georgia"/>
                <a:cs typeface="Georgia"/>
              </a:rPr>
              <a:t>usage</a:t>
            </a:r>
            <a:r>
              <a:rPr b="0" spc="-45" dirty="0">
                <a:latin typeface="Georgia"/>
                <a:cs typeface="Georgia"/>
              </a:rPr>
              <a:t> metrics,</a:t>
            </a:r>
            <a:r>
              <a:rPr b="0" spc="-40" dirty="0">
                <a:latin typeface="Georgia"/>
                <a:cs typeface="Georgia"/>
              </a:rPr>
              <a:t> </a:t>
            </a:r>
            <a:r>
              <a:rPr b="0" spc="-35" dirty="0">
                <a:latin typeface="Georgia"/>
                <a:cs typeface="Georgia"/>
              </a:rPr>
              <a:t>set </a:t>
            </a:r>
            <a:r>
              <a:rPr b="0" dirty="0">
                <a:latin typeface="Georgia"/>
                <a:cs typeface="Georgia"/>
              </a:rPr>
              <a:t>up</a:t>
            </a:r>
            <a:r>
              <a:rPr b="0" spc="-45" dirty="0">
                <a:latin typeface="Georgia"/>
                <a:cs typeface="Georgia"/>
              </a:rPr>
              <a:t> </a:t>
            </a:r>
            <a:r>
              <a:rPr b="0" spc="-35" dirty="0">
                <a:latin typeface="Georgia"/>
                <a:cs typeface="Georgia"/>
              </a:rPr>
              <a:t>alerts,</a:t>
            </a:r>
            <a:r>
              <a:rPr b="0" spc="-45" dirty="0">
                <a:latin typeface="Georgia"/>
                <a:cs typeface="Georgia"/>
              </a:rPr>
              <a:t> </a:t>
            </a:r>
            <a:r>
              <a:rPr b="0" spc="-10" dirty="0">
                <a:latin typeface="Georgia"/>
                <a:cs typeface="Georgia"/>
              </a:rPr>
              <a:t>and</a:t>
            </a:r>
            <a:r>
              <a:rPr b="0" spc="-30" dirty="0">
                <a:latin typeface="Georgia"/>
                <a:cs typeface="Georgia"/>
              </a:rPr>
              <a:t> configure</a:t>
            </a:r>
            <a:r>
              <a:rPr b="0" spc="-35" dirty="0">
                <a:latin typeface="Georgia"/>
                <a:cs typeface="Georgia"/>
              </a:rPr>
              <a:t> </a:t>
            </a:r>
            <a:r>
              <a:rPr b="0" spc="-10" dirty="0">
                <a:latin typeface="Georgia"/>
                <a:cs typeface="Georgia"/>
              </a:rPr>
              <a:t>usage reports.</a:t>
            </a: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b="0" spc="-1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pc="65" dirty="0"/>
              <a:t>Data</a:t>
            </a:r>
            <a:r>
              <a:rPr spc="150" dirty="0"/>
              <a:t> </a:t>
            </a:r>
            <a:r>
              <a:rPr dirty="0"/>
              <a:t>Refresh</a:t>
            </a:r>
            <a:r>
              <a:rPr spc="165" dirty="0"/>
              <a:t> </a:t>
            </a:r>
            <a:r>
              <a:rPr spc="-10" dirty="0"/>
              <a:t>Settings</a:t>
            </a:r>
          </a:p>
          <a:p>
            <a:pPr marL="12700" marR="12700">
              <a:lnSpc>
                <a:spcPct val="110000"/>
              </a:lnSpc>
              <a:spcBef>
                <a:spcPts val="490"/>
              </a:spcBef>
            </a:pPr>
            <a:r>
              <a:rPr b="0" spc="-30" dirty="0">
                <a:latin typeface="Georgia"/>
                <a:cs typeface="Georgia"/>
              </a:rPr>
              <a:t>Power</a:t>
            </a:r>
            <a:r>
              <a:rPr b="0" spc="-2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BI</a:t>
            </a:r>
            <a:r>
              <a:rPr b="0" spc="-25" dirty="0">
                <a:latin typeface="Georgia"/>
                <a:cs typeface="Georgia"/>
              </a:rPr>
              <a:t> </a:t>
            </a:r>
            <a:r>
              <a:rPr b="0" spc="-40" dirty="0">
                <a:latin typeface="Georgia"/>
                <a:cs typeface="Georgia"/>
              </a:rPr>
              <a:t>provides</a:t>
            </a:r>
            <a:r>
              <a:rPr b="0" spc="-2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a</a:t>
            </a:r>
            <a:r>
              <a:rPr b="0" spc="-15" dirty="0">
                <a:latin typeface="Georgia"/>
                <a:cs typeface="Georgia"/>
              </a:rPr>
              <a:t> </a:t>
            </a:r>
            <a:r>
              <a:rPr b="0" spc="-35" dirty="0">
                <a:latin typeface="Georgia"/>
                <a:cs typeface="Georgia"/>
              </a:rPr>
              <a:t>range</a:t>
            </a:r>
            <a:r>
              <a:rPr b="0" dirty="0">
                <a:latin typeface="Georgia"/>
                <a:cs typeface="Georgia"/>
              </a:rPr>
              <a:t> of</a:t>
            </a:r>
            <a:r>
              <a:rPr b="0" spc="130" dirty="0">
                <a:latin typeface="Georgia"/>
                <a:cs typeface="Georgia"/>
              </a:rPr>
              <a:t> </a:t>
            </a:r>
            <a:r>
              <a:rPr b="0" spc="-20" dirty="0">
                <a:latin typeface="Georgia"/>
                <a:cs typeface="Georgia"/>
              </a:rPr>
              <a:t>data</a:t>
            </a:r>
            <a:r>
              <a:rPr b="0" spc="-15" dirty="0">
                <a:latin typeface="Georgia"/>
                <a:cs typeface="Georgia"/>
              </a:rPr>
              <a:t> </a:t>
            </a:r>
            <a:r>
              <a:rPr b="0" spc="-55" dirty="0">
                <a:latin typeface="Georgia"/>
                <a:cs typeface="Georgia"/>
              </a:rPr>
              <a:t>refresh</a:t>
            </a:r>
            <a:r>
              <a:rPr b="0" spc="-15" dirty="0">
                <a:latin typeface="Georgia"/>
                <a:cs typeface="Georgia"/>
              </a:rPr>
              <a:t> </a:t>
            </a:r>
            <a:r>
              <a:rPr b="0" spc="-55" dirty="0">
                <a:latin typeface="Georgia"/>
                <a:cs typeface="Georgia"/>
              </a:rPr>
              <a:t>settings</a:t>
            </a:r>
            <a:r>
              <a:rPr b="0" spc="-25" dirty="0">
                <a:latin typeface="Georgia"/>
                <a:cs typeface="Georgia"/>
              </a:rPr>
              <a:t> </a:t>
            </a:r>
            <a:r>
              <a:rPr b="0" spc="-30" dirty="0">
                <a:latin typeface="Georgia"/>
                <a:cs typeface="Georgia"/>
              </a:rPr>
              <a:t>that</a:t>
            </a:r>
            <a:r>
              <a:rPr b="0" spc="-10" dirty="0">
                <a:latin typeface="Georgia"/>
                <a:cs typeface="Georgia"/>
              </a:rPr>
              <a:t> </a:t>
            </a:r>
            <a:r>
              <a:rPr b="0" spc="-35" dirty="0">
                <a:latin typeface="Georgia"/>
                <a:cs typeface="Georgia"/>
              </a:rPr>
              <a:t>enable</a:t>
            </a:r>
            <a:r>
              <a:rPr b="0" spc="-4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you</a:t>
            </a:r>
            <a:r>
              <a:rPr b="0" spc="-2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to</a:t>
            </a:r>
            <a:r>
              <a:rPr b="0" spc="-15" dirty="0">
                <a:latin typeface="Georgia"/>
                <a:cs typeface="Georgia"/>
              </a:rPr>
              <a:t> </a:t>
            </a:r>
            <a:r>
              <a:rPr b="0" spc="-10" dirty="0">
                <a:latin typeface="Georgia"/>
                <a:cs typeface="Georgia"/>
              </a:rPr>
              <a:t>control </a:t>
            </a:r>
            <a:r>
              <a:rPr b="0" dirty="0">
                <a:latin typeface="Georgia"/>
                <a:cs typeface="Georgia"/>
              </a:rPr>
              <a:t>how</a:t>
            </a:r>
            <a:r>
              <a:rPr b="0" spc="-85" dirty="0">
                <a:latin typeface="Georgia"/>
                <a:cs typeface="Georgia"/>
              </a:rPr>
              <a:t> </a:t>
            </a:r>
            <a:r>
              <a:rPr b="0" spc="-45" dirty="0">
                <a:latin typeface="Georgia"/>
                <a:cs typeface="Georgia"/>
              </a:rPr>
              <a:t>frequently</a:t>
            </a:r>
            <a:r>
              <a:rPr b="0" spc="-40" dirty="0">
                <a:latin typeface="Georgia"/>
                <a:cs typeface="Georgia"/>
              </a:rPr>
              <a:t> </a:t>
            </a:r>
            <a:r>
              <a:rPr b="0" spc="-10" dirty="0">
                <a:latin typeface="Georgia"/>
                <a:cs typeface="Georgia"/>
              </a:rPr>
              <a:t>your</a:t>
            </a:r>
            <a:r>
              <a:rPr b="0" spc="-55" dirty="0">
                <a:latin typeface="Georgia"/>
                <a:cs typeface="Georgia"/>
              </a:rPr>
              <a:t> </a:t>
            </a:r>
            <a:r>
              <a:rPr b="0" spc="-20" dirty="0">
                <a:latin typeface="Georgia"/>
                <a:cs typeface="Georgia"/>
              </a:rPr>
              <a:t>data </a:t>
            </a:r>
            <a:r>
              <a:rPr b="0" dirty="0">
                <a:latin typeface="Georgia"/>
                <a:cs typeface="Georgia"/>
              </a:rPr>
              <a:t>is</a:t>
            </a:r>
            <a:r>
              <a:rPr b="0" spc="-45" dirty="0">
                <a:latin typeface="Georgia"/>
                <a:cs typeface="Georgia"/>
              </a:rPr>
              <a:t> </a:t>
            </a:r>
            <a:r>
              <a:rPr b="0" spc="-50" dirty="0">
                <a:latin typeface="Georgia"/>
                <a:cs typeface="Georgia"/>
              </a:rPr>
              <a:t>refreshed</a:t>
            </a:r>
            <a:r>
              <a:rPr b="0" spc="-30" dirty="0">
                <a:latin typeface="Georgia"/>
                <a:cs typeface="Georgia"/>
              </a:rPr>
              <a:t> </a:t>
            </a:r>
            <a:r>
              <a:rPr b="0" spc="-10" dirty="0">
                <a:latin typeface="Georgia"/>
                <a:cs typeface="Georgia"/>
              </a:rPr>
              <a:t>and</a:t>
            </a:r>
            <a:r>
              <a:rPr b="0" spc="-30" dirty="0">
                <a:latin typeface="Georgia"/>
                <a:cs typeface="Georgia"/>
              </a:rPr>
              <a:t> </a:t>
            </a:r>
            <a:r>
              <a:rPr b="0" spc="-55" dirty="0">
                <a:latin typeface="Georgia"/>
                <a:cs typeface="Georgia"/>
              </a:rPr>
              <a:t>ensure</a:t>
            </a:r>
            <a:r>
              <a:rPr b="0" spc="-30" dirty="0">
                <a:latin typeface="Georgia"/>
                <a:cs typeface="Georgia"/>
              </a:rPr>
              <a:t> that the</a:t>
            </a:r>
            <a:r>
              <a:rPr b="0" spc="-45" dirty="0">
                <a:latin typeface="Georgia"/>
                <a:cs typeface="Georgia"/>
              </a:rPr>
              <a:t> </a:t>
            </a:r>
            <a:r>
              <a:rPr b="0" spc="-20" dirty="0">
                <a:latin typeface="Georgia"/>
                <a:cs typeface="Georgia"/>
              </a:rPr>
              <a:t>data</a:t>
            </a:r>
            <a:r>
              <a:rPr b="0" spc="-1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is</a:t>
            </a:r>
            <a:r>
              <a:rPr b="0" spc="-4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up</a:t>
            </a:r>
            <a:r>
              <a:rPr b="0" spc="-4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to</a:t>
            </a:r>
            <a:r>
              <a:rPr b="0" spc="-25" dirty="0">
                <a:latin typeface="Georgia"/>
                <a:cs typeface="Georgia"/>
              </a:rPr>
              <a:t> </a:t>
            </a:r>
            <a:r>
              <a:rPr b="0" spc="-40" dirty="0">
                <a:latin typeface="Georgia"/>
                <a:cs typeface="Georgia"/>
              </a:rPr>
              <a:t>date.</a:t>
            </a:r>
            <a:r>
              <a:rPr b="0" spc="-35" dirty="0">
                <a:latin typeface="Georgia"/>
                <a:cs typeface="Georgia"/>
              </a:rPr>
              <a:t> </a:t>
            </a:r>
            <a:r>
              <a:rPr b="0" spc="-25" dirty="0">
                <a:latin typeface="Georgia"/>
                <a:cs typeface="Georgia"/>
              </a:rPr>
              <a:t>We </a:t>
            </a:r>
            <a:r>
              <a:rPr b="0" dirty="0">
                <a:latin typeface="Georgia"/>
                <a:cs typeface="Georgia"/>
              </a:rPr>
              <a:t>will</a:t>
            </a:r>
            <a:r>
              <a:rPr b="0" spc="-80" dirty="0">
                <a:latin typeface="Georgia"/>
                <a:cs typeface="Georgia"/>
              </a:rPr>
              <a:t> </a:t>
            </a:r>
            <a:r>
              <a:rPr b="0" spc="-30" dirty="0">
                <a:latin typeface="Georgia"/>
                <a:cs typeface="Georgia"/>
              </a:rPr>
              <a:t>explore</a:t>
            </a:r>
            <a:r>
              <a:rPr b="0" spc="-4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how</a:t>
            </a:r>
            <a:r>
              <a:rPr b="0" spc="-3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to</a:t>
            </a:r>
            <a:r>
              <a:rPr b="0" spc="-25" dirty="0">
                <a:latin typeface="Georgia"/>
                <a:cs typeface="Georgia"/>
              </a:rPr>
              <a:t> </a:t>
            </a:r>
            <a:r>
              <a:rPr b="0" spc="-30" dirty="0">
                <a:latin typeface="Georgia"/>
                <a:cs typeface="Georgia"/>
              </a:rPr>
              <a:t>configure</a:t>
            </a:r>
            <a:r>
              <a:rPr b="0" spc="-25" dirty="0">
                <a:latin typeface="Georgia"/>
                <a:cs typeface="Georgia"/>
              </a:rPr>
              <a:t> </a:t>
            </a:r>
            <a:r>
              <a:rPr b="0" spc="-20" dirty="0">
                <a:latin typeface="Georgia"/>
                <a:cs typeface="Georgia"/>
              </a:rPr>
              <a:t>data </a:t>
            </a:r>
            <a:r>
              <a:rPr b="0" spc="-50" dirty="0">
                <a:latin typeface="Georgia"/>
                <a:cs typeface="Georgia"/>
              </a:rPr>
              <a:t>refresh</a:t>
            </a:r>
            <a:r>
              <a:rPr b="0" spc="-30" dirty="0">
                <a:latin typeface="Georgia"/>
                <a:cs typeface="Georgia"/>
              </a:rPr>
              <a:t> </a:t>
            </a:r>
            <a:r>
              <a:rPr b="0" spc="-40" dirty="0">
                <a:latin typeface="Georgia"/>
                <a:cs typeface="Georgia"/>
              </a:rPr>
              <a:t>schedules,</a:t>
            </a:r>
            <a:r>
              <a:rPr b="0" spc="-45" dirty="0">
                <a:latin typeface="Georgia"/>
                <a:cs typeface="Georgia"/>
              </a:rPr>
              <a:t> </a:t>
            </a:r>
            <a:r>
              <a:rPr b="0" spc="-30" dirty="0">
                <a:latin typeface="Georgia"/>
                <a:cs typeface="Georgia"/>
              </a:rPr>
              <a:t>manage</a:t>
            </a:r>
            <a:r>
              <a:rPr b="0" spc="-15" dirty="0">
                <a:latin typeface="Georgia"/>
                <a:cs typeface="Georgia"/>
              </a:rPr>
              <a:t> </a:t>
            </a:r>
            <a:r>
              <a:rPr b="0" spc="-20" dirty="0">
                <a:latin typeface="Georgia"/>
                <a:cs typeface="Georgia"/>
              </a:rPr>
              <a:t>data</a:t>
            </a:r>
            <a:r>
              <a:rPr b="0" spc="-25" dirty="0">
                <a:latin typeface="Georgia"/>
                <a:cs typeface="Georgia"/>
              </a:rPr>
              <a:t> </a:t>
            </a:r>
            <a:r>
              <a:rPr b="0" spc="-35" dirty="0">
                <a:latin typeface="Georgia"/>
                <a:cs typeface="Georgia"/>
              </a:rPr>
              <a:t>sources,</a:t>
            </a:r>
            <a:r>
              <a:rPr b="0" spc="-40" dirty="0">
                <a:latin typeface="Georgia"/>
                <a:cs typeface="Georgia"/>
              </a:rPr>
              <a:t> </a:t>
            </a:r>
            <a:r>
              <a:rPr b="0" spc="-25" dirty="0">
                <a:latin typeface="Georgia"/>
                <a:cs typeface="Georgia"/>
              </a:rPr>
              <a:t>and </a:t>
            </a:r>
            <a:r>
              <a:rPr b="0" spc="-40" dirty="0">
                <a:latin typeface="Georgia"/>
                <a:cs typeface="Georgia"/>
              </a:rPr>
              <a:t>troubleshoot</a:t>
            </a:r>
            <a:r>
              <a:rPr b="0" spc="-20" dirty="0">
                <a:latin typeface="Georgia"/>
                <a:cs typeface="Georgia"/>
              </a:rPr>
              <a:t> data</a:t>
            </a:r>
            <a:r>
              <a:rPr b="0" dirty="0">
                <a:latin typeface="Georgia"/>
                <a:cs typeface="Georgia"/>
              </a:rPr>
              <a:t> </a:t>
            </a:r>
            <a:r>
              <a:rPr b="0" spc="-50" dirty="0">
                <a:latin typeface="Georgia"/>
                <a:cs typeface="Georgia"/>
              </a:rPr>
              <a:t>refresh</a:t>
            </a:r>
            <a:r>
              <a:rPr b="0" spc="-30" dirty="0">
                <a:latin typeface="Georgia"/>
                <a:cs typeface="Georgia"/>
              </a:rPr>
              <a:t> </a:t>
            </a:r>
            <a:r>
              <a:rPr b="0" spc="-10" dirty="0">
                <a:latin typeface="Georgia"/>
                <a:cs typeface="Georgia"/>
              </a:rPr>
              <a:t>issues.</a:t>
            </a:r>
          </a:p>
        </p:txBody>
      </p:sp>
      <p:sp>
        <p:nvSpPr>
          <p:cNvPr id="6" name="object 6"/>
          <p:cNvSpPr/>
          <p:nvPr/>
        </p:nvSpPr>
        <p:spPr>
          <a:xfrm>
            <a:off x="804672" y="723900"/>
            <a:ext cx="10589260" cy="0"/>
          </a:xfrm>
          <a:custGeom>
            <a:avLst/>
            <a:gdLst/>
            <a:ahLst/>
            <a:cxnLst/>
            <a:rect l="l" t="t" r="r" b="b"/>
            <a:pathLst>
              <a:path w="10589260">
                <a:moveTo>
                  <a:pt x="0" y="0"/>
                </a:moveTo>
                <a:lnTo>
                  <a:pt x="10588752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066" y="6145593"/>
            <a:ext cx="10582910" cy="0"/>
          </a:xfrm>
          <a:custGeom>
            <a:avLst/>
            <a:gdLst/>
            <a:ahLst/>
            <a:cxnLst/>
            <a:rect l="l" t="t" r="r" b="b"/>
            <a:pathLst>
              <a:path w="10582910">
                <a:moveTo>
                  <a:pt x="0" y="0"/>
                </a:moveTo>
                <a:lnTo>
                  <a:pt x="105828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475" y="1684401"/>
            <a:ext cx="42900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90" dirty="0"/>
              <a:t>CONCLUSION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800100" y="3077336"/>
            <a:ext cx="10591800" cy="0"/>
          </a:xfrm>
          <a:custGeom>
            <a:avLst/>
            <a:gdLst/>
            <a:ahLst/>
            <a:cxnLst/>
            <a:rect l="l" t="t" r="r" b="b"/>
            <a:pathLst>
              <a:path w="10591800">
                <a:moveTo>
                  <a:pt x="0" y="0"/>
                </a:moveTo>
                <a:lnTo>
                  <a:pt x="10591800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8547" y="3659200"/>
            <a:ext cx="23609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Powerful</a:t>
            </a:r>
            <a:r>
              <a:rPr sz="1800" b="1" spc="1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data</a:t>
            </a:r>
            <a:r>
              <a:rPr sz="1800" b="1" spc="18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analytics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8547" y="4244721"/>
            <a:ext cx="2187575" cy="85534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ct val="96200"/>
              </a:lnSpc>
              <a:spcBef>
                <a:spcPts val="165"/>
              </a:spcBef>
            </a:pPr>
            <a:r>
              <a:rPr sz="1400" spc="-30" dirty="0">
                <a:latin typeface="Georgia"/>
                <a:cs typeface="Georgia"/>
              </a:rPr>
              <a:t>Power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BI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provides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powerful </a:t>
            </a:r>
            <a:r>
              <a:rPr sz="1400" spc="-20" dirty="0">
                <a:latin typeface="Georgia"/>
                <a:cs typeface="Georgia"/>
              </a:rPr>
              <a:t>data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analytics</a:t>
            </a:r>
            <a:r>
              <a:rPr sz="1400" spc="-55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that </a:t>
            </a:r>
            <a:r>
              <a:rPr sz="1400" spc="-10" dirty="0">
                <a:latin typeface="Georgia"/>
                <a:cs typeface="Georgia"/>
              </a:rPr>
              <a:t>enable </a:t>
            </a:r>
            <a:r>
              <a:rPr sz="1400" spc="-50" dirty="0">
                <a:latin typeface="Georgia"/>
                <a:cs typeface="Georgia"/>
              </a:rPr>
              <a:t>businesses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to</a:t>
            </a:r>
            <a:r>
              <a:rPr sz="1400" spc="-60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make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informed </a:t>
            </a:r>
            <a:r>
              <a:rPr sz="1400" spc="-10" dirty="0">
                <a:latin typeface="Georgia"/>
                <a:cs typeface="Georgia"/>
              </a:rPr>
              <a:t>decisions.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6734" y="3659200"/>
            <a:ext cx="2289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60" dirty="0">
                <a:latin typeface="Calibri"/>
                <a:cs typeface="Calibri"/>
              </a:rPr>
              <a:t>User-</a:t>
            </a:r>
            <a:r>
              <a:rPr sz="1800" b="1" dirty="0">
                <a:latin typeface="Calibri"/>
                <a:cs typeface="Calibri"/>
              </a:rPr>
              <a:t>friendly</a:t>
            </a:r>
            <a:r>
              <a:rPr sz="1800" b="1" spc="409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interface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6734" y="4244721"/>
            <a:ext cx="2313305" cy="85534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ct val="96200"/>
              </a:lnSpc>
              <a:spcBef>
                <a:spcPts val="165"/>
              </a:spcBef>
            </a:pPr>
            <a:r>
              <a:rPr sz="1400" spc="-30" dirty="0">
                <a:latin typeface="Georgia"/>
                <a:cs typeface="Georgia"/>
              </a:rPr>
              <a:t>Power </a:t>
            </a:r>
            <a:r>
              <a:rPr sz="1400" dirty="0">
                <a:latin typeface="Georgia"/>
                <a:cs typeface="Georgia"/>
              </a:rPr>
              <a:t>BI</a:t>
            </a:r>
            <a:r>
              <a:rPr sz="1400" spc="-20" dirty="0">
                <a:latin typeface="Georgia"/>
                <a:cs typeface="Georgia"/>
              </a:rPr>
              <a:t> has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a</a:t>
            </a:r>
            <a:r>
              <a:rPr sz="1400" spc="-10" dirty="0">
                <a:latin typeface="Georgia"/>
                <a:cs typeface="Georgia"/>
              </a:rPr>
              <a:t> </a:t>
            </a:r>
            <a:r>
              <a:rPr sz="1400" spc="-75" dirty="0">
                <a:latin typeface="Georgia"/>
                <a:cs typeface="Georgia"/>
              </a:rPr>
              <a:t>user-</a:t>
            </a:r>
            <a:r>
              <a:rPr sz="1400" spc="-10" dirty="0">
                <a:latin typeface="Georgia"/>
                <a:cs typeface="Georgia"/>
              </a:rPr>
              <a:t>friendly </a:t>
            </a:r>
            <a:r>
              <a:rPr sz="1400" spc="-40" dirty="0">
                <a:latin typeface="Georgia"/>
                <a:cs typeface="Georgia"/>
              </a:rPr>
              <a:t>interface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that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makes</a:t>
            </a:r>
            <a:r>
              <a:rPr sz="1400" spc="-5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it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easy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for </a:t>
            </a:r>
            <a:r>
              <a:rPr sz="1400" spc="-55" dirty="0">
                <a:latin typeface="Georgia"/>
                <a:cs typeface="Georgia"/>
              </a:rPr>
              <a:t>business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spc="-60" dirty="0">
                <a:latin typeface="Georgia"/>
                <a:cs typeface="Georgia"/>
              </a:rPr>
              <a:t>users</a:t>
            </a:r>
            <a:r>
              <a:rPr sz="1400" spc="-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to</a:t>
            </a:r>
            <a:r>
              <a:rPr sz="1400" spc="20" dirty="0">
                <a:latin typeface="Georgia"/>
                <a:cs typeface="Georgia"/>
              </a:rPr>
              <a:t> </a:t>
            </a:r>
            <a:r>
              <a:rPr sz="1400" spc="-45" dirty="0">
                <a:latin typeface="Georgia"/>
                <a:cs typeface="Georgia"/>
              </a:rPr>
              <a:t>create</a:t>
            </a:r>
            <a:r>
              <a:rPr sz="1400" spc="10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and </a:t>
            </a:r>
            <a:r>
              <a:rPr sz="1400" spc="-40" dirty="0">
                <a:latin typeface="Georgia"/>
                <a:cs typeface="Georgia"/>
              </a:rPr>
              <a:t>share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reports.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44539" y="3659200"/>
            <a:ext cx="2259965" cy="164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b="1" spc="80" dirty="0">
                <a:latin typeface="Calibri"/>
                <a:cs typeface="Calibri"/>
              </a:rPr>
              <a:t>Real-</a:t>
            </a:r>
            <a:r>
              <a:rPr sz="1800" b="1" dirty="0">
                <a:latin typeface="Calibri"/>
                <a:cs typeface="Calibri"/>
              </a:rPr>
              <a:t>time</a:t>
            </a:r>
            <a:r>
              <a:rPr sz="1800" b="1" spc="10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45"/>
              </a:lnSpc>
            </a:pPr>
            <a:r>
              <a:rPr sz="1800" b="1" spc="40" dirty="0">
                <a:latin typeface="Calibri"/>
                <a:cs typeface="Calibri"/>
              </a:rPr>
              <a:t>monitoring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6200"/>
              </a:lnSpc>
              <a:spcBef>
                <a:spcPts val="390"/>
              </a:spcBef>
            </a:pPr>
            <a:r>
              <a:rPr sz="1400" spc="-30" dirty="0">
                <a:latin typeface="Georgia"/>
                <a:cs typeface="Georgia"/>
              </a:rPr>
              <a:t>Power</a:t>
            </a:r>
            <a:r>
              <a:rPr sz="1400" spc="-5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BI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allows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50" dirty="0">
                <a:latin typeface="Georgia"/>
                <a:cs typeface="Georgia"/>
              </a:rPr>
              <a:t>businesses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to </a:t>
            </a:r>
            <a:r>
              <a:rPr sz="1400" spc="-35" dirty="0">
                <a:latin typeface="Georgia"/>
                <a:cs typeface="Georgia"/>
              </a:rPr>
              <a:t>monitor</a:t>
            </a:r>
            <a:r>
              <a:rPr sz="1400" spc="-50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data </a:t>
            </a:r>
            <a:r>
              <a:rPr sz="1400" dirty="0">
                <a:latin typeface="Georgia"/>
                <a:cs typeface="Georgia"/>
              </a:rPr>
              <a:t>in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65" dirty="0">
                <a:latin typeface="Georgia"/>
                <a:cs typeface="Georgia"/>
              </a:rPr>
              <a:t>real-</a:t>
            </a:r>
            <a:r>
              <a:rPr sz="1400" spc="-10" dirty="0">
                <a:latin typeface="Georgia"/>
                <a:cs typeface="Georgia"/>
              </a:rPr>
              <a:t>time, </a:t>
            </a:r>
            <a:r>
              <a:rPr sz="1400" spc="-30" dirty="0">
                <a:latin typeface="Georgia"/>
                <a:cs typeface="Georgia"/>
              </a:rPr>
              <a:t>making</a:t>
            </a:r>
            <a:r>
              <a:rPr sz="1400" spc="-5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it</a:t>
            </a:r>
            <a:r>
              <a:rPr sz="1400" spc="-7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easy</a:t>
            </a:r>
            <a:r>
              <a:rPr sz="1400" spc="-5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to</a:t>
            </a:r>
            <a:r>
              <a:rPr sz="1400" spc="-6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identify </a:t>
            </a:r>
            <a:r>
              <a:rPr sz="1400" spc="-55" dirty="0">
                <a:latin typeface="Georgia"/>
                <a:cs typeface="Georgia"/>
              </a:rPr>
              <a:t>trends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and</a:t>
            </a:r>
            <a:r>
              <a:rPr sz="1400" spc="-65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make</a:t>
            </a:r>
            <a:r>
              <a:rPr sz="1400" spc="-5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quick decisions.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02343" y="3659200"/>
            <a:ext cx="2255520" cy="164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b="1" spc="65" dirty="0">
                <a:latin typeface="Calibri"/>
                <a:cs typeface="Calibri"/>
              </a:rPr>
              <a:t>Collaboration</a:t>
            </a:r>
            <a:r>
              <a:rPr sz="1800" b="1" spc="7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45"/>
              </a:lnSpc>
            </a:pPr>
            <a:r>
              <a:rPr sz="1800" b="1" spc="-10" dirty="0">
                <a:latin typeface="Calibri"/>
                <a:cs typeface="Calibri"/>
              </a:rPr>
              <a:t>sharing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6200"/>
              </a:lnSpc>
              <a:spcBef>
                <a:spcPts val="390"/>
              </a:spcBef>
            </a:pPr>
            <a:r>
              <a:rPr sz="1400" spc="-30" dirty="0">
                <a:latin typeface="Georgia"/>
                <a:cs typeface="Georgia"/>
              </a:rPr>
              <a:t>Power</a:t>
            </a:r>
            <a:r>
              <a:rPr sz="1400" spc="-5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BI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enables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business </a:t>
            </a:r>
            <a:r>
              <a:rPr sz="1400" spc="-55" dirty="0">
                <a:latin typeface="Georgia"/>
                <a:cs typeface="Georgia"/>
              </a:rPr>
              <a:t>users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to</a:t>
            </a:r>
            <a:r>
              <a:rPr sz="1400" spc="-50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collaborate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and</a:t>
            </a:r>
            <a:r>
              <a:rPr sz="1400" spc="-25" dirty="0">
                <a:latin typeface="Georgia"/>
                <a:cs typeface="Georgia"/>
              </a:rPr>
              <a:t> share </a:t>
            </a:r>
            <a:r>
              <a:rPr sz="1400" spc="-45" dirty="0">
                <a:latin typeface="Georgia"/>
                <a:cs typeface="Georgia"/>
              </a:rPr>
              <a:t>reports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easily, </a:t>
            </a:r>
            <a:r>
              <a:rPr sz="1400" spc="-10" dirty="0">
                <a:latin typeface="Georgia"/>
                <a:cs typeface="Georgia"/>
              </a:rPr>
              <a:t>improving </a:t>
            </a:r>
            <a:r>
              <a:rPr sz="1400" spc="-40" dirty="0">
                <a:latin typeface="Georgia"/>
                <a:cs typeface="Georgia"/>
              </a:rPr>
              <a:t>communication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and </a:t>
            </a:r>
            <a:r>
              <a:rPr sz="1400" spc="-35" dirty="0">
                <a:latin typeface="Georgia"/>
                <a:cs typeface="Georgia"/>
              </a:rPr>
              <a:t>decision- </a:t>
            </a:r>
            <a:r>
              <a:rPr sz="1400" spc="-10" dirty="0">
                <a:latin typeface="Georgia"/>
                <a:cs typeface="Georgia"/>
              </a:rPr>
              <a:t>making.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4847491"/>
            <a:ext cx="4476115" cy="111633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3600" spc="-25" dirty="0">
                <a:latin typeface="Trebuchet MS"/>
                <a:cs typeface="Trebuchet MS"/>
              </a:rPr>
              <a:t>30</a:t>
            </a:r>
            <a:r>
              <a:rPr sz="3600" spc="-355" dirty="0">
                <a:latin typeface="Trebuchet MS"/>
                <a:cs typeface="Trebuchet MS"/>
              </a:rPr>
              <a:t> </a:t>
            </a:r>
            <a:r>
              <a:rPr sz="3600" spc="-20" dirty="0">
                <a:latin typeface="Trebuchet MS"/>
                <a:cs typeface="Trebuchet MS"/>
              </a:rPr>
              <a:t>Days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185" dirty="0">
                <a:latin typeface="Trebuchet MS"/>
                <a:cs typeface="Trebuchet MS"/>
              </a:rPr>
              <a:t>Power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70" dirty="0">
                <a:latin typeface="Trebuchet MS"/>
                <a:cs typeface="Trebuchet MS"/>
              </a:rPr>
              <a:t>BI</a:t>
            </a:r>
            <a:r>
              <a:rPr sz="3600" spc="-365" dirty="0">
                <a:latin typeface="Trebuchet MS"/>
                <a:cs typeface="Trebuchet MS"/>
              </a:rPr>
              <a:t> </a:t>
            </a:r>
            <a:endParaRPr sz="3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800" spc="-45" dirty="0">
                <a:latin typeface="Trebuchet MS"/>
                <a:cs typeface="Trebuchet MS"/>
              </a:rPr>
              <a:t>Introduction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of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Microsoft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Power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BI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" y="0"/>
            <a:ext cx="12191999" cy="417271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65136" y="4811521"/>
            <a:ext cx="737235" cy="0"/>
          </a:xfrm>
          <a:custGeom>
            <a:avLst/>
            <a:gdLst/>
            <a:ahLst/>
            <a:cxnLst/>
            <a:rect l="l" t="t" r="r" b="b"/>
            <a:pathLst>
              <a:path w="737235">
                <a:moveTo>
                  <a:pt x="0" y="0"/>
                </a:moveTo>
                <a:lnTo>
                  <a:pt x="736968" y="0"/>
                </a:lnTo>
              </a:path>
            </a:pathLst>
          </a:custGeom>
          <a:ln w="57150">
            <a:solidFill>
              <a:srgbClr val="0E9E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" y="0"/>
            <a:ext cx="12192000" cy="6858000"/>
            <a:chOff x="19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800100" y="723900"/>
              <a:ext cx="1638300" cy="0"/>
            </a:xfrm>
            <a:custGeom>
              <a:avLst/>
              <a:gdLst/>
              <a:ahLst/>
              <a:cxnLst/>
              <a:rect l="l" t="t" r="r" b="b"/>
              <a:pathLst>
                <a:path w="1638300">
                  <a:moveTo>
                    <a:pt x="0" y="0"/>
                  </a:moveTo>
                  <a:lnTo>
                    <a:pt x="1638300" y="0"/>
                  </a:lnTo>
                </a:path>
              </a:pathLst>
            </a:custGeom>
            <a:ln w="444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" y="0"/>
              <a:ext cx="12191980" cy="68579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0329" y="0"/>
              <a:ext cx="6511671" cy="685800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25410" y="914222"/>
            <a:ext cx="4238625" cy="2357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5100" spc="-330" dirty="0">
                <a:solidFill>
                  <a:srgbClr val="FFFFFF"/>
                </a:solidFill>
              </a:rPr>
              <a:t>INTRODUCTION </a:t>
            </a:r>
            <a:r>
              <a:rPr sz="5100" spc="-944" dirty="0">
                <a:solidFill>
                  <a:srgbClr val="FFFFFF"/>
                </a:solidFill>
              </a:rPr>
              <a:t>TO</a:t>
            </a:r>
            <a:r>
              <a:rPr sz="5100" spc="545" dirty="0">
                <a:solidFill>
                  <a:srgbClr val="FFFFFF"/>
                </a:solidFill>
              </a:rPr>
              <a:t> </a:t>
            </a:r>
            <a:r>
              <a:rPr sz="5100" spc="-285" dirty="0">
                <a:solidFill>
                  <a:srgbClr val="FFFFFF"/>
                </a:solidFill>
              </a:rPr>
              <a:t>MICROSOFT </a:t>
            </a:r>
            <a:r>
              <a:rPr sz="5100" spc="-235" dirty="0">
                <a:solidFill>
                  <a:srgbClr val="FFFFFF"/>
                </a:solidFill>
              </a:rPr>
              <a:t>POWER</a:t>
            </a:r>
            <a:r>
              <a:rPr sz="5100" spc="-415" dirty="0">
                <a:solidFill>
                  <a:srgbClr val="FFFFFF"/>
                </a:solidFill>
              </a:rPr>
              <a:t> </a:t>
            </a:r>
            <a:r>
              <a:rPr sz="5100" spc="-25" dirty="0">
                <a:solidFill>
                  <a:srgbClr val="FFFFFF"/>
                </a:solidFill>
              </a:rPr>
              <a:t>BI</a:t>
            </a:r>
            <a:endParaRPr sz="5100"/>
          </a:p>
        </p:txBody>
      </p:sp>
      <p:sp>
        <p:nvSpPr>
          <p:cNvPr id="7" name="object 7"/>
          <p:cNvSpPr txBox="1"/>
          <p:nvPr/>
        </p:nvSpPr>
        <p:spPr>
          <a:xfrm>
            <a:off x="7225410" y="5415824"/>
            <a:ext cx="4157979" cy="76327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22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95" dirty="0">
                <a:solidFill>
                  <a:srgbClr val="FFFFFF"/>
                </a:solidFill>
                <a:latin typeface="Georgia"/>
                <a:cs typeface="Georgia"/>
              </a:rPr>
              <a:t>cutting-</a:t>
            </a:r>
            <a:r>
              <a:rPr sz="2200" spc="-55" dirty="0">
                <a:solidFill>
                  <a:srgbClr val="FFFFFF"/>
                </a:solidFill>
                <a:latin typeface="Georgia"/>
                <a:cs typeface="Georgia"/>
              </a:rPr>
              <a:t>edge</a:t>
            </a:r>
            <a:r>
              <a:rPr sz="22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85" dirty="0">
                <a:solidFill>
                  <a:srgbClr val="FFFFFF"/>
                </a:solidFill>
                <a:latin typeface="Georgia"/>
                <a:cs typeface="Georgia"/>
              </a:rPr>
              <a:t>business</a:t>
            </a:r>
            <a:r>
              <a:rPr sz="22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Georgia"/>
                <a:cs typeface="Georgia"/>
              </a:rPr>
              <a:t>analytics</a:t>
            </a:r>
            <a:endParaRPr sz="2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spc="-20" dirty="0">
                <a:solidFill>
                  <a:srgbClr val="FFFFFF"/>
                </a:solidFill>
                <a:latin typeface="Georgia"/>
                <a:cs typeface="Georgia"/>
              </a:rPr>
              <a:t>tool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62368" y="727455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>
                <a:moveTo>
                  <a:pt x="0" y="0"/>
                </a:moveTo>
                <a:lnTo>
                  <a:pt x="1638300" y="0"/>
                </a:lnTo>
              </a:path>
            </a:pathLst>
          </a:custGeom>
          <a:ln w="444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293" y="2434208"/>
            <a:ext cx="4814570" cy="3500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7600" spc="-305" dirty="0"/>
              <a:t>WHAT</a:t>
            </a:r>
            <a:r>
              <a:rPr sz="7600" spc="-635" dirty="0"/>
              <a:t> </a:t>
            </a:r>
            <a:r>
              <a:rPr sz="7600" spc="-420" dirty="0"/>
              <a:t>IS </a:t>
            </a:r>
            <a:r>
              <a:rPr sz="7600" spc="-440" dirty="0"/>
              <a:t>MICROSOFT </a:t>
            </a:r>
            <a:r>
              <a:rPr sz="7600" spc="-365" dirty="0"/>
              <a:t>POWER</a:t>
            </a:r>
            <a:r>
              <a:rPr sz="7600" spc="-630" dirty="0"/>
              <a:t> </a:t>
            </a:r>
            <a:r>
              <a:rPr sz="7600" spc="-305" dirty="0"/>
              <a:t>BI?</a:t>
            </a:r>
            <a:endParaRPr sz="7600"/>
          </a:p>
        </p:txBody>
      </p:sp>
      <p:sp>
        <p:nvSpPr>
          <p:cNvPr id="3" name="object 3"/>
          <p:cNvSpPr/>
          <p:nvPr/>
        </p:nvSpPr>
        <p:spPr>
          <a:xfrm>
            <a:off x="800100" y="6142786"/>
            <a:ext cx="7554595" cy="0"/>
          </a:xfrm>
          <a:custGeom>
            <a:avLst/>
            <a:gdLst/>
            <a:ahLst/>
            <a:cxnLst/>
            <a:rect l="l" t="t" r="r" b="b"/>
            <a:pathLst>
              <a:path w="7554595">
                <a:moveTo>
                  <a:pt x="0" y="0"/>
                </a:moveTo>
                <a:lnTo>
                  <a:pt x="755421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" y="-3"/>
            <a:ext cx="4206239" cy="68578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235" dirty="0"/>
              <a:t>OVERVIEW</a:t>
            </a:r>
            <a:r>
              <a:rPr spc="-250" dirty="0"/>
              <a:t> </a:t>
            </a:r>
            <a:r>
              <a:rPr spc="-360" dirty="0"/>
              <a:t>OF</a:t>
            </a:r>
            <a:r>
              <a:rPr spc="-310" dirty="0"/>
              <a:t> </a:t>
            </a:r>
            <a:r>
              <a:rPr spc="-200" dirty="0"/>
              <a:t>MICROSOFT </a:t>
            </a:r>
            <a:r>
              <a:rPr spc="-195" dirty="0"/>
              <a:t>POWER</a:t>
            </a:r>
            <a:r>
              <a:rPr spc="-235" dirty="0"/>
              <a:t> </a:t>
            </a:r>
            <a:r>
              <a:rPr spc="-25" dirty="0"/>
              <a:t>BI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46396" y="2170912"/>
            <a:ext cx="6311900" cy="326009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400" b="1" spc="85" dirty="0">
                <a:latin typeface="Calibri"/>
                <a:cs typeface="Calibri"/>
              </a:rPr>
              <a:t>Cloud-</a:t>
            </a:r>
            <a:r>
              <a:rPr sz="1400" b="1" dirty="0">
                <a:latin typeface="Calibri"/>
                <a:cs typeface="Calibri"/>
              </a:rPr>
              <a:t>based</a:t>
            </a:r>
            <a:r>
              <a:rPr sz="1400" b="1" spc="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business</a:t>
            </a:r>
            <a:r>
              <a:rPr sz="1400" b="1" spc="3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intelligence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  <a:spcBef>
                <a:spcPts val="490"/>
              </a:spcBef>
            </a:pPr>
            <a:r>
              <a:rPr sz="1400" spc="-30" dirty="0">
                <a:latin typeface="Georgia"/>
                <a:cs typeface="Georgia"/>
              </a:rPr>
              <a:t>Power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BI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is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a</a:t>
            </a:r>
            <a:r>
              <a:rPr sz="1400" spc="-10" dirty="0">
                <a:latin typeface="Georgia"/>
                <a:cs typeface="Georgia"/>
              </a:rPr>
              <a:t> </a:t>
            </a:r>
            <a:r>
              <a:rPr sz="1400" spc="-45" dirty="0">
                <a:latin typeface="Georgia"/>
                <a:cs typeface="Georgia"/>
              </a:rPr>
              <a:t>cloud-</a:t>
            </a:r>
            <a:r>
              <a:rPr sz="1400" spc="-35" dirty="0">
                <a:latin typeface="Georgia"/>
                <a:cs typeface="Georgia"/>
              </a:rPr>
              <a:t>based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45" dirty="0">
                <a:latin typeface="Georgia"/>
                <a:cs typeface="Georgia"/>
              </a:rPr>
              <a:t>business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intelligence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service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spc="-45" dirty="0">
                <a:latin typeface="Georgia"/>
                <a:cs typeface="Georgia"/>
              </a:rPr>
              <a:t>that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provides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a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single </a:t>
            </a:r>
            <a:r>
              <a:rPr sz="1400" dirty="0">
                <a:latin typeface="Georgia"/>
                <a:cs typeface="Georgia"/>
              </a:rPr>
              <a:t>view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of </a:t>
            </a:r>
            <a:r>
              <a:rPr sz="1400" spc="-10" dirty="0">
                <a:latin typeface="Georgia"/>
                <a:cs typeface="Georgia"/>
              </a:rPr>
              <a:t>your</a:t>
            </a:r>
            <a:r>
              <a:rPr sz="1400" spc="-75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most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critical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55" dirty="0">
                <a:latin typeface="Georgia"/>
                <a:cs typeface="Georgia"/>
              </a:rPr>
              <a:t>business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data,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accessible </a:t>
            </a:r>
            <a:r>
              <a:rPr sz="1400" spc="-20" dirty="0">
                <a:latin typeface="Georgia"/>
                <a:cs typeface="Georgia"/>
              </a:rPr>
              <a:t>from</a:t>
            </a:r>
            <a:r>
              <a:rPr sz="1400" spc="-5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anywhere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with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45" dirty="0">
                <a:latin typeface="Georgia"/>
                <a:cs typeface="Georgia"/>
              </a:rPr>
              <a:t>internet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access.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400" b="1" spc="65" dirty="0">
                <a:latin typeface="Calibri"/>
                <a:cs typeface="Calibri"/>
              </a:rPr>
              <a:t>Data</a:t>
            </a:r>
            <a:r>
              <a:rPr sz="1400" b="1" spc="11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integration</a:t>
            </a:r>
            <a:r>
              <a:rPr sz="1400" b="1" spc="114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and</a:t>
            </a:r>
            <a:r>
              <a:rPr sz="1400" b="1" spc="13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connectivity</a:t>
            </a:r>
            <a:endParaRPr sz="1400">
              <a:latin typeface="Calibri"/>
              <a:cs typeface="Calibri"/>
            </a:endParaRPr>
          </a:p>
          <a:p>
            <a:pPr marL="12700" marR="149860" algn="just">
              <a:lnSpc>
                <a:spcPct val="110100"/>
              </a:lnSpc>
              <a:spcBef>
                <a:spcPts val="490"/>
              </a:spcBef>
            </a:pPr>
            <a:r>
              <a:rPr sz="1400" dirty="0">
                <a:latin typeface="Georgia"/>
                <a:cs typeface="Georgia"/>
              </a:rPr>
              <a:t>With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Power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BI,</a:t>
            </a:r>
            <a:r>
              <a:rPr sz="1400" spc="-5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you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can</a:t>
            </a:r>
            <a:r>
              <a:rPr sz="1400" spc="-25" dirty="0">
                <a:latin typeface="Georgia"/>
                <a:cs typeface="Georgia"/>
              </a:rPr>
              <a:t> connect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to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a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wide</a:t>
            </a:r>
            <a:r>
              <a:rPr sz="1400" spc="-45" dirty="0">
                <a:latin typeface="Georgia"/>
                <a:cs typeface="Georgia"/>
              </a:rPr>
              <a:t> range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of</a:t>
            </a:r>
            <a:r>
              <a:rPr sz="1400" spc="95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data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sources, </a:t>
            </a:r>
            <a:r>
              <a:rPr sz="1400" spc="-30" dirty="0">
                <a:latin typeface="Georgia"/>
                <a:cs typeface="Georgia"/>
              </a:rPr>
              <a:t>including</a:t>
            </a:r>
            <a:r>
              <a:rPr sz="1400" spc="-5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Excel, </a:t>
            </a:r>
            <a:r>
              <a:rPr sz="1400" dirty="0">
                <a:latin typeface="Georgia"/>
                <a:cs typeface="Georgia"/>
              </a:rPr>
              <a:t>SQL</a:t>
            </a:r>
            <a:r>
              <a:rPr sz="1400" spc="-10" dirty="0">
                <a:latin typeface="Georgia"/>
                <a:cs typeface="Georgia"/>
              </a:rPr>
              <a:t> </a:t>
            </a:r>
            <a:r>
              <a:rPr sz="1400" spc="-45" dirty="0">
                <a:latin typeface="Georgia"/>
                <a:cs typeface="Georgia"/>
              </a:rPr>
              <a:t>Server,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and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45" dirty="0">
                <a:latin typeface="Georgia"/>
                <a:cs typeface="Georgia"/>
              </a:rPr>
              <a:t>cloud-based</a:t>
            </a:r>
            <a:r>
              <a:rPr sz="1400" spc="-20" dirty="0">
                <a:latin typeface="Georgia"/>
                <a:cs typeface="Georgia"/>
              </a:rPr>
              <a:t> data</a:t>
            </a:r>
            <a:r>
              <a:rPr sz="1400" spc="20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services, </a:t>
            </a:r>
            <a:r>
              <a:rPr sz="1400" spc="-10" dirty="0">
                <a:latin typeface="Georgia"/>
                <a:cs typeface="Georgia"/>
              </a:rPr>
              <a:t>and</a:t>
            </a:r>
            <a:r>
              <a:rPr sz="1400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create</a:t>
            </a:r>
            <a:r>
              <a:rPr sz="1400" dirty="0">
                <a:latin typeface="Georgia"/>
                <a:cs typeface="Georgia"/>
              </a:rPr>
              <a:t> </a:t>
            </a:r>
            <a:r>
              <a:rPr sz="1400" spc="-45" dirty="0">
                <a:latin typeface="Georgia"/>
                <a:cs typeface="Georgia"/>
              </a:rPr>
              <a:t>interactive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spc="-45" dirty="0">
                <a:latin typeface="Georgia"/>
                <a:cs typeface="Georgia"/>
              </a:rPr>
              <a:t>dashboards</a:t>
            </a:r>
            <a:r>
              <a:rPr sz="1400" spc="20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and </a:t>
            </a:r>
            <a:r>
              <a:rPr sz="1400" spc="-50" dirty="0">
                <a:latin typeface="Georgia"/>
                <a:cs typeface="Georgia"/>
              </a:rPr>
              <a:t>reports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that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provide</a:t>
            </a:r>
            <a:r>
              <a:rPr sz="1400" spc="-30" dirty="0">
                <a:latin typeface="Georgia"/>
                <a:cs typeface="Georgia"/>
              </a:rPr>
              <a:t> actionable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insights.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alibri"/>
                <a:cs typeface="Calibri"/>
              </a:rPr>
              <a:t>Interactive</a:t>
            </a:r>
            <a:r>
              <a:rPr sz="1400" b="1" spc="1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dashboards</a:t>
            </a:r>
            <a:r>
              <a:rPr sz="1400" b="1" spc="19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and</a:t>
            </a:r>
            <a:r>
              <a:rPr sz="1400" b="1" spc="18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reports</a:t>
            </a:r>
            <a:endParaRPr sz="1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660"/>
              </a:spcBef>
            </a:pPr>
            <a:r>
              <a:rPr sz="1400" spc="-30" dirty="0">
                <a:latin typeface="Georgia"/>
                <a:cs typeface="Georgia"/>
              </a:rPr>
              <a:t>Power</a:t>
            </a:r>
            <a:r>
              <a:rPr sz="1400" spc="-5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BI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allows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you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to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create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spc="-45" dirty="0">
                <a:latin typeface="Georgia"/>
                <a:cs typeface="Georgia"/>
              </a:rPr>
              <a:t>interactive,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50" dirty="0">
                <a:latin typeface="Georgia"/>
                <a:cs typeface="Georgia"/>
              </a:rPr>
              <a:t>immersive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45" dirty="0">
                <a:latin typeface="Georgia"/>
                <a:cs typeface="Georgia"/>
              </a:rPr>
              <a:t>dashboards</a:t>
            </a:r>
            <a:r>
              <a:rPr sz="140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and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spc="-50" dirty="0">
                <a:latin typeface="Georgia"/>
                <a:cs typeface="Georgia"/>
              </a:rPr>
              <a:t>reports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that</a:t>
            </a:r>
            <a:endParaRPr sz="1400">
              <a:latin typeface="Georgia"/>
              <a:cs typeface="Georgia"/>
            </a:endParaRPr>
          </a:p>
          <a:p>
            <a:pPr marL="12700" algn="just">
              <a:lnSpc>
                <a:spcPct val="100000"/>
              </a:lnSpc>
              <a:spcBef>
                <a:spcPts val="170"/>
              </a:spcBef>
            </a:pPr>
            <a:r>
              <a:rPr sz="1400" spc="-35" dirty="0">
                <a:latin typeface="Georgia"/>
                <a:cs typeface="Georgia"/>
              </a:rPr>
              <a:t>provide</a:t>
            </a:r>
            <a:r>
              <a:rPr sz="1400" spc="-5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actionable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spc="-45" dirty="0">
                <a:latin typeface="Georgia"/>
                <a:cs typeface="Georgia"/>
              </a:rPr>
              <a:t>insights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and</a:t>
            </a:r>
            <a:r>
              <a:rPr sz="1400" dirty="0">
                <a:latin typeface="Georgia"/>
                <a:cs typeface="Georgia"/>
              </a:rPr>
              <a:t> </a:t>
            </a:r>
            <a:r>
              <a:rPr sz="1400" spc="-50" dirty="0">
                <a:latin typeface="Georgia"/>
                <a:cs typeface="Georgia"/>
              </a:rPr>
              <a:t>drive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spc="-45" dirty="0">
                <a:latin typeface="Georgia"/>
                <a:cs typeface="Georgia"/>
              </a:rPr>
              <a:t>business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results.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17694" y="722376"/>
            <a:ext cx="6476365" cy="0"/>
          </a:xfrm>
          <a:custGeom>
            <a:avLst/>
            <a:gdLst/>
            <a:ahLst/>
            <a:cxnLst/>
            <a:rect l="l" t="t" r="r" b="b"/>
            <a:pathLst>
              <a:path w="6476365">
                <a:moveTo>
                  <a:pt x="0" y="0"/>
                </a:moveTo>
                <a:lnTo>
                  <a:pt x="6476364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17694" y="6144767"/>
            <a:ext cx="6476365" cy="0"/>
          </a:xfrm>
          <a:custGeom>
            <a:avLst/>
            <a:gdLst/>
            <a:ahLst/>
            <a:cxnLst/>
            <a:rect l="l" t="t" r="r" b="b"/>
            <a:pathLst>
              <a:path w="6476365">
                <a:moveTo>
                  <a:pt x="0" y="0"/>
                </a:moveTo>
                <a:lnTo>
                  <a:pt x="647636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526" y="307147"/>
            <a:ext cx="3964732" cy="65508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185" dirty="0"/>
              <a:t>BENEFITS</a:t>
            </a:r>
            <a:r>
              <a:rPr spc="-265" dirty="0"/>
              <a:t> </a:t>
            </a:r>
            <a:r>
              <a:rPr spc="-360" dirty="0"/>
              <a:t>OF</a:t>
            </a:r>
            <a:r>
              <a:rPr spc="-295" dirty="0"/>
              <a:t> </a:t>
            </a:r>
            <a:r>
              <a:rPr spc="-165" dirty="0"/>
              <a:t>USING</a:t>
            </a:r>
            <a:r>
              <a:rPr spc="-280" dirty="0"/>
              <a:t> </a:t>
            </a:r>
            <a:r>
              <a:rPr spc="-130" dirty="0"/>
              <a:t>POWER </a:t>
            </a:r>
            <a:r>
              <a:rPr spc="-25" dirty="0"/>
              <a:t>BI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46396" y="2170912"/>
            <a:ext cx="6179185" cy="302514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400" b="1" spc="50" dirty="0">
                <a:latin typeface="Calibri"/>
                <a:cs typeface="Calibri"/>
              </a:rPr>
              <a:t>Ease</a:t>
            </a:r>
            <a:r>
              <a:rPr sz="1400" b="1" spc="7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of</a:t>
            </a:r>
            <a:r>
              <a:rPr sz="1400" b="1" spc="175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Use</a:t>
            </a:r>
            <a:endParaRPr sz="1400">
              <a:latin typeface="Calibri"/>
              <a:cs typeface="Calibri"/>
            </a:endParaRPr>
          </a:p>
          <a:p>
            <a:pPr marL="12700" marR="164465">
              <a:lnSpc>
                <a:spcPct val="110000"/>
              </a:lnSpc>
              <a:spcBef>
                <a:spcPts val="490"/>
              </a:spcBef>
            </a:pPr>
            <a:r>
              <a:rPr sz="1400" spc="-30" dirty="0">
                <a:latin typeface="Georgia"/>
                <a:cs typeface="Georgia"/>
              </a:rPr>
              <a:t>Power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BI's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spc="-70" dirty="0">
                <a:latin typeface="Georgia"/>
                <a:cs typeface="Georgia"/>
              </a:rPr>
              <a:t>drag-and-</a:t>
            </a:r>
            <a:r>
              <a:rPr sz="1400" spc="-20" dirty="0">
                <a:latin typeface="Georgia"/>
                <a:cs typeface="Georgia"/>
              </a:rPr>
              <a:t>drop</a:t>
            </a:r>
            <a:r>
              <a:rPr sz="1400" spc="25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interface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makes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it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easy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for</a:t>
            </a:r>
            <a:r>
              <a:rPr sz="1400" spc="-10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even</a:t>
            </a:r>
            <a:r>
              <a:rPr sz="1400" spc="-50" dirty="0">
                <a:latin typeface="Georgia"/>
                <a:cs typeface="Georgia"/>
              </a:rPr>
              <a:t> </a:t>
            </a:r>
            <a:r>
              <a:rPr sz="1400" spc="-65" dirty="0">
                <a:latin typeface="Georgia"/>
                <a:cs typeface="Georgia"/>
              </a:rPr>
              <a:t>non-</a:t>
            </a:r>
            <a:r>
              <a:rPr sz="1400" spc="-30" dirty="0">
                <a:latin typeface="Georgia"/>
                <a:cs typeface="Georgia"/>
              </a:rPr>
              <a:t>technical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55" dirty="0">
                <a:latin typeface="Georgia"/>
                <a:cs typeface="Georgia"/>
              </a:rPr>
              <a:t>users</a:t>
            </a:r>
            <a:r>
              <a:rPr sz="1400" spc="-25" dirty="0">
                <a:latin typeface="Georgia"/>
                <a:cs typeface="Georgia"/>
              </a:rPr>
              <a:t> to </a:t>
            </a:r>
            <a:r>
              <a:rPr sz="1400" spc="-35" dirty="0">
                <a:latin typeface="Georgia"/>
                <a:cs typeface="Georgia"/>
              </a:rPr>
              <a:t>create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spc="-45" dirty="0">
                <a:latin typeface="Georgia"/>
                <a:cs typeface="Georgia"/>
              </a:rPr>
              <a:t>stunning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visualizations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and </a:t>
            </a:r>
            <a:r>
              <a:rPr sz="1400" spc="-45" dirty="0">
                <a:latin typeface="Georgia"/>
                <a:cs typeface="Georgia"/>
              </a:rPr>
              <a:t>interactive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reports.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400" b="1" spc="65" dirty="0">
                <a:latin typeface="Calibri"/>
                <a:cs typeface="Calibri"/>
              </a:rPr>
              <a:t>Real-</a:t>
            </a:r>
            <a:r>
              <a:rPr sz="1400" b="1" spc="80" dirty="0">
                <a:latin typeface="Calibri"/>
                <a:cs typeface="Calibri"/>
              </a:rPr>
              <a:t>Time</a:t>
            </a:r>
            <a:r>
              <a:rPr sz="1400" b="1" spc="3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Updates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400" spc="-25" dirty="0">
                <a:latin typeface="Georgia"/>
                <a:cs typeface="Georgia"/>
              </a:rPr>
              <a:t>Power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BI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provides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65" dirty="0">
                <a:latin typeface="Georgia"/>
                <a:cs typeface="Georgia"/>
              </a:rPr>
              <a:t>real-</a:t>
            </a:r>
            <a:r>
              <a:rPr sz="1400" spc="-40" dirty="0">
                <a:latin typeface="Georgia"/>
                <a:cs typeface="Georgia"/>
              </a:rPr>
              <a:t>time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updates,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allowing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you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to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stay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on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top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of</a:t>
            </a:r>
            <a:r>
              <a:rPr sz="1400" spc="11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your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data</a:t>
            </a:r>
            <a:r>
              <a:rPr sz="1400" spc="-25" dirty="0">
                <a:latin typeface="Georgia"/>
                <a:cs typeface="Georgia"/>
              </a:rPr>
              <a:t> and</a:t>
            </a:r>
            <a:endParaRPr sz="1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400" spc="-20" dirty="0">
                <a:latin typeface="Georgia"/>
                <a:cs typeface="Georgia"/>
              </a:rPr>
              <a:t>make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informed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decisions.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alibri"/>
                <a:cs typeface="Calibri"/>
              </a:rPr>
              <a:t>Mobile</a:t>
            </a:r>
            <a:r>
              <a:rPr sz="1400" b="1" spc="28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Access</a:t>
            </a:r>
            <a:endParaRPr sz="1400">
              <a:latin typeface="Calibri"/>
              <a:cs typeface="Calibri"/>
            </a:endParaRPr>
          </a:p>
          <a:p>
            <a:pPr marL="12700" marR="19685">
              <a:lnSpc>
                <a:spcPct val="110000"/>
              </a:lnSpc>
              <a:spcBef>
                <a:spcPts val="490"/>
              </a:spcBef>
            </a:pPr>
            <a:r>
              <a:rPr sz="1400" spc="-30" dirty="0">
                <a:latin typeface="Georgia"/>
                <a:cs typeface="Georgia"/>
              </a:rPr>
              <a:t>Power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BI's</a:t>
            </a:r>
            <a:r>
              <a:rPr sz="1400" spc="-60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mobile</a:t>
            </a:r>
            <a:r>
              <a:rPr sz="1400" spc="-50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app</a:t>
            </a:r>
            <a:r>
              <a:rPr sz="1400" spc="-5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allows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you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to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access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your</a:t>
            </a:r>
            <a:r>
              <a:rPr sz="1400" spc="-55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data </a:t>
            </a:r>
            <a:r>
              <a:rPr sz="1400" spc="-10" dirty="0">
                <a:latin typeface="Georgia"/>
                <a:cs typeface="Georgia"/>
              </a:rPr>
              <a:t>and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spc="-50" dirty="0">
                <a:latin typeface="Georgia"/>
                <a:cs typeface="Georgia"/>
              </a:rPr>
              <a:t>reports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from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anywhere, </a:t>
            </a:r>
            <a:r>
              <a:rPr sz="1400" spc="-30" dirty="0">
                <a:latin typeface="Georgia"/>
                <a:cs typeface="Georgia"/>
              </a:rPr>
              <a:t>making</a:t>
            </a:r>
            <a:r>
              <a:rPr sz="1400" spc="-5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it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easy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to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stay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connected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and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make</a:t>
            </a:r>
            <a:r>
              <a:rPr sz="1400" spc="-50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informed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decisions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spc="-60" dirty="0">
                <a:latin typeface="Georgia"/>
                <a:cs typeface="Georgia"/>
              </a:rPr>
              <a:t>on-</a:t>
            </a:r>
            <a:r>
              <a:rPr sz="1400" spc="-70" dirty="0">
                <a:latin typeface="Georgia"/>
                <a:cs typeface="Georgia"/>
              </a:rPr>
              <a:t>the-</a:t>
            </a:r>
            <a:r>
              <a:rPr sz="1400" spc="-25" dirty="0">
                <a:latin typeface="Georgia"/>
                <a:cs typeface="Georgia"/>
              </a:rPr>
              <a:t>go.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17694" y="722376"/>
            <a:ext cx="6476365" cy="0"/>
          </a:xfrm>
          <a:custGeom>
            <a:avLst/>
            <a:gdLst/>
            <a:ahLst/>
            <a:cxnLst/>
            <a:rect l="l" t="t" r="r" b="b"/>
            <a:pathLst>
              <a:path w="6476365">
                <a:moveTo>
                  <a:pt x="0" y="0"/>
                </a:moveTo>
                <a:lnTo>
                  <a:pt x="6476364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17694" y="6144767"/>
            <a:ext cx="6476365" cy="0"/>
          </a:xfrm>
          <a:custGeom>
            <a:avLst/>
            <a:gdLst/>
            <a:ahLst/>
            <a:cxnLst/>
            <a:rect l="l" t="t" r="r" b="b"/>
            <a:pathLst>
              <a:path w="6476365">
                <a:moveTo>
                  <a:pt x="0" y="0"/>
                </a:moveTo>
                <a:lnTo>
                  <a:pt x="647636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293" y="2434208"/>
            <a:ext cx="5196205" cy="3500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7600" spc="-455" dirty="0"/>
              <a:t>HOW</a:t>
            </a:r>
            <a:r>
              <a:rPr sz="7600" spc="-640" dirty="0"/>
              <a:t> </a:t>
            </a:r>
            <a:r>
              <a:rPr sz="7600" spc="-700" dirty="0"/>
              <a:t>TO</a:t>
            </a:r>
            <a:r>
              <a:rPr sz="7600" spc="-645" dirty="0"/>
              <a:t> </a:t>
            </a:r>
            <a:r>
              <a:rPr sz="7600" spc="-305" dirty="0"/>
              <a:t>USE </a:t>
            </a:r>
            <a:r>
              <a:rPr sz="7600" spc="-440" dirty="0"/>
              <a:t>MICROSOFT </a:t>
            </a:r>
            <a:r>
              <a:rPr sz="7600" spc="-365" dirty="0"/>
              <a:t>POWER</a:t>
            </a:r>
            <a:r>
              <a:rPr sz="7600" spc="-630" dirty="0"/>
              <a:t> </a:t>
            </a:r>
            <a:r>
              <a:rPr sz="7600" spc="-320" dirty="0"/>
              <a:t>BI</a:t>
            </a:r>
            <a:endParaRPr sz="7600"/>
          </a:p>
        </p:txBody>
      </p:sp>
      <p:sp>
        <p:nvSpPr>
          <p:cNvPr id="3" name="object 3"/>
          <p:cNvSpPr/>
          <p:nvPr/>
        </p:nvSpPr>
        <p:spPr>
          <a:xfrm>
            <a:off x="800100" y="6142786"/>
            <a:ext cx="7554595" cy="0"/>
          </a:xfrm>
          <a:custGeom>
            <a:avLst/>
            <a:gdLst/>
            <a:ahLst/>
            <a:cxnLst/>
            <a:rect l="l" t="t" r="r" b="b"/>
            <a:pathLst>
              <a:path w="7554595">
                <a:moveTo>
                  <a:pt x="0" y="0"/>
                </a:moveTo>
                <a:lnTo>
                  <a:pt x="755421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650" y="3044951"/>
            <a:ext cx="3735085" cy="2971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827" y="926337"/>
            <a:ext cx="3354070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CONNECTING </a:t>
            </a:r>
            <a:r>
              <a:rPr spc="-140" dirty="0"/>
              <a:t>DATA</a:t>
            </a:r>
            <a:r>
              <a:rPr spc="-285" dirty="0"/>
              <a:t> </a:t>
            </a:r>
            <a:r>
              <a:rPr spc="-170" dirty="0"/>
              <a:t>SOURCES </a:t>
            </a:r>
            <a:r>
              <a:rPr spc="-365" dirty="0"/>
              <a:t>TO</a:t>
            </a:r>
            <a:r>
              <a:rPr spc="-300" dirty="0"/>
              <a:t> </a:t>
            </a:r>
            <a:r>
              <a:rPr spc="-190" dirty="0"/>
              <a:t>POWER</a:t>
            </a:r>
            <a:r>
              <a:rPr spc="-245" dirty="0"/>
              <a:t> </a:t>
            </a:r>
            <a:r>
              <a:rPr spc="-25" dirty="0"/>
              <a:t>BI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10327" y="916914"/>
            <a:ext cx="5882640" cy="132461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400" b="1" spc="65" dirty="0">
                <a:latin typeface="Calibri"/>
                <a:cs typeface="Calibri"/>
              </a:rPr>
              <a:t>Data</a:t>
            </a:r>
            <a:r>
              <a:rPr sz="1400" b="1" spc="114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Connectors</a:t>
            </a:r>
            <a:r>
              <a:rPr sz="1400" b="1" spc="135" dirty="0">
                <a:latin typeface="Calibri"/>
                <a:cs typeface="Calibri"/>
              </a:rPr>
              <a:t> </a:t>
            </a:r>
            <a:r>
              <a:rPr sz="1400" b="1" spc="65" dirty="0">
                <a:latin typeface="Calibri"/>
                <a:cs typeface="Calibri"/>
              </a:rPr>
              <a:t>in</a:t>
            </a:r>
            <a:r>
              <a:rPr sz="1400" b="1" spc="12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Power</a:t>
            </a:r>
            <a:r>
              <a:rPr sz="1400" b="1" spc="145" dirty="0">
                <a:latin typeface="Calibri"/>
                <a:cs typeface="Calibri"/>
              </a:rPr>
              <a:t> </a:t>
            </a:r>
            <a:r>
              <a:rPr sz="1400" b="1" spc="125" dirty="0">
                <a:latin typeface="Calibri"/>
                <a:cs typeface="Calibri"/>
              </a:rPr>
              <a:t>BI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10100"/>
              </a:lnSpc>
              <a:spcBef>
                <a:spcPts val="489"/>
              </a:spcBef>
            </a:pPr>
            <a:r>
              <a:rPr sz="1400" spc="-30" dirty="0">
                <a:latin typeface="Georgia"/>
                <a:cs typeface="Georgia"/>
              </a:rPr>
              <a:t>Power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BI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provides </a:t>
            </a:r>
            <a:r>
              <a:rPr sz="1400" dirty="0">
                <a:latin typeface="Georgia"/>
                <a:cs typeface="Georgia"/>
              </a:rPr>
              <a:t>a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wide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range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of</a:t>
            </a:r>
            <a:r>
              <a:rPr sz="1400" spc="100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data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connectors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that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enable </a:t>
            </a:r>
            <a:r>
              <a:rPr sz="1400" dirty="0">
                <a:latin typeface="Georgia"/>
                <a:cs typeface="Georgia"/>
              </a:rPr>
              <a:t>you</a:t>
            </a:r>
            <a:r>
              <a:rPr sz="1400" spc="-5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to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connect </a:t>
            </a:r>
            <a:r>
              <a:rPr sz="1400" dirty="0">
                <a:latin typeface="Georgia"/>
                <a:cs typeface="Georgia"/>
              </a:rPr>
              <a:t>to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popular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data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sources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such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as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Excel,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SQL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50" dirty="0">
                <a:latin typeface="Georgia"/>
                <a:cs typeface="Georgia"/>
              </a:rPr>
              <a:t>Server,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and </a:t>
            </a:r>
            <a:r>
              <a:rPr sz="1400" spc="-35" dirty="0">
                <a:latin typeface="Georgia"/>
                <a:cs typeface="Georgia"/>
              </a:rPr>
              <a:t>SharePoint.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These </a:t>
            </a:r>
            <a:r>
              <a:rPr sz="1400" spc="-35" dirty="0">
                <a:latin typeface="Georgia"/>
                <a:cs typeface="Georgia"/>
              </a:rPr>
              <a:t>connectors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help</a:t>
            </a:r>
            <a:r>
              <a:rPr sz="1400" spc="-5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you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to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access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data from</a:t>
            </a:r>
            <a:r>
              <a:rPr sz="1400" spc="-10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different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sources </a:t>
            </a:r>
            <a:r>
              <a:rPr sz="1400" spc="-10" dirty="0">
                <a:latin typeface="Georgia"/>
                <a:cs typeface="Georgia"/>
              </a:rPr>
              <a:t>and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create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a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unified </a:t>
            </a:r>
            <a:r>
              <a:rPr sz="1400" dirty="0">
                <a:latin typeface="Georgia"/>
                <a:cs typeface="Georgia"/>
              </a:rPr>
              <a:t>view</a:t>
            </a:r>
            <a:r>
              <a:rPr sz="1400" spc="-6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of</a:t>
            </a:r>
            <a:r>
              <a:rPr sz="1400" spc="7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your</a:t>
            </a:r>
            <a:r>
              <a:rPr sz="1400" spc="-50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data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for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analysis.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0327" y="2471775"/>
            <a:ext cx="5766435" cy="264414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60"/>
              </a:spcBef>
            </a:pPr>
            <a:r>
              <a:rPr sz="1400" b="1" spc="50" dirty="0">
                <a:latin typeface="Calibri"/>
                <a:cs typeface="Calibri"/>
              </a:rPr>
              <a:t>Connecting</a:t>
            </a:r>
            <a:r>
              <a:rPr sz="1400" b="1" spc="7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to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75" dirty="0">
                <a:latin typeface="Calibri"/>
                <a:cs typeface="Calibri"/>
              </a:rPr>
              <a:t>Excel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65" dirty="0">
                <a:latin typeface="Calibri"/>
                <a:cs typeface="Calibri"/>
              </a:rPr>
              <a:t>Data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Sources</a:t>
            </a:r>
            <a:endParaRPr sz="1400">
              <a:latin typeface="Calibri"/>
              <a:cs typeface="Calibri"/>
            </a:endParaRPr>
          </a:p>
          <a:p>
            <a:pPr marL="12700" marR="5080" algn="just">
              <a:lnSpc>
                <a:spcPct val="110000"/>
              </a:lnSpc>
              <a:spcBef>
                <a:spcPts val="490"/>
              </a:spcBef>
            </a:pPr>
            <a:r>
              <a:rPr sz="1400" dirty="0">
                <a:latin typeface="Georgia"/>
                <a:cs typeface="Georgia"/>
              </a:rPr>
              <a:t>Excel</a:t>
            </a:r>
            <a:r>
              <a:rPr sz="1400" spc="-6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is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a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popular</a:t>
            </a:r>
            <a:r>
              <a:rPr sz="1400" spc="-55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data </a:t>
            </a:r>
            <a:r>
              <a:rPr sz="1400" spc="-30" dirty="0">
                <a:latin typeface="Georgia"/>
                <a:cs typeface="Georgia"/>
              </a:rPr>
              <a:t>source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and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can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be</a:t>
            </a:r>
            <a:r>
              <a:rPr sz="1400" spc="-50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easily</a:t>
            </a:r>
            <a:r>
              <a:rPr sz="1400" spc="-60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connected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to</a:t>
            </a:r>
            <a:r>
              <a:rPr sz="1400" spc="-30" dirty="0">
                <a:latin typeface="Georgia"/>
                <a:cs typeface="Georgia"/>
              </a:rPr>
              <a:t> Power</a:t>
            </a:r>
            <a:r>
              <a:rPr sz="1400" spc="-5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BI.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You </a:t>
            </a:r>
            <a:r>
              <a:rPr sz="1400" dirty="0">
                <a:latin typeface="Georgia"/>
                <a:cs typeface="Georgia"/>
              </a:rPr>
              <a:t>can</a:t>
            </a:r>
            <a:r>
              <a:rPr sz="1400" spc="-50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connect </a:t>
            </a:r>
            <a:r>
              <a:rPr sz="1400" dirty="0">
                <a:latin typeface="Georgia"/>
                <a:cs typeface="Georgia"/>
              </a:rPr>
              <a:t>to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an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Excel</a:t>
            </a:r>
            <a:r>
              <a:rPr sz="1400" spc="-50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workbook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spc="-45" dirty="0">
                <a:latin typeface="Georgia"/>
                <a:cs typeface="Georgia"/>
              </a:rPr>
              <a:t>stored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in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OneDrive</a:t>
            </a:r>
            <a:r>
              <a:rPr sz="1400" spc="-6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or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SharePoint,</a:t>
            </a:r>
            <a:r>
              <a:rPr sz="1400" spc="-5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or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you </a:t>
            </a:r>
            <a:r>
              <a:rPr sz="1400" dirty="0">
                <a:latin typeface="Georgia"/>
                <a:cs typeface="Georgia"/>
              </a:rPr>
              <a:t>can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upload</a:t>
            </a:r>
            <a:r>
              <a:rPr sz="1400" spc="-5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an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Excel</a:t>
            </a:r>
            <a:r>
              <a:rPr sz="1400" spc="-60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workbook</a:t>
            </a:r>
            <a:r>
              <a:rPr sz="1400" spc="-50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directly</a:t>
            </a:r>
            <a:r>
              <a:rPr sz="1400" spc="-5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to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Power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BI.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400">
              <a:latin typeface="Georgia"/>
              <a:cs typeface="Georgia"/>
            </a:endParaRPr>
          </a:p>
          <a:p>
            <a:pPr marL="12700" algn="just">
              <a:lnSpc>
                <a:spcPct val="100000"/>
              </a:lnSpc>
            </a:pPr>
            <a:r>
              <a:rPr sz="1400" b="1" spc="50" dirty="0">
                <a:latin typeface="Calibri"/>
                <a:cs typeface="Calibri"/>
              </a:rPr>
              <a:t>Connecting</a:t>
            </a:r>
            <a:r>
              <a:rPr sz="1400" b="1" spc="10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to</a:t>
            </a:r>
            <a:r>
              <a:rPr sz="1400" b="1" spc="70" dirty="0">
                <a:latin typeface="Calibri"/>
                <a:cs typeface="Calibri"/>
              </a:rPr>
              <a:t> </a:t>
            </a:r>
            <a:r>
              <a:rPr sz="1400" b="1" spc="210" dirty="0">
                <a:latin typeface="Calibri"/>
                <a:cs typeface="Calibri"/>
              </a:rPr>
              <a:t>SQL</a:t>
            </a:r>
            <a:r>
              <a:rPr sz="1400" b="1" spc="8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Server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65" dirty="0">
                <a:latin typeface="Calibri"/>
                <a:cs typeface="Calibri"/>
              </a:rPr>
              <a:t>Data </a:t>
            </a:r>
            <a:r>
              <a:rPr sz="1400" b="1" spc="-10" dirty="0">
                <a:latin typeface="Calibri"/>
                <a:cs typeface="Calibri"/>
              </a:rPr>
              <a:t>Sources</a:t>
            </a:r>
            <a:endParaRPr sz="1400">
              <a:latin typeface="Calibri"/>
              <a:cs typeface="Calibri"/>
            </a:endParaRPr>
          </a:p>
          <a:p>
            <a:pPr marL="12700" marR="5715">
              <a:lnSpc>
                <a:spcPct val="110000"/>
              </a:lnSpc>
              <a:spcBef>
                <a:spcPts val="495"/>
              </a:spcBef>
            </a:pPr>
            <a:r>
              <a:rPr sz="1400" dirty="0">
                <a:latin typeface="Georgia"/>
                <a:cs typeface="Georgia"/>
              </a:rPr>
              <a:t>SQL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Server</a:t>
            </a:r>
            <a:r>
              <a:rPr sz="1400" spc="-5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is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a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popular </a:t>
            </a:r>
            <a:r>
              <a:rPr sz="1400" spc="-40" dirty="0">
                <a:latin typeface="Georgia"/>
                <a:cs typeface="Georgia"/>
              </a:rPr>
              <a:t>database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spc="-45" dirty="0">
                <a:latin typeface="Georgia"/>
                <a:cs typeface="Georgia"/>
              </a:rPr>
              <a:t>management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system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and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can</a:t>
            </a:r>
            <a:r>
              <a:rPr sz="1400" spc="-20" dirty="0">
                <a:latin typeface="Georgia"/>
                <a:cs typeface="Georgia"/>
              </a:rPr>
              <a:t> be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easily </a:t>
            </a:r>
            <a:r>
              <a:rPr sz="1400" spc="-35" dirty="0">
                <a:latin typeface="Georgia"/>
                <a:cs typeface="Georgia"/>
              </a:rPr>
              <a:t>connected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to</a:t>
            </a:r>
            <a:r>
              <a:rPr sz="1400" spc="-10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Power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BI.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You</a:t>
            </a:r>
            <a:r>
              <a:rPr sz="1400" spc="-1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can</a:t>
            </a:r>
            <a:r>
              <a:rPr sz="1400" spc="-10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connect</a:t>
            </a:r>
            <a:r>
              <a:rPr sz="1400" spc="-1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to</a:t>
            </a:r>
            <a:r>
              <a:rPr sz="1400" spc="-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a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SQL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Server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database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hosted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in </a:t>
            </a:r>
            <a:r>
              <a:rPr sz="1400" spc="-30" dirty="0">
                <a:latin typeface="Georgia"/>
                <a:cs typeface="Georgia"/>
              </a:rPr>
              <a:t>the</a:t>
            </a:r>
            <a:r>
              <a:rPr sz="1400" spc="-5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cloud</a:t>
            </a:r>
            <a:r>
              <a:rPr sz="1400" spc="-8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or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spc="-65" dirty="0">
                <a:latin typeface="Georgia"/>
                <a:cs typeface="Georgia"/>
              </a:rPr>
              <a:t>on-</a:t>
            </a:r>
            <a:r>
              <a:rPr sz="1400" spc="-50" dirty="0">
                <a:latin typeface="Georgia"/>
                <a:cs typeface="Georgia"/>
              </a:rPr>
              <a:t>premises,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and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you</a:t>
            </a:r>
            <a:r>
              <a:rPr sz="1400" spc="-5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can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use</a:t>
            </a:r>
            <a:r>
              <a:rPr sz="1400" spc="-6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DirectQuery</a:t>
            </a:r>
            <a:r>
              <a:rPr sz="1400" spc="-6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or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Import </a:t>
            </a:r>
            <a:r>
              <a:rPr sz="1400" spc="-10" dirty="0">
                <a:latin typeface="Georgia"/>
                <a:cs typeface="Georgia"/>
              </a:rPr>
              <a:t>mode</a:t>
            </a:r>
            <a:r>
              <a:rPr sz="1400" spc="-50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to </a:t>
            </a:r>
            <a:r>
              <a:rPr sz="1400" spc="-30" dirty="0">
                <a:latin typeface="Georgia"/>
                <a:cs typeface="Georgia"/>
              </a:rPr>
              <a:t>access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your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20" dirty="0">
                <a:latin typeface="Georgia"/>
                <a:cs typeface="Georgia"/>
              </a:rPr>
              <a:t>data.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4672" y="723900"/>
            <a:ext cx="10589260" cy="0"/>
          </a:xfrm>
          <a:custGeom>
            <a:avLst/>
            <a:gdLst/>
            <a:ahLst/>
            <a:cxnLst/>
            <a:rect l="l" t="t" r="r" b="b"/>
            <a:pathLst>
              <a:path w="10589260">
                <a:moveTo>
                  <a:pt x="0" y="0"/>
                </a:moveTo>
                <a:lnTo>
                  <a:pt x="10588752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066" y="6145593"/>
            <a:ext cx="10582910" cy="0"/>
          </a:xfrm>
          <a:custGeom>
            <a:avLst/>
            <a:gdLst/>
            <a:ahLst/>
            <a:cxnLst/>
            <a:rect l="l" t="t" r="r" b="b"/>
            <a:pathLst>
              <a:path w="10582910">
                <a:moveTo>
                  <a:pt x="0" y="0"/>
                </a:moveTo>
                <a:lnTo>
                  <a:pt x="105828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" y="56"/>
            <a:ext cx="6044183" cy="68578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842135" marR="5080">
              <a:lnSpc>
                <a:spcPts val="4320"/>
              </a:lnSpc>
              <a:spcBef>
                <a:spcPts val="640"/>
              </a:spcBef>
            </a:pPr>
            <a:r>
              <a:rPr spc="-75" dirty="0"/>
              <a:t>CREATING </a:t>
            </a:r>
            <a:r>
              <a:rPr spc="-175" dirty="0"/>
              <a:t>VISUALIZATIONS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75831" y="2170912"/>
            <a:ext cx="4495800" cy="240919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400" b="1" spc="50" dirty="0">
                <a:latin typeface="Calibri"/>
                <a:cs typeface="Calibri"/>
              </a:rPr>
              <a:t>Types</a:t>
            </a:r>
            <a:r>
              <a:rPr sz="1400" b="1" spc="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of</a:t>
            </a:r>
            <a:r>
              <a:rPr sz="1400" b="1" spc="195" dirty="0">
                <a:latin typeface="Calibri"/>
                <a:cs typeface="Calibri"/>
              </a:rPr>
              <a:t> </a:t>
            </a:r>
            <a:r>
              <a:rPr sz="1400" b="1" spc="35" dirty="0">
                <a:latin typeface="Calibri"/>
                <a:cs typeface="Calibri"/>
              </a:rPr>
              <a:t>Visualizations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  <a:spcBef>
                <a:spcPts val="490"/>
              </a:spcBef>
            </a:pPr>
            <a:r>
              <a:rPr sz="1400" spc="-30" dirty="0">
                <a:latin typeface="Georgia"/>
                <a:cs typeface="Georgia"/>
              </a:rPr>
              <a:t>Power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BI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provides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a</a:t>
            </a:r>
            <a:r>
              <a:rPr sz="1400" spc="-1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wide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range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of</a:t>
            </a:r>
            <a:r>
              <a:rPr sz="1400" spc="120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visualization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types, </a:t>
            </a:r>
            <a:r>
              <a:rPr sz="1400" spc="-30" dirty="0">
                <a:latin typeface="Georgia"/>
                <a:cs typeface="Georgia"/>
              </a:rPr>
              <a:t>including</a:t>
            </a:r>
            <a:r>
              <a:rPr sz="1400" spc="-55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charts,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tables,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and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maps,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30" dirty="0">
                <a:latin typeface="Georgia"/>
                <a:cs typeface="Georgia"/>
              </a:rPr>
              <a:t>that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enable</a:t>
            </a:r>
            <a:r>
              <a:rPr sz="1400" spc="-5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you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to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create </a:t>
            </a:r>
            <a:r>
              <a:rPr sz="1400" spc="-45" dirty="0">
                <a:latin typeface="Georgia"/>
                <a:cs typeface="Georgia"/>
              </a:rPr>
              <a:t>stunning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50" dirty="0">
                <a:latin typeface="Georgia"/>
                <a:cs typeface="Georgia"/>
              </a:rPr>
              <a:t>reports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and dashboards.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400" b="1" spc="65" dirty="0">
                <a:latin typeface="Calibri"/>
                <a:cs typeface="Calibri"/>
              </a:rPr>
              <a:t>Customizing</a:t>
            </a:r>
            <a:r>
              <a:rPr sz="1400" b="1" spc="35" dirty="0">
                <a:latin typeface="Calibri"/>
                <a:cs typeface="Calibri"/>
              </a:rPr>
              <a:t> Visualizations</a:t>
            </a:r>
            <a:endParaRPr sz="1400">
              <a:latin typeface="Calibri"/>
              <a:cs typeface="Calibri"/>
            </a:endParaRPr>
          </a:p>
          <a:p>
            <a:pPr marL="12700" marR="104139">
              <a:lnSpc>
                <a:spcPct val="110000"/>
              </a:lnSpc>
              <a:spcBef>
                <a:spcPts val="495"/>
              </a:spcBef>
            </a:pPr>
            <a:r>
              <a:rPr sz="1400" spc="-30" dirty="0">
                <a:latin typeface="Georgia"/>
                <a:cs typeface="Georgia"/>
              </a:rPr>
              <a:t>Power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BI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45" dirty="0">
                <a:latin typeface="Georgia"/>
                <a:cs typeface="Georgia"/>
              </a:rPr>
              <a:t>enables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you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to</a:t>
            </a:r>
            <a:r>
              <a:rPr sz="1400" spc="-10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customize </a:t>
            </a:r>
            <a:r>
              <a:rPr sz="1400" spc="-10" dirty="0">
                <a:latin typeface="Georgia"/>
                <a:cs typeface="Georgia"/>
              </a:rPr>
              <a:t>your</a:t>
            </a:r>
            <a:r>
              <a:rPr sz="1400" spc="-25" dirty="0">
                <a:latin typeface="Georgia"/>
                <a:cs typeface="Georgia"/>
              </a:rPr>
              <a:t> visualizations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to </a:t>
            </a:r>
            <a:r>
              <a:rPr sz="1400" spc="-35" dirty="0">
                <a:latin typeface="Georgia"/>
                <a:cs typeface="Georgia"/>
              </a:rPr>
              <a:t>meet</a:t>
            </a:r>
            <a:r>
              <a:rPr sz="1400" spc="-50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your</a:t>
            </a:r>
            <a:r>
              <a:rPr sz="1400" spc="-60" dirty="0">
                <a:latin typeface="Georgia"/>
                <a:cs typeface="Georgia"/>
              </a:rPr>
              <a:t> </a:t>
            </a:r>
            <a:r>
              <a:rPr sz="1400" spc="-35" dirty="0">
                <a:latin typeface="Georgia"/>
                <a:cs typeface="Georgia"/>
              </a:rPr>
              <a:t>specific</a:t>
            </a:r>
            <a:r>
              <a:rPr sz="1400" spc="-50" dirty="0">
                <a:latin typeface="Georgia"/>
                <a:cs typeface="Georgia"/>
              </a:rPr>
              <a:t> </a:t>
            </a:r>
            <a:r>
              <a:rPr sz="1400" spc="-40" dirty="0">
                <a:latin typeface="Georgia"/>
                <a:cs typeface="Georgia"/>
              </a:rPr>
              <a:t>needs,</a:t>
            </a:r>
            <a:r>
              <a:rPr sz="1400" spc="-45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such</a:t>
            </a:r>
            <a:r>
              <a:rPr sz="1400" spc="-3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as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adding</a:t>
            </a:r>
            <a:r>
              <a:rPr sz="1400" spc="-30" dirty="0">
                <a:latin typeface="Georgia"/>
                <a:cs typeface="Georgia"/>
              </a:rPr>
              <a:t> labels,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45" dirty="0">
                <a:latin typeface="Georgia"/>
                <a:cs typeface="Georgia"/>
              </a:rPr>
              <a:t>filters,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and </a:t>
            </a:r>
            <a:r>
              <a:rPr sz="1400" spc="-40" dirty="0">
                <a:latin typeface="Georgia"/>
                <a:cs typeface="Georgia"/>
              </a:rPr>
              <a:t>formatting</a:t>
            </a:r>
            <a:r>
              <a:rPr sz="1400" spc="-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options.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81292" y="723900"/>
            <a:ext cx="4610100" cy="0"/>
          </a:xfrm>
          <a:custGeom>
            <a:avLst/>
            <a:gdLst/>
            <a:ahLst/>
            <a:cxnLst/>
            <a:rect l="l" t="t" r="r" b="b"/>
            <a:pathLst>
              <a:path w="4610100">
                <a:moveTo>
                  <a:pt x="0" y="0"/>
                </a:moveTo>
                <a:lnTo>
                  <a:pt x="4610100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81292" y="6142786"/>
            <a:ext cx="4610100" cy="0"/>
          </a:xfrm>
          <a:custGeom>
            <a:avLst/>
            <a:gdLst/>
            <a:ahLst/>
            <a:cxnLst/>
            <a:rect l="l" t="t" r="r" b="b"/>
            <a:pathLst>
              <a:path w="4610100">
                <a:moveTo>
                  <a:pt x="0" y="0"/>
                </a:moveTo>
                <a:lnTo>
                  <a:pt x="4610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1016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fkGrotesk</vt:lpstr>
      <vt:lpstr>fkGroteskNeue</vt:lpstr>
      <vt:lpstr>Georgia</vt:lpstr>
      <vt:lpstr>Tahoma</vt:lpstr>
      <vt:lpstr>Trebuchet MS</vt:lpstr>
      <vt:lpstr>Office Theme</vt:lpstr>
      <vt:lpstr>From Zero to  Power BI  Hero in 30 Days </vt:lpstr>
      <vt:lpstr>PowerPoint Presentation</vt:lpstr>
      <vt:lpstr>INTRODUCTION TO MICROSOFT POWER BI</vt:lpstr>
      <vt:lpstr>WHAT IS MICROSOFT POWER BI?</vt:lpstr>
      <vt:lpstr>OVERVIEW OF MICROSOFT POWER BI</vt:lpstr>
      <vt:lpstr>BENEFITS OF USING POWER BI</vt:lpstr>
      <vt:lpstr>HOW TO USE MICROSOFT POWER BI</vt:lpstr>
      <vt:lpstr>CONNECTING DATA SOURCES TO POWER BI</vt:lpstr>
      <vt:lpstr>CREATING VISUALIZATIONS</vt:lpstr>
      <vt:lpstr>BUILDING DASHBOARDS</vt:lpstr>
      <vt:lpstr>PowerPoint Presentation</vt:lpstr>
      <vt:lpstr>DATA MODELING IN POWER BI</vt:lpstr>
      <vt:lpstr>POWER QUERY EDITOR</vt:lpstr>
      <vt:lpstr>POWER BI ADMINISTRATION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Satish Dhawale</dc:creator>
  <cp:lastModifiedBy>SAMA UMESH REDDY</cp:lastModifiedBy>
  <cp:revision>1</cp:revision>
  <dcterms:created xsi:type="dcterms:W3CDTF">2025-05-22T18:02:26Z</dcterms:created>
  <dcterms:modified xsi:type="dcterms:W3CDTF">2025-05-22T18:12:37Z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2025-05-22T00:00:00Z</vt:filetime>
  </property>
  <property fmtid="{D5CDD505-2E9C-101B-9397-08002B2CF9AE}" pid="5" name="Producer">
    <vt:lpwstr>Microsoft® PowerPoint® for Microsoft 365</vt:lpwstr>
  </property>
</Properties>
</file>