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39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40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E299BF9-428E-4134-89AE-296EC14721BE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Shape 1"/>
          <p:cNvSpPr txBox="1"/>
          <p:nvPr/>
        </p:nvSpPr>
        <p:spPr>
          <a:xfrm>
            <a:off x="6042240" y="9493560"/>
            <a:ext cx="169560" cy="184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5D166F7-DED7-4A6C-8FC7-065A31222A7E}" type="slidenum"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/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789480" y="605160"/>
            <a:ext cx="5470560" cy="245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Hypothesis: </a:t>
            </a:r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Create a Hypothesis with an emphasis on SMART principles. </a:t>
            </a:r>
            <a:r>
              <a:rPr b="1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</a:t>
            </a:r>
            <a:r>
              <a:rPr b="1"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 – Specific, M – Measurable, A – Achievable, R – Realistic, T – Timebound).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If you cannot do this, you </a:t>
            </a: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 not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 have a good grasp on the business problem.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Context: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With context, we have </a:t>
            </a:r>
            <a:r>
              <a:rPr b="1" lang="en-US" sz="12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clearly identified the problem at hand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and have elucidated on how our initiative may solve this problem, alongside the commercial implications this will have on the business.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Criteria for Success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Scope of Solution Space: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Constraints within Solution Space: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Stakeholders to provide key insight: 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Who are the people I need to speak to, to get the answers I need for my data analysis?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b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What key data sources are required</a:t>
            </a: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?</a:t>
            </a:r>
            <a:endParaRPr/>
          </a:p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7920" y="1604520"/>
            <a:ext cx="498744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74960" y="234720"/>
            <a:ext cx="8793720" cy="1383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8298360" y="37080"/>
            <a:ext cx="670320" cy="12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74960" y="234720"/>
            <a:ext cx="8793720" cy="2980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37880" y="1576080"/>
            <a:ext cx="4343760" cy="468072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4587480" y="1576080"/>
            <a:ext cx="4343760" cy="4680720"/>
          </a:xfrm>
          <a:prstGeom prst="rect">
            <a:avLst/>
          </a:prstGeom>
          <a:solidFill>
            <a:schemeClr val="lt1"/>
          </a:solidFill>
          <a:ln w="19080">
            <a:solidFill>
              <a:schemeClr val="accent5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218880" y="161820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/>
          <a:p>
            <a:pPr>
              <a:lnSpc>
                <a:spcPct val="100000"/>
              </a:lnSpc>
            </a:pPr>
            <a:r>
              <a:rPr lang="en-US" sz="14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</a:t>
            </a:r>
            <a:endParaRPr/>
          </a:p>
        </p:txBody>
      </p:sp>
      <p:sp>
        <p:nvSpPr>
          <p:cNvPr id="44" name="CustomShape 4"/>
          <p:cNvSpPr/>
          <p:nvPr/>
        </p:nvSpPr>
        <p:spPr>
          <a:xfrm>
            <a:off x="4668480" y="161820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/>
          <a:p>
            <a:pPr>
              <a:lnSpc>
                <a:spcPct val="100000"/>
              </a:lnSpc>
            </a:pPr>
            <a:r>
              <a:rPr lang="en-US" sz="14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4</a:t>
            </a:r>
            <a:endParaRPr/>
          </a:p>
        </p:txBody>
      </p:sp>
      <p:sp>
        <p:nvSpPr>
          <p:cNvPr id="45" name="CustomShape 5"/>
          <p:cNvSpPr/>
          <p:nvPr/>
        </p:nvSpPr>
        <p:spPr>
          <a:xfrm>
            <a:off x="601200" y="165024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430" spc="-1" strike="noStrike">
                <a:solidFill>
                  <a:srgbClr val="002c4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Context</a:t>
            </a:r>
            <a:endParaRPr/>
          </a:p>
        </p:txBody>
      </p:sp>
      <p:sp>
        <p:nvSpPr>
          <p:cNvPr id="46" name="CustomShape 6"/>
          <p:cNvSpPr/>
          <p:nvPr/>
        </p:nvSpPr>
        <p:spPr>
          <a:xfrm>
            <a:off x="5050800" y="165024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430" spc="-1" strike="noStrike">
                <a:solidFill>
                  <a:srgbClr val="002c4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Constraints within solution space</a:t>
            </a:r>
            <a:endParaRPr/>
          </a:p>
        </p:txBody>
      </p:sp>
      <p:sp>
        <p:nvSpPr>
          <p:cNvPr id="47" name="CustomShape 7"/>
          <p:cNvSpPr/>
          <p:nvPr/>
        </p:nvSpPr>
        <p:spPr>
          <a:xfrm>
            <a:off x="4668480" y="320724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/>
          <a:p>
            <a:pPr>
              <a:lnSpc>
                <a:spcPct val="100000"/>
              </a:lnSpc>
            </a:pPr>
            <a:r>
              <a:rPr lang="en-US" sz="14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5</a:t>
            </a:r>
            <a:endParaRPr/>
          </a:p>
        </p:txBody>
      </p:sp>
      <p:sp>
        <p:nvSpPr>
          <p:cNvPr id="48" name="CustomShape 8"/>
          <p:cNvSpPr/>
          <p:nvPr/>
        </p:nvSpPr>
        <p:spPr>
          <a:xfrm>
            <a:off x="218880" y="320724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/>
          <a:p>
            <a:pPr>
              <a:lnSpc>
                <a:spcPct val="100000"/>
              </a:lnSpc>
            </a:pPr>
            <a:r>
              <a:rPr lang="en-US" sz="14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</a:t>
            </a:r>
            <a:endParaRPr/>
          </a:p>
        </p:txBody>
      </p:sp>
      <p:sp>
        <p:nvSpPr>
          <p:cNvPr id="49" name="CustomShape 9"/>
          <p:cNvSpPr/>
          <p:nvPr/>
        </p:nvSpPr>
        <p:spPr>
          <a:xfrm>
            <a:off x="601200" y="323928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430" spc="-1" strike="noStrike">
                <a:solidFill>
                  <a:srgbClr val="002c4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Criteria for success</a:t>
            </a:r>
            <a:endParaRPr/>
          </a:p>
        </p:txBody>
      </p:sp>
      <p:sp>
        <p:nvSpPr>
          <p:cNvPr id="50" name="CustomShape 10"/>
          <p:cNvSpPr/>
          <p:nvPr/>
        </p:nvSpPr>
        <p:spPr>
          <a:xfrm>
            <a:off x="5050800" y="323928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430" spc="-1" strike="noStrike">
                <a:solidFill>
                  <a:srgbClr val="002c4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Stakeholders to provide key insight</a:t>
            </a:r>
            <a:endParaRPr/>
          </a:p>
        </p:txBody>
      </p:sp>
      <p:sp>
        <p:nvSpPr>
          <p:cNvPr id="51" name="CustomShape 11"/>
          <p:cNvSpPr/>
          <p:nvPr/>
        </p:nvSpPr>
        <p:spPr>
          <a:xfrm>
            <a:off x="218880" y="479772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/>
          <a:p>
            <a:pPr>
              <a:lnSpc>
                <a:spcPct val="100000"/>
              </a:lnSpc>
            </a:pPr>
            <a:r>
              <a:rPr lang="en-US" sz="14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3</a:t>
            </a:r>
            <a:endParaRPr/>
          </a:p>
        </p:txBody>
      </p:sp>
      <p:sp>
        <p:nvSpPr>
          <p:cNvPr id="52" name="CustomShape 12"/>
          <p:cNvSpPr/>
          <p:nvPr/>
        </p:nvSpPr>
        <p:spPr>
          <a:xfrm>
            <a:off x="4668480" y="4797720"/>
            <a:ext cx="288000" cy="288000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47520" rIns="47520" tIns="47520" bIns="47520" anchor="ctr"/>
          <a:p>
            <a:pPr>
              <a:lnSpc>
                <a:spcPct val="100000"/>
              </a:lnSpc>
            </a:pPr>
            <a:r>
              <a:rPr lang="en-US" sz="143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6</a:t>
            </a:r>
            <a:endParaRPr/>
          </a:p>
        </p:txBody>
      </p:sp>
      <p:sp>
        <p:nvSpPr>
          <p:cNvPr id="53" name="CustomShape 13"/>
          <p:cNvSpPr/>
          <p:nvPr/>
        </p:nvSpPr>
        <p:spPr>
          <a:xfrm>
            <a:off x="601200" y="4831920"/>
            <a:ext cx="3597120" cy="21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430" spc="-1" strike="noStrike">
                <a:solidFill>
                  <a:srgbClr val="002c4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Scope of solution space </a:t>
            </a:r>
            <a:endParaRPr/>
          </a:p>
        </p:txBody>
      </p:sp>
      <p:sp>
        <p:nvSpPr>
          <p:cNvPr id="54" name="CustomShape 14"/>
          <p:cNvSpPr/>
          <p:nvPr/>
        </p:nvSpPr>
        <p:spPr>
          <a:xfrm>
            <a:off x="5050800" y="4829760"/>
            <a:ext cx="3597120" cy="22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430" spc="-1" strike="noStrike">
                <a:solidFill>
                  <a:srgbClr val="002c4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 data sources </a:t>
            </a:r>
            <a:endParaRPr/>
          </a:p>
        </p:txBody>
      </p:sp>
      <p:sp>
        <p:nvSpPr>
          <p:cNvPr id="55" name="CustomShape 15"/>
          <p:cNvSpPr/>
          <p:nvPr/>
        </p:nvSpPr>
        <p:spPr>
          <a:xfrm>
            <a:off x="143280" y="1964880"/>
            <a:ext cx="4323960" cy="12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6"/>
          <p:cNvSpPr/>
          <p:nvPr/>
        </p:nvSpPr>
        <p:spPr>
          <a:xfrm>
            <a:off x="143280" y="3538800"/>
            <a:ext cx="4323960" cy="1410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0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 Identify the facilities that would bring more customers who</a:t>
            </a:r>
            <a:endParaRPr/>
          </a:p>
          <a:p>
            <a:pPr>
              <a:lnSpc>
                <a:spcPct val="100000"/>
              </a:lnSpc>
            </a:pPr>
            <a:r>
              <a:rPr lang="en-US" sz="10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would pay more to use them</a:t>
            </a:r>
            <a:endParaRPr/>
          </a:p>
          <a:p>
            <a:pPr>
              <a:lnSpc>
                <a:spcPct val="100000"/>
              </a:lnSpc>
            </a:pPr>
            <a:r>
              <a:rPr lang="en-US" sz="10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 Increased profitability</a:t>
            </a:r>
            <a:endParaRPr/>
          </a:p>
        </p:txBody>
      </p:sp>
      <p:sp>
        <p:nvSpPr>
          <p:cNvPr id="57" name="CustomShape 17"/>
          <p:cNvSpPr/>
          <p:nvPr/>
        </p:nvSpPr>
        <p:spPr>
          <a:xfrm>
            <a:off x="186840" y="5184720"/>
            <a:ext cx="4323960" cy="750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r>
              <a:rPr lang="en-US" sz="10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This project aims to build a predictive model for ticket price based on a number of facilities, or properties, boasted by resorts (</a:t>
            </a:r>
            <a:r>
              <a:rPr i="1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at the resorts).</a:t>
            </a:r>
            <a:r>
              <a:rPr lang="en-US" sz="10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 This model will be used to provide guidance for Big Mountain's pricing and future facility investment plans.</a:t>
            </a:r>
            <a:endParaRPr/>
          </a:p>
        </p:txBody>
      </p:sp>
      <p:sp>
        <p:nvSpPr>
          <p:cNvPr id="58" name="CustomShape 18"/>
          <p:cNvSpPr/>
          <p:nvPr/>
        </p:nvSpPr>
        <p:spPr>
          <a:xfrm>
            <a:off x="4558320" y="1963800"/>
            <a:ext cx="43239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0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1. Missing data values including desired target quantity, the ticket price</a:t>
            </a:r>
            <a:endParaRPr/>
          </a:p>
          <a:p>
            <a:pPr>
              <a:lnSpc>
                <a:spcPct val="100000"/>
              </a:lnSpc>
            </a:pPr>
            <a:r>
              <a:rPr lang="en-US" sz="10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2. presence of unrelated, spurious, noisy data</a:t>
            </a:r>
            <a:endParaRPr/>
          </a:p>
        </p:txBody>
      </p:sp>
      <p:sp>
        <p:nvSpPr>
          <p:cNvPr id="59" name="CustomShape 19"/>
          <p:cNvSpPr/>
          <p:nvPr/>
        </p:nvSpPr>
        <p:spPr>
          <a:xfrm>
            <a:off x="4591080" y="5085000"/>
            <a:ext cx="43239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0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Supplied CSV file that contains most of the data about various ski resorts in the country with similar and different facilities making a range of profit.</a:t>
            </a:r>
            <a:endParaRPr/>
          </a:p>
        </p:txBody>
      </p:sp>
      <p:sp>
        <p:nvSpPr>
          <p:cNvPr id="60" name="CustomShape 20"/>
          <p:cNvSpPr/>
          <p:nvPr/>
        </p:nvSpPr>
        <p:spPr>
          <a:xfrm>
            <a:off x="6633360" y="6524280"/>
            <a:ext cx="431640" cy="20484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ttrocento Sans"/>
                <a:ea typeface="Quattrocento Sans"/>
              </a:rPr>
              <a:t>H</a:t>
            </a:r>
            <a:endParaRPr/>
          </a:p>
        </p:txBody>
      </p:sp>
      <p:sp>
        <p:nvSpPr>
          <p:cNvPr id="61" name="CustomShape 21"/>
          <p:cNvSpPr/>
          <p:nvPr/>
        </p:nvSpPr>
        <p:spPr>
          <a:xfrm>
            <a:off x="7028640" y="65138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ttrocento Sans"/>
                <a:ea typeface="Quattrocento Sans"/>
              </a:rPr>
              <a:t>D</a:t>
            </a:r>
            <a:endParaRPr/>
          </a:p>
        </p:txBody>
      </p:sp>
      <p:sp>
        <p:nvSpPr>
          <p:cNvPr id="62" name="CustomShape 22"/>
          <p:cNvSpPr/>
          <p:nvPr/>
        </p:nvSpPr>
        <p:spPr>
          <a:xfrm>
            <a:off x="7452360" y="65030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ttrocento Sans"/>
                <a:ea typeface="Quattrocento Sans"/>
              </a:rPr>
              <a:t>E</a:t>
            </a:r>
            <a:endParaRPr/>
          </a:p>
        </p:txBody>
      </p:sp>
      <p:sp>
        <p:nvSpPr>
          <p:cNvPr id="63" name="CustomShape 23"/>
          <p:cNvSpPr/>
          <p:nvPr/>
        </p:nvSpPr>
        <p:spPr>
          <a:xfrm>
            <a:off x="7846560" y="650808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ttrocento Sans"/>
                <a:ea typeface="Quattrocento Sans"/>
              </a:rPr>
              <a:t>I</a:t>
            </a:r>
            <a:endParaRPr/>
          </a:p>
        </p:txBody>
      </p:sp>
      <p:sp>
        <p:nvSpPr>
          <p:cNvPr id="64" name="CustomShape 24"/>
          <p:cNvSpPr/>
          <p:nvPr/>
        </p:nvSpPr>
        <p:spPr>
          <a:xfrm>
            <a:off x="8245800" y="6503040"/>
            <a:ext cx="431640" cy="215640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ttrocento Sans"/>
                <a:ea typeface="Quattrocento Sans"/>
              </a:rPr>
              <a:t>P</a:t>
            </a:r>
            <a:endParaRPr/>
          </a:p>
        </p:txBody>
      </p:sp>
      <p:sp>
        <p:nvSpPr>
          <p:cNvPr id="65" name="CustomShape 25"/>
          <p:cNvSpPr/>
          <p:nvPr/>
        </p:nvSpPr>
        <p:spPr>
          <a:xfrm>
            <a:off x="8099280" y="707040"/>
            <a:ext cx="431640" cy="204840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1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Quattrocento Sans"/>
                <a:ea typeface="Quattrocento Sans"/>
              </a:rPr>
              <a:t>H</a:t>
            </a:r>
            <a:endParaRPr/>
          </a:p>
        </p:txBody>
      </p:sp>
      <p:sp>
        <p:nvSpPr>
          <p:cNvPr id="66" name="CustomShape 26"/>
          <p:cNvSpPr/>
          <p:nvPr/>
        </p:nvSpPr>
        <p:spPr>
          <a:xfrm>
            <a:off x="121680" y="116640"/>
            <a:ext cx="7724520" cy="1136880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TextShape 27"/>
          <p:cNvSpPr txBox="1"/>
          <p:nvPr/>
        </p:nvSpPr>
        <p:spPr>
          <a:xfrm>
            <a:off x="184320" y="189720"/>
            <a:ext cx="8793360" cy="307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29748d"/>
                </a:solidFill>
                <a:uFill>
                  <a:solidFill>
                    <a:srgbClr val="ffffff"/>
                  </a:solidFill>
                </a:uFill>
                <a:latin typeface="Quattrocento Sans"/>
                <a:ea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68" name="CustomShape 28"/>
          <p:cNvSpPr/>
          <p:nvPr/>
        </p:nvSpPr>
        <p:spPr>
          <a:xfrm>
            <a:off x="4607280" y="3547440"/>
            <a:ext cx="4323960" cy="108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lang="en-US" sz="1069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Big Mountain ski resort management</a:t>
            </a:r>
            <a:endParaRPr/>
          </a:p>
        </p:txBody>
      </p:sp>
      <p:sp>
        <p:nvSpPr>
          <p:cNvPr id="69" name="CustomShape 29"/>
          <p:cNvSpPr/>
          <p:nvPr/>
        </p:nvSpPr>
        <p:spPr>
          <a:xfrm>
            <a:off x="184320" y="541080"/>
            <a:ext cx="8584200" cy="49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Design a pricing model for ski resort tickets to maximize the profit</a:t>
            </a:r>
            <a:endParaRPr/>
          </a:p>
        </p:txBody>
      </p:sp>
      <p:sp>
        <p:nvSpPr>
          <p:cNvPr id="70" name="TextShape 30"/>
          <p:cNvSpPr txBox="1"/>
          <p:nvPr/>
        </p:nvSpPr>
        <p:spPr>
          <a:xfrm>
            <a:off x="182880" y="2194560"/>
            <a:ext cx="4237560" cy="682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50" spc="-1">
                <a:latin typeface="Arial"/>
              </a:rPr>
              <a:t>Big Mountain ski resort suspects it may not be maximizing returns, </a:t>
            </a:r>
            <a:endParaRPr/>
          </a:p>
          <a:p>
            <a:r>
              <a:rPr lang="en-US" sz="1050" spc="-1">
                <a:latin typeface="Arial"/>
              </a:rPr>
              <a:t>relative to its position in the market. It also does not have a strong </a:t>
            </a:r>
            <a:endParaRPr/>
          </a:p>
          <a:p>
            <a:r>
              <a:rPr lang="en-US" sz="1050" spc="-1">
                <a:latin typeface="Arial"/>
              </a:rPr>
              <a:t>sense of what facilities matter most to visitors, particularly which ones</a:t>
            </a:r>
            <a:endParaRPr/>
          </a:p>
          <a:p>
            <a:r>
              <a:rPr lang="en-US" sz="1050" spc="-1">
                <a:latin typeface="Arial"/>
              </a:rPr>
              <a:t>They are most likely to pay more for.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Application>LibreOffice/5.0.0.5$Windows_x86 LibreOffice_project/1b1a90865e348b492231e1c451437d7a15bb262b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dc:language>en-US</dc:language>
  <dcterms:modified xsi:type="dcterms:W3CDTF">2021-09-21T08:23:53Z</dcterms:modified>
  <cp:revision>1</cp:revision>
</cp:coreProperties>
</file>