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75" r:id="rId6"/>
    <p:sldId id="261" r:id="rId7"/>
    <p:sldId id="270" r:id="rId8"/>
    <p:sldId id="276" r:id="rId9"/>
    <p:sldId id="278" r:id="rId10"/>
    <p:sldId id="277" r:id="rId11"/>
    <p:sldId id="269" r:id="rId12"/>
    <p:sldId id="268" r:id="rId13"/>
    <p:sldId id="264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2DE0-90AB-415F-91B2-DCF4BC0B406B}" type="datetimeFigureOut">
              <a:rPr lang="en-US" smtClean="0"/>
              <a:pPr/>
              <a:t>5/23/2019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46CF2-F70E-46A6-8C75-769EA88BC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6CF2-F70E-46A6-8C75-769EA88BC14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9E76D7-5A0C-4149-9EDD-FF224C72D4A2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A8DD-24F0-45EB-9DE9-085727C3AE37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3110-7175-4463-ADD1-571FAD1E76D1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00BBBD-DACE-432E-9845-3AC0813E4E86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5E3639-D67B-4231-91F8-AEBEED5A4BAF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1419-DF54-45B0-8E0A-E20DAA1EA272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3C79-EB60-4516-9080-A1D8BCF66545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CA50F-C7C5-453B-9AB1-3238B5A73920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2FF0-C0A9-47AF-BB3C-07F0AA1D9915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6680F3-894E-41EF-B6B7-3FC4ACF372BA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8684E1-F270-4966-A5A5-41F8F05F1A87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A68396-AEB2-4A1F-B1E8-78C6A63EE698}" type="datetime1">
              <a:rPr lang="en-US" smtClean="0"/>
              <a:pPr/>
              <a:t>5/23/2019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Post Graduate Program in Data Analytics(PGP)_Capstone Project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C179F4-B299-41E2-B74D-1022852DD9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500042"/>
            <a:ext cx="6172200" cy="178595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Capstone Project</a:t>
            </a:r>
            <a:br>
              <a:rPr lang="en-US" sz="2000" dirty="0" smtClean="0"/>
            </a:br>
            <a:r>
              <a:rPr lang="en-US" sz="2000" dirty="0" smtClean="0"/>
              <a:t>(python)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u="sng" dirty="0" smtClean="0"/>
              <a:t>Loan Issue and Credit Risk analysis</a:t>
            </a:r>
            <a:endParaRPr lang="en-IN" sz="32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4929198"/>
            <a:ext cx="5357850" cy="1371600"/>
          </a:xfrm>
        </p:spPr>
        <p:txBody>
          <a:bodyPr>
            <a:normAutofit/>
          </a:bodyPr>
          <a:lstStyle/>
          <a:p>
            <a:pPr algn="ctr"/>
            <a:r>
              <a:rPr lang="en-US" sz="1100" dirty="0" smtClean="0"/>
              <a:t>Presented by</a:t>
            </a:r>
          </a:p>
          <a:p>
            <a:pPr algn="ctr"/>
            <a:r>
              <a:rPr lang="en-US" i="1" u="sng" smtClean="0"/>
              <a:t>Umesh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Sangule</a:t>
            </a:r>
            <a:endParaRPr lang="en-IN" i="1" u="sng" dirty="0"/>
          </a:p>
        </p:txBody>
      </p:sp>
      <p:pic>
        <p:nvPicPr>
          <p:cNvPr id="1026" name="Picture 2" descr="C:\Users\HP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643182"/>
            <a:ext cx="2143125" cy="2143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Find correlation between numerical variables </a:t>
            </a:r>
          </a:p>
          <a:p>
            <a:pPr algn="just">
              <a:buNone/>
            </a:pPr>
            <a:r>
              <a:rPr lang="en-US" dirty="0" smtClean="0"/>
              <a:t>     using Correlation plot by using threshold of </a:t>
            </a:r>
          </a:p>
          <a:p>
            <a:pPr algn="just">
              <a:buNone/>
            </a:pPr>
            <a:r>
              <a:rPr lang="en-US" dirty="0" smtClean="0"/>
              <a:t>     0.3 for filtration of variables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Deciding Important Variables using Correlation for Feature Selection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Models Applied: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IN" dirty="0" smtClean="0"/>
              <a:t>1. Logistic Regression</a:t>
            </a:r>
          </a:p>
          <a:p>
            <a:pPr>
              <a:buNone/>
            </a:pPr>
            <a:r>
              <a:rPr lang="en-US" dirty="0" smtClean="0"/>
              <a:t>        2. Decision Tree</a:t>
            </a:r>
          </a:p>
          <a:p>
            <a:pPr>
              <a:buNone/>
            </a:pPr>
            <a:r>
              <a:rPr lang="en-US" dirty="0" smtClean="0"/>
              <a:t>        3. Random Forest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Analysis Parameter:</a:t>
            </a:r>
          </a:p>
          <a:p>
            <a:pPr>
              <a:buNone/>
            </a:pPr>
            <a:r>
              <a:rPr lang="en-US" dirty="0" smtClean="0"/>
              <a:t>       1. Accuracy Calculation</a:t>
            </a:r>
          </a:p>
          <a:p>
            <a:pPr>
              <a:buNone/>
            </a:pPr>
            <a:r>
              <a:rPr lang="en-US" dirty="0" smtClean="0"/>
              <a:t>       2. AUC-ROC Curve</a:t>
            </a:r>
          </a:p>
          <a:p>
            <a:pPr>
              <a:buNone/>
            </a:pPr>
            <a:r>
              <a:rPr lang="en-US" dirty="0" smtClean="0"/>
              <a:t>       3. Optimal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US" dirty="0" smtClean="0"/>
              <a:t>Results: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972452" cy="5143536"/>
          </a:xfrm>
        </p:spPr>
        <p:txBody>
          <a:bodyPr/>
          <a:lstStyle/>
          <a:p>
            <a:r>
              <a:rPr lang="en-US" i="1" u="sng" dirty="0" smtClean="0"/>
              <a:t>Logistic Regression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Accuracy = 95.91    Optimal threshold = 0.15 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500306"/>
            <a:ext cx="5429288" cy="353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829576" cy="5072098"/>
          </a:xfrm>
        </p:spPr>
        <p:txBody>
          <a:bodyPr/>
          <a:lstStyle/>
          <a:p>
            <a:r>
              <a:rPr lang="en-US" i="1" u="sng" dirty="0" smtClean="0"/>
              <a:t>Decision Tree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Accuracy = 26.99    Optimal Threshold =  1.0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571744"/>
            <a:ext cx="5143536" cy="353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615262" cy="5000660"/>
          </a:xfrm>
        </p:spPr>
        <p:txBody>
          <a:bodyPr/>
          <a:lstStyle/>
          <a:p>
            <a:r>
              <a:rPr lang="en-US" i="1" u="sng" dirty="0" smtClean="0"/>
              <a:t>Random Forest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Accuracy = 78.43  Optimal Threshold = 0.5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8" name="Picture 7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643182"/>
            <a:ext cx="5004940" cy="353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You…!!!</a:t>
            </a: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general, whenever an individual/corporation applies for a loan from a bank (or any loan issuer), their credit history undergoes a rigorous check to ensure that whether they are capable enough to pay off the loan (in this industry it is referred to as credit-worthiness).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Based on the amount of risk that the issuer is willing to take (plus some other factors) they decide on a cutoff of that score and use it to take a decision regarding whether to pass the loan or not. This is a way of managing credit risk. 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 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/>
          <a:lstStyle/>
          <a:p>
            <a:pPr algn="just"/>
            <a:r>
              <a:rPr lang="en-US" dirty="0" smtClean="0"/>
              <a:t>In this project we will have to put </a:t>
            </a:r>
            <a:r>
              <a:rPr lang="en-US" dirty="0" err="1" smtClean="0"/>
              <a:t>ourself</a:t>
            </a:r>
            <a:r>
              <a:rPr lang="en-US" dirty="0" smtClean="0"/>
              <a:t> in the shoes of a loan issuer and manage credit risk by using the past data and deciding whom to give the loan to in the future.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data contains the indicator of default, payment information, credit history, etc.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/>
          <a:lstStyle/>
          <a:p>
            <a:pPr algn="just"/>
            <a:r>
              <a:rPr lang="en-US" dirty="0" smtClean="0"/>
              <a:t>We have to build a data model to predict the probability of default, and choose a cut-off based on what we feel is suitable. Alternatively we can also use a modeling technique which gives binary output.</a:t>
            </a:r>
            <a:endParaRPr lang="en-IN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Based on the data that is available during loan application, build a model to predict default in the future. This will help the company in deciding whether or not to pass the loan.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471490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Checking Number of Columns and Rows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   Number of Rows  = 855969</a:t>
            </a:r>
          </a:p>
          <a:p>
            <a:pPr algn="ctr">
              <a:buNone/>
            </a:pPr>
            <a:r>
              <a:rPr lang="en-US" dirty="0" smtClean="0"/>
              <a:t>  Number of Columns =  73</a:t>
            </a:r>
          </a:p>
          <a:p>
            <a:pPr algn="ctr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Y- Variable(Target)</a:t>
            </a:r>
          </a:p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default_ind</a:t>
            </a:r>
            <a:r>
              <a:rPr lang="en-US" dirty="0" smtClean="0"/>
              <a:t>”</a:t>
            </a:r>
          </a:p>
          <a:p>
            <a:pPr algn="ctr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Variables Details(data types):</a:t>
            </a:r>
          </a:p>
          <a:p>
            <a:pPr>
              <a:buNone/>
            </a:pPr>
            <a:r>
              <a:rPr lang="en-US" dirty="0" smtClean="0"/>
              <a:t>                                   Integer64    =  4</a:t>
            </a:r>
          </a:p>
          <a:p>
            <a:pPr>
              <a:buNone/>
            </a:pPr>
            <a:r>
              <a:rPr lang="en-US" dirty="0" smtClean="0"/>
              <a:t>                                   Float64       =  49</a:t>
            </a:r>
          </a:p>
          <a:p>
            <a:pPr>
              <a:buNone/>
            </a:pPr>
            <a:r>
              <a:rPr lang="en-US" dirty="0" smtClean="0"/>
              <a:t>                                   Object         =  21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/>
          <a:lstStyle/>
          <a:p>
            <a:pPr algn="just"/>
            <a:r>
              <a:rPr lang="en-US" dirty="0" smtClean="0"/>
              <a:t>Checking Null values in dataset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Filter Columns with Null values greater than 74% in variables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Removing columns having more null values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Handling Null values by Imputation method using Domain Knowledge Comparison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projection:(Target Variable)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1026" name="Picture 2" descr="C:\Users\HP\Desktop\download (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746760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Cont….(Correlation)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1026" name="Picture 2" descr="C:\Users\HP\Desktop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6715172" cy="5087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Cont….(Correlation)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C179F4-B299-41E2-B74D-1022852DD9D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00034" y="6143644"/>
            <a:ext cx="6715172" cy="365760"/>
          </a:xfrm>
        </p:spPr>
        <p:txBody>
          <a:bodyPr/>
          <a:lstStyle/>
          <a:p>
            <a:r>
              <a:rPr lang="en-IN" dirty="0" smtClean="0"/>
              <a:t>Post Graduate Program in Data Analytics(PGP)_Capstone Project</a:t>
            </a:r>
            <a:endParaRPr lang="en-IN" dirty="0"/>
          </a:p>
        </p:txBody>
      </p:sp>
      <p:pic>
        <p:nvPicPr>
          <p:cNvPr id="2050" name="Picture 2" descr="C:\Users\HP\Desktop\download (3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298"/>
            <a:ext cx="7000924" cy="5045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962</TotalTime>
  <Words>597</Words>
  <Application>Microsoft Office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Capstone Project (python) Loan Issue and Credit Risk analysis</vt:lpstr>
      <vt:lpstr>Introduction</vt:lpstr>
      <vt:lpstr>Cont.  ……</vt:lpstr>
      <vt:lpstr>problem statement</vt:lpstr>
      <vt:lpstr>Data Description</vt:lpstr>
      <vt:lpstr>Exploratory Data Analysis:</vt:lpstr>
      <vt:lpstr>data projection:(Target Variable)</vt:lpstr>
      <vt:lpstr>Cont….(Correlation)</vt:lpstr>
      <vt:lpstr>Cont….(Correlation)</vt:lpstr>
      <vt:lpstr>Cont….</vt:lpstr>
      <vt:lpstr>tools and techniques:</vt:lpstr>
      <vt:lpstr>Results: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(python)</dc:title>
  <dc:creator>HP</dc:creator>
  <cp:lastModifiedBy>HP</cp:lastModifiedBy>
  <cp:revision>61</cp:revision>
  <dcterms:created xsi:type="dcterms:W3CDTF">2019-05-08T05:08:01Z</dcterms:created>
  <dcterms:modified xsi:type="dcterms:W3CDTF">2019-05-23T08:22:11Z</dcterms:modified>
</cp:coreProperties>
</file>