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6"/>
  </p:notesMasterIdLst>
  <p:sldIdLst>
    <p:sldId id="285" r:id="rId2"/>
    <p:sldId id="267" r:id="rId3"/>
    <p:sldId id="277" r:id="rId4"/>
    <p:sldId id="257" r:id="rId5"/>
    <p:sldId id="265" r:id="rId6"/>
    <p:sldId id="266" r:id="rId7"/>
    <p:sldId id="261" r:id="rId8"/>
    <p:sldId id="262" r:id="rId9"/>
    <p:sldId id="263" r:id="rId10"/>
    <p:sldId id="268" r:id="rId11"/>
    <p:sldId id="269" r:id="rId12"/>
    <p:sldId id="270" r:id="rId13"/>
    <p:sldId id="271" r:id="rId14"/>
    <p:sldId id="274" r:id="rId15"/>
    <p:sldId id="281" r:id="rId16"/>
    <p:sldId id="275" r:id="rId17"/>
    <p:sldId id="276" r:id="rId18"/>
    <p:sldId id="280" r:id="rId19"/>
    <p:sldId id="279" r:id="rId20"/>
    <p:sldId id="278" r:id="rId21"/>
    <p:sldId id="282" r:id="rId22"/>
    <p:sldId id="283" r:id="rId23"/>
    <p:sldId id="284" r:id="rId24"/>
    <p:sldId id="28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4" orient="horz" pos="4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B6B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232" autoAdjust="0"/>
  </p:normalViewPr>
  <p:slideViewPr>
    <p:cSldViewPr snapToGrid="0" showGuides="1">
      <p:cViewPr varScale="1">
        <p:scale>
          <a:sx n="131" d="100"/>
          <a:sy n="131" d="100"/>
        </p:scale>
        <p:origin x="216" y="184"/>
      </p:cViewPr>
      <p:guideLst>
        <p:guide orient="horz" pos="2183"/>
        <p:guide pos="3840"/>
        <p:guide orient="horz" pos="4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A1556-ADFC-486B-8937-60AD7C04F646}" type="datetimeFigureOut">
              <a:rPr lang="en-IN" smtClean="0"/>
              <a:t>07/05/20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2E444-5BF1-4A25-A94F-F295F34D2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716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2E444-5BF1-4A25-A94F-F295F34D2FD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498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2E444-5BF1-4A25-A94F-F295F34D2FD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002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Through our analysis – aimed to raise the odds of success of a project</a:t>
            </a:r>
          </a:p>
          <a:p>
            <a:r>
              <a:rPr lang="en-IN" dirty="0"/>
              <a:t>Backers – use our models to judiciously pledge money to projects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2E444-5BF1-4A25-A94F-F295F34D2FD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66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5A46-30DA-4865-8539-D00450DC735B}" type="datetimeFigureOut">
              <a:rPr lang="en-IN" smtClean="0"/>
              <a:t>07/05/20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4A3-8E65-404B-91B9-F58FEB1D7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28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5A46-30DA-4865-8539-D00450DC735B}" type="datetimeFigureOut">
              <a:rPr lang="en-IN" smtClean="0"/>
              <a:t>07/05/20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4A3-8E65-404B-91B9-F58FEB1D7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31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5A46-30DA-4865-8539-D00450DC735B}" type="datetimeFigureOut">
              <a:rPr lang="en-IN" smtClean="0"/>
              <a:t>07/05/20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4A3-8E65-404B-91B9-F58FEB1D7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91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5A46-30DA-4865-8539-D00450DC735B}" type="datetimeFigureOut">
              <a:rPr lang="en-IN" smtClean="0"/>
              <a:t>07/05/20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4A3-8E65-404B-91B9-F58FEB1D7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81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5A46-30DA-4865-8539-D00450DC735B}" type="datetimeFigureOut">
              <a:rPr lang="en-IN" smtClean="0"/>
              <a:t>07/05/20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4A3-8E65-404B-91B9-F58FEB1D7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06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5A46-30DA-4865-8539-D00450DC735B}" type="datetimeFigureOut">
              <a:rPr lang="en-IN" smtClean="0"/>
              <a:t>07/05/20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4A3-8E65-404B-91B9-F58FEB1D7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98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5A46-30DA-4865-8539-D00450DC735B}" type="datetimeFigureOut">
              <a:rPr lang="en-IN" smtClean="0"/>
              <a:t>07/05/20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4A3-8E65-404B-91B9-F58FEB1D735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7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5A46-30DA-4865-8539-D00450DC735B}" type="datetimeFigureOut">
              <a:rPr lang="en-IN" smtClean="0"/>
              <a:t>07/05/20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4A3-8E65-404B-91B9-F58FEB1D7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20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5A46-30DA-4865-8539-D00450DC735B}" type="datetimeFigureOut">
              <a:rPr lang="en-IN" smtClean="0"/>
              <a:t>07/05/20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4A3-8E65-404B-91B9-F58FEB1D7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33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5A46-30DA-4865-8539-D00450DC735B}" type="datetimeFigureOut">
              <a:rPr lang="en-IN" smtClean="0"/>
              <a:t>07/05/20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4A3-8E65-404B-91B9-F58FEB1D7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14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0D25A46-30DA-4865-8539-D00450DC735B}" type="datetimeFigureOut">
              <a:rPr lang="en-IN" smtClean="0"/>
              <a:t>07/05/20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4A3-8E65-404B-91B9-F58FEB1D7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43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0D25A46-30DA-4865-8539-D00450DC735B}" type="datetimeFigureOut">
              <a:rPr lang="en-IN" smtClean="0"/>
              <a:t>07/05/20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95394A3-8E65-404B-91B9-F58FEB1D7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00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0" y="5134707"/>
            <a:ext cx="1608993" cy="1485900"/>
          </a:xfrm>
        </p:spPr>
        <p:txBody>
          <a:bodyPr>
            <a:normAutofit fontScale="62500" lnSpcReduction="20000"/>
          </a:bodyPr>
          <a:lstStyle/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endParaRPr lang="en-IN" sz="2400" dirty="0"/>
          </a:p>
          <a:p>
            <a:pPr algn="l"/>
            <a:r>
              <a:rPr lang="en-IN" dirty="0">
                <a:solidFill>
                  <a:schemeClr val="bg1"/>
                </a:solidFill>
              </a:rPr>
              <a:t>Umesh </a:t>
            </a:r>
            <a:r>
              <a:rPr lang="en-IN" dirty="0" err="1">
                <a:solidFill>
                  <a:schemeClr val="bg1"/>
                </a:solidFill>
              </a:rPr>
              <a:t>Bodhwani</a:t>
            </a:r>
            <a:endParaRPr lang="en-IN" dirty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Sahil Chutani</a:t>
            </a:r>
          </a:p>
          <a:p>
            <a:pPr algn="l"/>
            <a:r>
              <a:rPr lang="en-IN" dirty="0" err="1">
                <a:solidFill>
                  <a:schemeClr val="bg1"/>
                </a:solidFill>
              </a:rPr>
              <a:t>Anunay</a:t>
            </a:r>
            <a:r>
              <a:rPr lang="en-IN" dirty="0">
                <a:solidFill>
                  <a:schemeClr val="bg1"/>
                </a:solidFill>
              </a:rPr>
              <a:t> Sanganal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Harsh Mehta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63CDE8-C679-45F6-A45B-4DF6D600C751}"/>
              </a:ext>
            </a:extLst>
          </p:cNvPr>
          <p:cNvSpPr/>
          <p:nvPr/>
        </p:nvSpPr>
        <p:spPr>
          <a:xfrm>
            <a:off x="96715" y="6642556"/>
            <a:ext cx="9935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200" b="1" baseline="30000" dirty="0">
                <a:solidFill>
                  <a:srgbClr val="000000"/>
                </a:solidFill>
                <a:latin typeface="Century Gothic" panose="020B0502020202020204" pitchFamily="34" charset="0"/>
              </a:rPr>
              <a:t>Data Analytics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0519" y="428601"/>
            <a:ext cx="10330962" cy="972000"/>
          </a:xfrm>
          <a:prstGeom prst="rect">
            <a:avLst/>
          </a:prstGeom>
          <a:solidFill>
            <a:srgbClr val="B6B6B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bg1"/>
                </a:solidFill>
                <a:latin typeface="Arial Narrow" panose="020B0606020202030204" pitchFamily="34" charset="0"/>
                <a:cs typeface="Calibri" panose="020F0502020204030204" pitchFamily="34" charset="0"/>
              </a:rPr>
              <a:t>KICKSTARTER PROJECT SUCCESS PREDICTION</a:t>
            </a:r>
          </a:p>
        </p:txBody>
      </p:sp>
    </p:spTree>
    <p:extLst>
      <p:ext uri="{BB962C8B-B14F-4D97-AF65-F5344CB8AC3E}">
        <p14:creationId xmlns:p14="http://schemas.microsoft.com/office/powerpoint/2010/main" val="557949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7319" y="336741"/>
            <a:ext cx="10058400" cy="5497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COUNT of project state by category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10" y="889893"/>
            <a:ext cx="6286977" cy="5631366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C5E3B09-FBF9-49F9-86AF-B3E79AF851DD}"/>
              </a:ext>
            </a:extLst>
          </p:cNvPr>
          <p:cNvCxnSpPr>
            <a:cxnSpLocks/>
          </p:cNvCxnSpPr>
          <p:nvPr/>
        </p:nvCxnSpPr>
        <p:spPr>
          <a:xfrm>
            <a:off x="3077960" y="728663"/>
            <a:ext cx="6036079" cy="0"/>
          </a:xfrm>
          <a:prstGeom prst="line">
            <a:avLst/>
          </a:prstGeom>
          <a:ln w="6350" cmpd="dbl">
            <a:solidFill>
              <a:schemeClr val="tx1">
                <a:alpha val="5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D63CDE8-C679-45F6-A45B-4DF6D600C751}"/>
              </a:ext>
            </a:extLst>
          </p:cNvPr>
          <p:cNvSpPr/>
          <p:nvPr/>
        </p:nvSpPr>
        <p:spPr>
          <a:xfrm>
            <a:off x="96715" y="6642556"/>
            <a:ext cx="9935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200" b="1" baseline="30000" dirty="0">
                <a:solidFill>
                  <a:srgbClr val="000000"/>
                </a:solidFill>
                <a:latin typeface="Century Gothic" panose="020B0502020202020204" pitchFamily="34" charset="0"/>
              </a:rPr>
              <a:t>Data Analytics</a:t>
            </a:r>
          </a:p>
        </p:txBody>
      </p:sp>
    </p:spTree>
    <p:extLst>
      <p:ext uri="{BB962C8B-B14F-4D97-AF65-F5344CB8AC3E}">
        <p14:creationId xmlns:p14="http://schemas.microsoft.com/office/powerpoint/2010/main" val="383204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508" y="341034"/>
            <a:ext cx="10058400" cy="5497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dirty="0">
                <a:uFill>
                  <a:solidFill>
                    <a:schemeClr val="bg1">
                      <a:lumMod val="75000"/>
                    </a:schemeClr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Projects picked by Kickstarter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288" y="890772"/>
            <a:ext cx="7214839" cy="5890822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31497D-21AD-4E99-A58B-EE28D6EDFB70}"/>
              </a:ext>
            </a:extLst>
          </p:cNvPr>
          <p:cNvCxnSpPr>
            <a:cxnSpLocks/>
          </p:cNvCxnSpPr>
          <p:nvPr/>
        </p:nvCxnSpPr>
        <p:spPr>
          <a:xfrm>
            <a:off x="3536768" y="732956"/>
            <a:ext cx="5136573" cy="0"/>
          </a:xfrm>
          <a:prstGeom prst="line">
            <a:avLst/>
          </a:prstGeom>
          <a:ln w="6350" cmpd="dbl">
            <a:solidFill>
              <a:schemeClr val="tx1">
                <a:alpha val="5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D63CDE8-C679-45F6-A45B-4DF6D600C751}"/>
              </a:ext>
            </a:extLst>
          </p:cNvPr>
          <p:cNvSpPr/>
          <p:nvPr/>
        </p:nvSpPr>
        <p:spPr>
          <a:xfrm>
            <a:off x="96715" y="6642556"/>
            <a:ext cx="9935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200" b="1" baseline="30000" dirty="0">
                <a:solidFill>
                  <a:srgbClr val="000000"/>
                </a:solidFill>
                <a:latin typeface="Century Gothic" panose="020B0502020202020204" pitchFamily="34" charset="0"/>
              </a:rPr>
              <a:t>Data Analytics</a:t>
            </a:r>
          </a:p>
        </p:txBody>
      </p:sp>
    </p:spTree>
    <p:extLst>
      <p:ext uri="{BB962C8B-B14F-4D97-AF65-F5344CB8AC3E}">
        <p14:creationId xmlns:p14="http://schemas.microsoft.com/office/powerpoint/2010/main" val="141559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622" y="319262"/>
            <a:ext cx="10058400" cy="5497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Projects launched on weekend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206" y="869000"/>
            <a:ext cx="7449015" cy="5743900"/>
          </a:xfr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AD178F-3009-44F7-90E6-3EB516DD8BFE}"/>
              </a:ext>
            </a:extLst>
          </p:cNvPr>
          <p:cNvCxnSpPr>
            <a:cxnSpLocks/>
          </p:cNvCxnSpPr>
          <p:nvPr/>
        </p:nvCxnSpPr>
        <p:spPr>
          <a:xfrm>
            <a:off x="3407772" y="724445"/>
            <a:ext cx="5387884" cy="0"/>
          </a:xfrm>
          <a:prstGeom prst="line">
            <a:avLst/>
          </a:prstGeom>
          <a:ln w="6350" cmpd="dbl">
            <a:solidFill>
              <a:schemeClr val="tx1">
                <a:alpha val="5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D63CDE8-C679-45F6-A45B-4DF6D600C751}"/>
              </a:ext>
            </a:extLst>
          </p:cNvPr>
          <p:cNvSpPr/>
          <p:nvPr/>
        </p:nvSpPr>
        <p:spPr>
          <a:xfrm>
            <a:off x="96715" y="6642556"/>
            <a:ext cx="9935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200" b="1" baseline="30000" dirty="0">
                <a:solidFill>
                  <a:srgbClr val="000000"/>
                </a:solidFill>
                <a:latin typeface="Century Gothic" panose="020B0502020202020204" pitchFamily="34" charset="0"/>
              </a:rPr>
              <a:t>Data Analytics</a:t>
            </a:r>
          </a:p>
        </p:txBody>
      </p:sp>
    </p:spTree>
    <p:extLst>
      <p:ext uri="{BB962C8B-B14F-4D97-AF65-F5344CB8AC3E}">
        <p14:creationId xmlns:p14="http://schemas.microsoft.com/office/powerpoint/2010/main" val="127291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622" y="308376"/>
            <a:ext cx="10058400" cy="5497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Projects by location in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USa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867" y="1173868"/>
            <a:ext cx="9156266" cy="5375756"/>
          </a:xfr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6A1E40-49F7-4E98-8A76-887EF5CDCC23}"/>
              </a:ext>
            </a:extLst>
          </p:cNvPr>
          <p:cNvCxnSpPr>
            <a:cxnSpLocks/>
          </p:cNvCxnSpPr>
          <p:nvPr/>
        </p:nvCxnSpPr>
        <p:spPr>
          <a:xfrm>
            <a:off x="3745230" y="713559"/>
            <a:ext cx="4658541" cy="0"/>
          </a:xfrm>
          <a:prstGeom prst="line">
            <a:avLst/>
          </a:prstGeom>
          <a:ln w="6350" cmpd="dbl">
            <a:solidFill>
              <a:schemeClr val="tx1">
                <a:alpha val="5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D63CDE8-C679-45F6-A45B-4DF6D600C751}"/>
              </a:ext>
            </a:extLst>
          </p:cNvPr>
          <p:cNvSpPr/>
          <p:nvPr/>
        </p:nvSpPr>
        <p:spPr>
          <a:xfrm>
            <a:off x="96715" y="6642556"/>
            <a:ext cx="9935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200" b="1" baseline="30000" dirty="0">
                <a:solidFill>
                  <a:srgbClr val="000000"/>
                </a:solidFill>
                <a:latin typeface="Century Gothic" panose="020B0502020202020204" pitchFamily="34" charset="0"/>
              </a:rPr>
              <a:t>Data Analytics</a:t>
            </a:r>
          </a:p>
        </p:txBody>
      </p:sp>
    </p:spTree>
    <p:extLst>
      <p:ext uri="{BB962C8B-B14F-4D97-AF65-F5344CB8AC3E}">
        <p14:creationId xmlns:p14="http://schemas.microsoft.com/office/powerpoint/2010/main" val="414186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7170" y="266146"/>
            <a:ext cx="7135888" cy="663387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Distribution plot of the Goal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532" y="1079601"/>
            <a:ext cx="8173842" cy="55122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1519D8-E82F-4A94-B8EC-1CFE2676AACF}"/>
              </a:ext>
            </a:extLst>
          </p:cNvPr>
          <p:cNvCxnSpPr>
            <a:cxnSpLocks/>
          </p:cNvCxnSpPr>
          <p:nvPr/>
        </p:nvCxnSpPr>
        <p:spPr>
          <a:xfrm>
            <a:off x="3553639" y="724444"/>
            <a:ext cx="5083628" cy="0"/>
          </a:xfrm>
          <a:prstGeom prst="line">
            <a:avLst/>
          </a:prstGeom>
          <a:ln w="6350" cmpd="dbl">
            <a:solidFill>
              <a:schemeClr val="tx1">
                <a:alpha val="5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D63CDE8-C679-45F6-A45B-4DF6D600C751}"/>
              </a:ext>
            </a:extLst>
          </p:cNvPr>
          <p:cNvSpPr/>
          <p:nvPr/>
        </p:nvSpPr>
        <p:spPr>
          <a:xfrm>
            <a:off x="96715" y="6642556"/>
            <a:ext cx="9935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200" b="1" baseline="30000" dirty="0">
                <a:solidFill>
                  <a:srgbClr val="000000"/>
                </a:solidFill>
                <a:latin typeface="Century Gothic" panose="020B0502020202020204" pitchFamily="34" charset="0"/>
              </a:rPr>
              <a:t>Data Analytics</a:t>
            </a:r>
          </a:p>
        </p:txBody>
      </p:sp>
    </p:spTree>
    <p:extLst>
      <p:ext uri="{BB962C8B-B14F-4D97-AF65-F5344CB8AC3E}">
        <p14:creationId xmlns:p14="http://schemas.microsoft.com/office/powerpoint/2010/main" val="124672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7170" y="266146"/>
            <a:ext cx="7135888" cy="663387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Distribution plot of days to deadline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1519D8-E82F-4A94-B8EC-1CFE2676AACF}"/>
              </a:ext>
            </a:extLst>
          </p:cNvPr>
          <p:cNvCxnSpPr>
            <a:cxnSpLocks/>
          </p:cNvCxnSpPr>
          <p:nvPr/>
        </p:nvCxnSpPr>
        <p:spPr>
          <a:xfrm>
            <a:off x="3553639" y="724444"/>
            <a:ext cx="5083628" cy="0"/>
          </a:xfrm>
          <a:prstGeom prst="line">
            <a:avLst/>
          </a:prstGeom>
          <a:ln w="6350" cmpd="dbl">
            <a:solidFill>
              <a:schemeClr val="tx1">
                <a:alpha val="5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D63CDE8-C679-45F6-A45B-4DF6D600C751}"/>
              </a:ext>
            </a:extLst>
          </p:cNvPr>
          <p:cNvSpPr/>
          <p:nvPr/>
        </p:nvSpPr>
        <p:spPr>
          <a:xfrm>
            <a:off x="96715" y="6642556"/>
            <a:ext cx="9935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200" b="1" baseline="30000" dirty="0">
                <a:solidFill>
                  <a:srgbClr val="000000"/>
                </a:solidFill>
                <a:latin typeface="Century Gothic" panose="020B0502020202020204" pitchFamily="34" charset="0"/>
              </a:rPr>
              <a:t>Data Analytics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70" y="1295669"/>
            <a:ext cx="6837592" cy="545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2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0382" y="229634"/>
            <a:ext cx="8009464" cy="791736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Distribution plot of the description length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225" y="1344643"/>
            <a:ext cx="7563778" cy="528372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B4F22-A320-4E1C-99BA-C4A110D523C6}"/>
              </a:ext>
            </a:extLst>
          </p:cNvPr>
          <p:cNvCxnSpPr>
            <a:cxnSpLocks/>
          </p:cNvCxnSpPr>
          <p:nvPr/>
        </p:nvCxnSpPr>
        <p:spPr>
          <a:xfrm>
            <a:off x="2303225" y="728663"/>
            <a:ext cx="7563778" cy="0"/>
          </a:xfrm>
          <a:prstGeom prst="line">
            <a:avLst/>
          </a:prstGeom>
          <a:ln w="6350" cmpd="dbl">
            <a:solidFill>
              <a:schemeClr val="tx1">
                <a:alpha val="5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63CDE8-C679-45F6-A45B-4DF6D600C751}"/>
              </a:ext>
            </a:extLst>
          </p:cNvPr>
          <p:cNvSpPr/>
          <p:nvPr/>
        </p:nvSpPr>
        <p:spPr>
          <a:xfrm>
            <a:off x="96715" y="6642556"/>
            <a:ext cx="9935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200" b="1" baseline="30000" dirty="0">
                <a:solidFill>
                  <a:srgbClr val="000000"/>
                </a:solidFill>
                <a:latin typeface="Century Gothic" panose="020B0502020202020204" pitchFamily="34" charset="0"/>
              </a:rPr>
              <a:t>Data Analytics</a:t>
            </a:r>
          </a:p>
        </p:txBody>
      </p:sp>
    </p:spTree>
    <p:extLst>
      <p:ext uri="{BB962C8B-B14F-4D97-AF65-F5344CB8AC3E}">
        <p14:creationId xmlns:p14="http://schemas.microsoft.com/office/powerpoint/2010/main" val="355323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18872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500" dirty="0">
                <a:latin typeface="Calibri" panose="020F0502020204030204" pitchFamily="34" charset="0"/>
                <a:cs typeface="Calibri" panose="020F0502020204030204" pitchFamily="34" charset="0"/>
              </a:rPr>
              <a:t>MODEL COMAPRISON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012084"/>
              </p:ext>
            </p:extLst>
          </p:nvPr>
        </p:nvGraphicFramePr>
        <p:xfrm>
          <a:off x="2417018" y="1679415"/>
          <a:ext cx="7357964" cy="3788131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071566">
                  <a:extLst>
                    <a:ext uri="{9D8B030D-6E8A-4147-A177-3AD203B41FA5}">
                      <a16:colId xmlns:a16="http://schemas.microsoft.com/office/drawing/2014/main" val="3554446285"/>
                    </a:ext>
                  </a:extLst>
                </a:gridCol>
                <a:gridCol w="2111605">
                  <a:extLst>
                    <a:ext uri="{9D8B030D-6E8A-4147-A177-3AD203B41FA5}">
                      <a16:colId xmlns:a16="http://schemas.microsoft.com/office/drawing/2014/main" val="3151216110"/>
                    </a:ext>
                  </a:extLst>
                </a:gridCol>
                <a:gridCol w="2174793">
                  <a:extLst>
                    <a:ext uri="{9D8B030D-6E8A-4147-A177-3AD203B41FA5}">
                      <a16:colId xmlns:a16="http://schemas.microsoft.com/office/drawing/2014/main" val="3694190116"/>
                    </a:ext>
                  </a:extLst>
                </a:gridCol>
              </a:tblGrid>
              <a:tr h="11714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  <a:latin typeface="+mn-lt"/>
                        </a:rPr>
                        <a:t>Model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  <a:latin typeface="+mn-lt"/>
                        </a:rPr>
                        <a:t>Train Accuracy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  <a:latin typeface="+mn-lt"/>
                        </a:rPr>
                        <a:t>Test Accuracy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19796340"/>
                  </a:ext>
                </a:extLst>
              </a:tr>
              <a:tr h="8157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Logistic Regression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76% (ROC)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76% (ROC)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19527486"/>
                  </a:ext>
                </a:extLst>
              </a:tr>
              <a:tr h="985229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Decision Tree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68.20%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67.87%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7244964"/>
                  </a:ext>
                </a:extLst>
              </a:tr>
              <a:tr h="8157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Random Forest 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72.35%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70.01%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0117204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EE0BD3-DD45-4143-AC3B-B8129F6A96FC}"/>
              </a:ext>
            </a:extLst>
          </p:cNvPr>
          <p:cNvCxnSpPr>
            <a:cxnSpLocks/>
          </p:cNvCxnSpPr>
          <p:nvPr/>
        </p:nvCxnSpPr>
        <p:spPr>
          <a:xfrm>
            <a:off x="4604657" y="728581"/>
            <a:ext cx="2982686" cy="0"/>
          </a:xfrm>
          <a:prstGeom prst="line">
            <a:avLst/>
          </a:prstGeom>
          <a:ln w="6350" cmpd="dbl">
            <a:solidFill>
              <a:schemeClr val="tx1">
                <a:alpha val="5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D63CDE8-C679-45F6-A45B-4DF6D600C751}"/>
              </a:ext>
            </a:extLst>
          </p:cNvPr>
          <p:cNvSpPr/>
          <p:nvPr/>
        </p:nvSpPr>
        <p:spPr>
          <a:xfrm>
            <a:off x="96715" y="6642556"/>
            <a:ext cx="9935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200" b="1" baseline="30000" dirty="0">
                <a:solidFill>
                  <a:srgbClr val="000000"/>
                </a:solidFill>
                <a:latin typeface="Century Gothic" panose="020B0502020202020204" pitchFamily="34" charset="0"/>
              </a:rPr>
              <a:t>Data Analytics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18833"/>
              </p:ext>
            </p:extLst>
          </p:nvPr>
        </p:nvGraphicFramePr>
        <p:xfrm>
          <a:off x="2417018" y="5467546"/>
          <a:ext cx="7357964" cy="815706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071566">
                  <a:extLst>
                    <a:ext uri="{9D8B030D-6E8A-4147-A177-3AD203B41FA5}">
                      <a16:colId xmlns:a16="http://schemas.microsoft.com/office/drawing/2014/main" val="2077144065"/>
                    </a:ext>
                  </a:extLst>
                </a:gridCol>
                <a:gridCol w="2111605">
                  <a:extLst>
                    <a:ext uri="{9D8B030D-6E8A-4147-A177-3AD203B41FA5}">
                      <a16:colId xmlns:a16="http://schemas.microsoft.com/office/drawing/2014/main" val="3471129751"/>
                    </a:ext>
                  </a:extLst>
                </a:gridCol>
                <a:gridCol w="2174793">
                  <a:extLst>
                    <a:ext uri="{9D8B030D-6E8A-4147-A177-3AD203B41FA5}">
                      <a16:colId xmlns:a16="http://schemas.microsoft.com/office/drawing/2014/main" val="2118867337"/>
                    </a:ext>
                  </a:extLst>
                </a:gridCol>
              </a:tblGrid>
              <a:tr h="8157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Neural Networks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55%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46%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77192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24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18872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500" dirty="0">
                <a:latin typeface="Calibri" panose="020F0502020204030204" pitchFamily="34" charset="0"/>
                <a:cs typeface="Calibri" panose="020F0502020204030204" pitchFamily="34" charset="0"/>
              </a:rPr>
              <a:t>model statistics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EE0BD3-DD45-4143-AC3B-B8129F6A96FC}"/>
              </a:ext>
            </a:extLst>
          </p:cNvPr>
          <p:cNvCxnSpPr>
            <a:cxnSpLocks/>
          </p:cNvCxnSpPr>
          <p:nvPr/>
        </p:nvCxnSpPr>
        <p:spPr>
          <a:xfrm>
            <a:off x="4604657" y="728581"/>
            <a:ext cx="2982686" cy="0"/>
          </a:xfrm>
          <a:prstGeom prst="line">
            <a:avLst/>
          </a:prstGeom>
          <a:ln w="6350" cmpd="dbl">
            <a:solidFill>
              <a:schemeClr val="tx1">
                <a:alpha val="5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D63CDE8-C679-45F6-A45B-4DF6D600C751}"/>
              </a:ext>
            </a:extLst>
          </p:cNvPr>
          <p:cNvSpPr/>
          <p:nvPr/>
        </p:nvSpPr>
        <p:spPr>
          <a:xfrm>
            <a:off x="96715" y="6642556"/>
            <a:ext cx="9935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200" b="1" baseline="30000" dirty="0">
                <a:solidFill>
                  <a:srgbClr val="000000"/>
                </a:solidFill>
                <a:latin typeface="Century Gothic" panose="020B0502020202020204" pitchFamily="34" charset="0"/>
              </a:rPr>
              <a:t>Data Analytics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10" y="3754151"/>
            <a:ext cx="4898603" cy="2850886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43" y="3754151"/>
            <a:ext cx="4136066" cy="28544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160" y="870419"/>
            <a:ext cx="3424432" cy="2535457"/>
          </a:xfrm>
          <a:prstGeom prst="rect">
            <a:avLst/>
          </a:prstGeom>
        </p:spPr>
      </p:pic>
      <p:pic>
        <p:nvPicPr>
          <p:cNvPr id="10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6732" y="870419"/>
            <a:ext cx="2670758" cy="264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5446"/>
            <a:ext cx="7729728" cy="118872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500" dirty="0">
                <a:latin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15495"/>
            <a:ext cx="9143999" cy="4610249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IN" dirty="0"/>
              <a:t>For the creators:</a:t>
            </a:r>
          </a:p>
          <a:p>
            <a:pPr lvl="1">
              <a:buClrTx/>
            </a:pPr>
            <a:r>
              <a:rPr lang="en-IN" dirty="0"/>
              <a:t>Goal</a:t>
            </a:r>
          </a:p>
          <a:p>
            <a:pPr lvl="1">
              <a:buClrTx/>
            </a:pPr>
            <a:r>
              <a:rPr lang="en-IN" dirty="0"/>
              <a:t>Deadline – realistic deadline as compared to goal</a:t>
            </a:r>
          </a:p>
          <a:p>
            <a:pPr lvl="1">
              <a:buClrTx/>
            </a:pPr>
            <a:r>
              <a:rPr lang="en-IN" dirty="0"/>
              <a:t>Description length – 140 characters</a:t>
            </a:r>
          </a:p>
          <a:p>
            <a:pPr lvl="1">
              <a:buClrTx/>
            </a:pPr>
            <a:r>
              <a:rPr lang="en-IN" dirty="0"/>
              <a:t>Category – overlapping categories – choose more funded category</a:t>
            </a:r>
          </a:p>
          <a:p>
            <a:pPr lvl="1">
              <a:buClrTx/>
            </a:pPr>
            <a:r>
              <a:rPr lang="en-IN" dirty="0"/>
              <a:t>Launch on weekdays</a:t>
            </a:r>
          </a:p>
          <a:p>
            <a:pPr lvl="1">
              <a:buClrTx/>
            </a:pPr>
            <a:r>
              <a:rPr lang="en-IN" dirty="0"/>
              <a:t>Description – requesting in nature – tone needs to be set accordingly</a:t>
            </a:r>
          </a:p>
          <a:p>
            <a:pPr marL="228600" lvl="1" indent="0">
              <a:buClrTx/>
              <a:buNone/>
            </a:pPr>
            <a:endParaRPr lang="en-IN" dirty="0"/>
          </a:p>
          <a:p>
            <a:pPr>
              <a:buClrTx/>
            </a:pPr>
            <a:r>
              <a:rPr lang="en-IN" dirty="0"/>
              <a:t>For the backers:</a:t>
            </a:r>
          </a:p>
          <a:p>
            <a:pPr lvl="1">
              <a:buClrTx/>
            </a:pPr>
            <a:r>
              <a:rPr lang="en-IN" dirty="0"/>
              <a:t>See if the project is “staff picked”</a:t>
            </a:r>
          </a:p>
          <a:p>
            <a:pPr lvl="1">
              <a:buClrTx/>
            </a:pPr>
            <a:r>
              <a:rPr lang="en-IN" dirty="0"/>
              <a:t>Observe the creator’s profile over time</a:t>
            </a:r>
          </a:p>
          <a:p>
            <a:pPr lvl="1">
              <a:buClrTx/>
            </a:pPr>
            <a:r>
              <a:rPr lang="en-IN" dirty="0"/>
              <a:t>Location can be a big factor </a:t>
            </a:r>
          </a:p>
          <a:p>
            <a:pPr lvl="1">
              <a:buClrTx/>
            </a:pPr>
            <a:endParaRPr lang="en-IN" dirty="0"/>
          </a:p>
          <a:p>
            <a:pPr lvl="1">
              <a:buClrTx/>
            </a:pPr>
            <a:endParaRPr lang="en-IN" dirty="0"/>
          </a:p>
          <a:p>
            <a:pPr lvl="1">
              <a:buClrTx/>
            </a:pPr>
            <a:endParaRPr lang="en-IN" dirty="0"/>
          </a:p>
          <a:p>
            <a:pPr>
              <a:buClrTx/>
            </a:pP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A55701-CA9A-42BD-BD83-79D29782C386}"/>
              </a:ext>
            </a:extLst>
          </p:cNvPr>
          <p:cNvCxnSpPr>
            <a:cxnSpLocks/>
          </p:cNvCxnSpPr>
          <p:nvPr/>
        </p:nvCxnSpPr>
        <p:spPr>
          <a:xfrm>
            <a:off x="4365716" y="732256"/>
            <a:ext cx="3471998" cy="0"/>
          </a:xfrm>
          <a:prstGeom prst="line">
            <a:avLst/>
          </a:prstGeom>
          <a:ln w="6350" cmpd="dbl">
            <a:solidFill>
              <a:schemeClr val="tx1">
                <a:alpha val="5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63CDE8-C679-45F6-A45B-4DF6D600C751}"/>
              </a:ext>
            </a:extLst>
          </p:cNvPr>
          <p:cNvSpPr/>
          <p:nvPr/>
        </p:nvSpPr>
        <p:spPr>
          <a:xfrm>
            <a:off x="96715" y="6642556"/>
            <a:ext cx="9935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200" b="1" baseline="30000" dirty="0">
                <a:solidFill>
                  <a:srgbClr val="000000"/>
                </a:solidFill>
                <a:latin typeface="Century Gothic" panose="020B0502020202020204" pitchFamily="34" charset="0"/>
              </a:rPr>
              <a:t>Data Analytics</a:t>
            </a:r>
          </a:p>
        </p:txBody>
      </p:sp>
    </p:spTree>
    <p:extLst>
      <p:ext uri="{BB962C8B-B14F-4D97-AF65-F5344CB8AC3E}">
        <p14:creationId xmlns:p14="http://schemas.microsoft.com/office/powerpoint/2010/main" val="363851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18872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IN" sz="250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906415"/>
            <a:ext cx="7729728" cy="3101983"/>
          </a:xfrm>
        </p:spPr>
        <p:txBody>
          <a:bodyPr/>
          <a:lstStyle/>
          <a:p>
            <a:pPr marL="342900" indent="-342900">
              <a:buClrTx/>
            </a:pPr>
            <a:r>
              <a:rPr lang="en-IN" dirty="0"/>
              <a:t>Kickstarter – crowdfunding platform – aims to bring creative projects to life</a:t>
            </a:r>
          </a:p>
          <a:p>
            <a:pPr marL="342900" indent="-342900">
              <a:buClrTx/>
            </a:pPr>
            <a:r>
              <a:rPr lang="en-IN" dirty="0"/>
              <a:t>174618 successfully funded projects so far – $4.7 billion pledged amount</a:t>
            </a:r>
          </a:p>
          <a:p>
            <a:pPr marL="342900" indent="-342900">
              <a:lnSpc>
                <a:spcPct val="150000"/>
              </a:lnSpc>
              <a:buClrTx/>
            </a:pPr>
            <a:r>
              <a:rPr lang="en-IN" dirty="0"/>
              <a:t>Pebble Time – smartwatch – raised $1 million in 49 minutes – $20.4 million dollars raised in total by 78000 backers </a:t>
            </a:r>
          </a:p>
          <a:p>
            <a:pPr marL="342900" indent="-342900">
              <a:buClrTx/>
            </a:pPr>
            <a:r>
              <a:rPr lang="en-IN" dirty="0"/>
              <a:t>Numerous such success stories through the world’s largest crowdfunding platform</a:t>
            </a:r>
          </a:p>
          <a:p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F80842-910B-426E-BCEF-AFF3AF763A35}"/>
              </a:ext>
            </a:extLst>
          </p:cNvPr>
          <p:cNvCxnSpPr>
            <a:cxnSpLocks/>
          </p:cNvCxnSpPr>
          <p:nvPr/>
        </p:nvCxnSpPr>
        <p:spPr>
          <a:xfrm>
            <a:off x="4953000" y="717695"/>
            <a:ext cx="2307771" cy="0"/>
          </a:xfrm>
          <a:prstGeom prst="line">
            <a:avLst/>
          </a:prstGeom>
          <a:ln w="6350" cmpd="dbl">
            <a:solidFill>
              <a:schemeClr val="tx1">
                <a:alpha val="5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D63CDE8-C679-45F6-A45B-4DF6D600C751}"/>
              </a:ext>
            </a:extLst>
          </p:cNvPr>
          <p:cNvSpPr/>
          <p:nvPr/>
        </p:nvSpPr>
        <p:spPr>
          <a:xfrm>
            <a:off x="96715" y="6642556"/>
            <a:ext cx="9935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200" b="1" baseline="30000" dirty="0">
                <a:solidFill>
                  <a:srgbClr val="000000"/>
                </a:solidFill>
                <a:latin typeface="Century Gothic" panose="020B0502020202020204" pitchFamily="34" charset="0"/>
              </a:rPr>
              <a:t>Data Analytics</a:t>
            </a:r>
          </a:p>
        </p:txBody>
      </p:sp>
    </p:spTree>
    <p:extLst>
      <p:ext uri="{BB962C8B-B14F-4D97-AF65-F5344CB8AC3E}">
        <p14:creationId xmlns:p14="http://schemas.microsoft.com/office/powerpoint/2010/main" val="307052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18872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500" dirty="0">
                <a:latin typeface="Calibri" panose="020F0502020204030204" pitchFamily="34" charset="0"/>
                <a:cs typeface="Calibri" panose="020F0502020204030204" pitchFamily="34" charset="0"/>
              </a:rPr>
              <a:t>Project analysis - 1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EE0BD3-DD45-4143-AC3B-B8129F6A96FC}"/>
              </a:ext>
            </a:extLst>
          </p:cNvPr>
          <p:cNvCxnSpPr>
            <a:cxnSpLocks/>
          </p:cNvCxnSpPr>
          <p:nvPr/>
        </p:nvCxnSpPr>
        <p:spPr>
          <a:xfrm>
            <a:off x="4604657" y="728581"/>
            <a:ext cx="2982686" cy="0"/>
          </a:xfrm>
          <a:prstGeom prst="line">
            <a:avLst/>
          </a:prstGeom>
          <a:ln w="6350" cmpd="dbl">
            <a:solidFill>
              <a:schemeClr val="tx1">
                <a:alpha val="5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D63CDE8-C679-45F6-A45B-4DF6D600C751}"/>
              </a:ext>
            </a:extLst>
          </p:cNvPr>
          <p:cNvSpPr/>
          <p:nvPr/>
        </p:nvSpPr>
        <p:spPr>
          <a:xfrm>
            <a:off x="96715" y="6642556"/>
            <a:ext cx="9935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200" b="1" baseline="30000" dirty="0">
                <a:solidFill>
                  <a:srgbClr val="000000"/>
                </a:solidFill>
                <a:latin typeface="Century Gothic" panose="020B0502020202020204" pitchFamily="34" charset="0"/>
              </a:rPr>
              <a:t>Data Analytics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3"/>
          <a:stretch/>
        </p:blipFill>
        <p:spPr>
          <a:xfrm>
            <a:off x="1300838" y="1188720"/>
            <a:ext cx="9765069" cy="5560872"/>
          </a:xfrm>
        </p:spPr>
      </p:pic>
      <p:sp>
        <p:nvSpPr>
          <p:cNvPr id="8" name="TextBox 7"/>
          <p:cNvSpPr txBox="1"/>
          <p:nvPr/>
        </p:nvSpPr>
        <p:spPr>
          <a:xfrm>
            <a:off x="9692878" y="266998"/>
            <a:ext cx="2396568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Description length is appropriate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Requesting tone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83324" y="6366434"/>
            <a:ext cx="2403835" cy="3831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7587343" y="1944936"/>
            <a:ext cx="2421068" cy="6851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50986" y="5227661"/>
            <a:ext cx="1197204" cy="1138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Staff picked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Location – NY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Category – Publishing </a:t>
            </a:r>
            <a:br>
              <a:rPr lang="en-IN" sz="1100" dirty="0"/>
            </a:br>
            <a:endParaRPr lang="en-IN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665509" y="6052008"/>
            <a:ext cx="1319753" cy="4053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9908216" y="5931518"/>
            <a:ext cx="1917663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Optimal amount – more likely to get funded</a:t>
            </a:r>
          </a:p>
        </p:txBody>
      </p:sp>
      <p:cxnSp>
        <p:nvCxnSpPr>
          <p:cNvPr id="17" name="Straight Arrow Connector 16"/>
          <p:cNvCxnSpPr>
            <a:stCxn id="11" idx="0"/>
          </p:cNvCxnSpPr>
          <p:nvPr/>
        </p:nvCxnSpPr>
        <p:spPr>
          <a:xfrm flipV="1">
            <a:off x="8797877" y="913329"/>
            <a:ext cx="895001" cy="1031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1"/>
            <a:endCxn id="13" idx="3"/>
          </p:cNvCxnSpPr>
          <p:nvPr/>
        </p:nvCxnSpPr>
        <p:spPr>
          <a:xfrm flipH="1" flipV="1">
            <a:off x="1248190" y="5797048"/>
            <a:ext cx="835134" cy="760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</p:cNvCxnSpPr>
          <p:nvPr/>
        </p:nvCxnSpPr>
        <p:spPr>
          <a:xfrm flipV="1">
            <a:off x="6985262" y="6254684"/>
            <a:ext cx="292295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46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  <p:bldP spid="14" grpId="0" animBg="1"/>
      <p:bldP spid="15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18872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500" dirty="0">
                <a:latin typeface="Calibri" panose="020F0502020204030204" pitchFamily="34" charset="0"/>
                <a:cs typeface="Calibri" panose="020F0502020204030204" pitchFamily="34" charset="0"/>
              </a:rPr>
              <a:t>Project analysis - 2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EE0BD3-DD45-4143-AC3B-B8129F6A96FC}"/>
              </a:ext>
            </a:extLst>
          </p:cNvPr>
          <p:cNvCxnSpPr>
            <a:cxnSpLocks/>
          </p:cNvCxnSpPr>
          <p:nvPr/>
        </p:nvCxnSpPr>
        <p:spPr>
          <a:xfrm>
            <a:off x="4604657" y="728581"/>
            <a:ext cx="2982686" cy="0"/>
          </a:xfrm>
          <a:prstGeom prst="line">
            <a:avLst/>
          </a:prstGeom>
          <a:ln w="6350" cmpd="dbl">
            <a:solidFill>
              <a:schemeClr val="tx1">
                <a:alpha val="5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D63CDE8-C679-45F6-A45B-4DF6D600C751}"/>
              </a:ext>
            </a:extLst>
          </p:cNvPr>
          <p:cNvSpPr/>
          <p:nvPr/>
        </p:nvSpPr>
        <p:spPr>
          <a:xfrm>
            <a:off x="96715" y="6642556"/>
            <a:ext cx="9935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200" b="1" baseline="30000" dirty="0">
                <a:solidFill>
                  <a:srgbClr val="000000"/>
                </a:solidFill>
                <a:latin typeface="Century Gothic" panose="020B0502020202020204" pitchFamily="34" charset="0"/>
              </a:rPr>
              <a:t>Data Analytics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BFBF9"/>
              </a:clrFrom>
              <a:clrTo>
                <a:srgbClr val="FBFB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87" y="742774"/>
            <a:ext cx="11310425" cy="53724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31136" y="1348033"/>
            <a:ext cx="728993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18" name="Straight Arrow Connector 17"/>
          <p:cNvCxnSpPr>
            <a:stCxn id="12" idx="1"/>
            <a:endCxn id="22" idx="2"/>
          </p:cNvCxnSpPr>
          <p:nvPr/>
        </p:nvCxnSpPr>
        <p:spPr>
          <a:xfrm flipH="1" flipV="1">
            <a:off x="1183064" y="631347"/>
            <a:ext cx="1048072" cy="901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6816" y="169682"/>
            <a:ext cx="1932495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Vague description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Not a requesting tone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38329" y="174372"/>
            <a:ext cx="291288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Deadline was 60 days even when the goal was only $1400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Weekend launch</a:t>
            </a:r>
          </a:p>
        </p:txBody>
      </p:sp>
    </p:spTree>
    <p:extLst>
      <p:ext uri="{BB962C8B-B14F-4D97-AF65-F5344CB8AC3E}">
        <p14:creationId xmlns:p14="http://schemas.microsoft.com/office/powerpoint/2010/main" val="394904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 animBg="1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18872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500" dirty="0">
                <a:latin typeface="Calibri" panose="020F0502020204030204" pitchFamily="34" charset="0"/>
                <a:cs typeface="Calibri" panose="020F0502020204030204" pitchFamily="34" charset="0"/>
              </a:rPr>
              <a:t>Project analysis - 2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EE0BD3-DD45-4143-AC3B-B8129F6A96FC}"/>
              </a:ext>
            </a:extLst>
          </p:cNvPr>
          <p:cNvCxnSpPr>
            <a:cxnSpLocks/>
          </p:cNvCxnSpPr>
          <p:nvPr/>
        </p:nvCxnSpPr>
        <p:spPr>
          <a:xfrm>
            <a:off x="4604657" y="728581"/>
            <a:ext cx="2982686" cy="0"/>
          </a:xfrm>
          <a:prstGeom prst="line">
            <a:avLst/>
          </a:prstGeom>
          <a:ln w="6350" cmpd="dbl">
            <a:solidFill>
              <a:schemeClr val="tx1">
                <a:alpha val="5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D63CDE8-C679-45F6-A45B-4DF6D600C751}"/>
              </a:ext>
            </a:extLst>
          </p:cNvPr>
          <p:cNvSpPr/>
          <p:nvPr/>
        </p:nvSpPr>
        <p:spPr>
          <a:xfrm>
            <a:off x="96715" y="6642556"/>
            <a:ext cx="9935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200" b="1" baseline="30000" dirty="0">
                <a:solidFill>
                  <a:srgbClr val="000000"/>
                </a:solidFill>
                <a:latin typeface="Century Gothic" panose="020B0502020202020204" pitchFamily="34" charset="0"/>
              </a:rPr>
              <a:t>Data Analytics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BFBF9"/>
              </a:clrFrom>
              <a:clrTo>
                <a:srgbClr val="FBFB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616" y="1122202"/>
            <a:ext cx="4424768" cy="2101765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6095999" y="1414021"/>
            <a:ext cx="5810055" cy="3121958"/>
            <a:chOff x="6095999" y="1414021"/>
            <a:chExt cx="5810055" cy="3121958"/>
          </a:xfrm>
        </p:grpSpPr>
        <p:grpSp>
          <p:nvGrpSpPr>
            <p:cNvPr id="50" name="Group 49"/>
            <p:cNvGrpSpPr/>
            <p:nvPr/>
          </p:nvGrpSpPr>
          <p:grpSpPr>
            <a:xfrm>
              <a:off x="6095999" y="1414021"/>
              <a:ext cx="5810055" cy="3121958"/>
              <a:chOff x="6095999" y="1414021"/>
              <a:chExt cx="5810055" cy="312195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8578392" y="4166647"/>
                <a:ext cx="961534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MODEL</a:t>
                </a:r>
              </a:p>
            </p:txBody>
          </p:sp>
          <p:cxnSp>
            <p:nvCxnSpPr>
              <p:cNvPr id="8" name="Elbow Connector 7"/>
              <p:cNvCxnSpPr>
                <a:stCxn id="3" idx="2"/>
                <a:endCxn id="5" idx="0"/>
              </p:cNvCxnSpPr>
              <p:nvPr/>
            </p:nvCxnSpPr>
            <p:spPr>
              <a:xfrm rot="16200000" flipH="1">
                <a:off x="7106239" y="2213727"/>
                <a:ext cx="942680" cy="2963159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9304256" y="1414021"/>
                <a:ext cx="2601798" cy="83099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200" dirty="0"/>
                  <a:t>Deadline – 30 days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200" dirty="0"/>
                  <a:t>Description length – 140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200" dirty="0"/>
                  <a:t>Launched on weekday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200" dirty="0"/>
                  <a:t>Description text tone changed</a:t>
                </a:r>
                <a:endParaRPr lang="en-IN" dirty="0"/>
              </a:p>
            </p:txBody>
          </p:sp>
          <p:cxnSp>
            <p:nvCxnSpPr>
              <p:cNvPr id="42" name="Straight Arrow Connector 41"/>
              <p:cNvCxnSpPr>
                <a:endCxn id="27" idx="2"/>
              </p:cNvCxnSpPr>
              <p:nvPr/>
            </p:nvCxnSpPr>
            <p:spPr>
              <a:xfrm flipV="1">
                <a:off x="9059159" y="2245018"/>
                <a:ext cx="1545996" cy="14408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8791941" y="2669968"/>
              <a:ext cx="1168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Changes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28744" y="3223968"/>
            <a:ext cx="5267256" cy="3162593"/>
            <a:chOff x="828744" y="3223968"/>
            <a:chExt cx="5267256" cy="3162593"/>
          </a:xfrm>
        </p:grpSpPr>
        <p:grpSp>
          <p:nvGrpSpPr>
            <p:cNvPr id="44" name="Group 43"/>
            <p:cNvGrpSpPr/>
            <p:nvPr/>
          </p:nvGrpSpPr>
          <p:grpSpPr>
            <a:xfrm>
              <a:off x="1346349" y="3223968"/>
              <a:ext cx="4749651" cy="2667785"/>
              <a:chOff x="1346349" y="3223968"/>
              <a:chExt cx="4749651" cy="2667785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346349" y="5522421"/>
                <a:ext cx="1153440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31%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442302" y="4166647"/>
                <a:ext cx="961534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MODEL</a:t>
                </a:r>
              </a:p>
            </p:txBody>
          </p:sp>
          <p:cxnSp>
            <p:nvCxnSpPr>
              <p:cNvPr id="37" name="Elbow Connector 36"/>
              <p:cNvCxnSpPr>
                <a:stCxn id="3" idx="2"/>
                <a:endCxn id="35" idx="0"/>
              </p:cNvCxnSpPr>
              <p:nvPr/>
            </p:nvCxnSpPr>
            <p:spPr>
              <a:xfrm rot="5400000">
                <a:off x="3538195" y="1608842"/>
                <a:ext cx="942680" cy="4172931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35" idx="2"/>
                <a:endCxn id="29" idx="0"/>
              </p:cNvCxnSpPr>
              <p:nvPr/>
            </p:nvCxnSpPr>
            <p:spPr>
              <a:xfrm>
                <a:off x="1923069" y="4535979"/>
                <a:ext cx="0" cy="9864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828744" y="6017229"/>
              <a:ext cx="2188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Success probability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964834" y="4535979"/>
            <a:ext cx="2188649" cy="1850582"/>
            <a:chOff x="7964834" y="4535979"/>
            <a:chExt cx="2188649" cy="1850582"/>
          </a:xfrm>
        </p:grpSpPr>
        <p:grpSp>
          <p:nvGrpSpPr>
            <p:cNvPr id="51" name="Group 50"/>
            <p:cNvGrpSpPr/>
            <p:nvPr/>
          </p:nvGrpSpPr>
          <p:grpSpPr>
            <a:xfrm>
              <a:off x="8482439" y="4535979"/>
              <a:ext cx="1153440" cy="1355774"/>
              <a:chOff x="8482439" y="4535979"/>
              <a:chExt cx="1153440" cy="1355774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8482439" y="5522421"/>
                <a:ext cx="1153440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42%</a:t>
                </a:r>
              </a:p>
            </p:txBody>
          </p:sp>
          <p:cxnSp>
            <p:nvCxnSpPr>
              <p:cNvPr id="17" name="Straight Arrow Connector 16"/>
              <p:cNvCxnSpPr>
                <a:stCxn id="5" idx="2"/>
                <a:endCxn id="15" idx="0"/>
              </p:cNvCxnSpPr>
              <p:nvPr/>
            </p:nvCxnSpPr>
            <p:spPr>
              <a:xfrm>
                <a:off x="9059159" y="4535979"/>
                <a:ext cx="0" cy="9864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7964834" y="6017229"/>
              <a:ext cx="2188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Success probability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144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5446"/>
            <a:ext cx="7729728" cy="118872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500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15495"/>
            <a:ext cx="9143999" cy="4610249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IN" dirty="0"/>
              <a:t>Uncovered secrets behind success on Kickstarter</a:t>
            </a:r>
          </a:p>
          <a:p>
            <a:pPr>
              <a:buClrTx/>
            </a:pPr>
            <a:r>
              <a:rPr lang="en-IN" dirty="0"/>
              <a:t>US is the biggest market – California, New York and Texas lead the other states in terms of origin of projects</a:t>
            </a:r>
          </a:p>
          <a:p>
            <a:pPr>
              <a:buClrTx/>
            </a:pPr>
            <a:r>
              <a:rPr lang="en-IN" dirty="0"/>
              <a:t>Creators can use our models – generate recommendations to improve their odds of success</a:t>
            </a:r>
          </a:p>
          <a:p>
            <a:pPr>
              <a:buClrTx/>
            </a:pPr>
            <a:r>
              <a:rPr lang="en-IN" dirty="0"/>
              <a:t>Backers can use our models to make data-driven investments</a:t>
            </a:r>
          </a:p>
          <a:p>
            <a:pPr>
              <a:buClrTx/>
            </a:pPr>
            <a:r>
              <a:rPr lang="en-IN" dirty="0"/>
              <a:t>Features like moderate goal, realistic deadlines, launch day, description and staff pick– significant factors</a:t>
            </a:r>
          </a:p>
          <a:p>
            <a:pPr>
              <a:buClrTx/>
            </a:pPr>
            <a:r>
              <a:rPr lang="en-IN" dirty="0"/>
              <a:t>Future scope</a:t>
            </a:r>
          </a:p>
          <a:p>
            <a:pPr lvl="1">
              <a:buClrTx/>
            </a:pPr>
            <a:r>
              <a:rPr lang="en-IN" sz="1800" dirty="0"/>
              <a:t>Incorporate Twitter and Facebook data about the projects to predict their success</a:t>
            </a:r>
          </a:p>
          <a:p>
            <a:pPr lvl="1">
              <a:buClrTx/>
            </a:pPr>
            <a:r>
              <a:rPr lang="en-IN" sz="1800" dirty="0"/>
              <a:t>Improve the accuracy of models by taking into account more features</a:t>
            </a:r>
          </a:p>
          <a:p>
            <a:pPr marL="228600" lvl="1" indent="0">
              <a:buClrTx/>
              <a:buNone/>
            </a:pPr>
            <a:endParaRPr lang="en-IN" dirty="0"/>
          </a:p>
          <a:p>
            <a:pPr lvl="1">
              <a:buClrTx/>
            </a:pPr>
            <a:endParaRPr lang="en-IN" dirty="0"/>
          </a:p>
          <a:p>
            <a:pPr>
              <a:buClrTx/>
            </a:pPr>
            <a:endParaRPr lang="en-IN" dirty="0"/>
          </a:p>
          <a:p>
            <a:pPr>
              <a:buClrTx/>
            </a:pPr>
            <a:endParaRPr lang="en-IN" dirty="0"/>
          </a:p>
          <a:p>
            <a:pPr lvl="1">
              <a:buClrTx/>
            </a:pPr>
            <a:endParaRPr lang="en-IN" dirty="0"/>
          </a:p>
          <a:p>
            <a:pPr lvl="1">
              <a:buClrTx/>
            </a:pPr>
            <a:endParaRPr lang="en-IN" dirty="0"/>
          </a:p>
          <a:p>
            <a:pPr lvl="1">
              <a:buClrTx/>
            </a:pPr>
            <a:endParaRPr lang="en-IN" dirty="0"/>
          </a:p>
          <a:p>
            <a:pPr>
              <a:buClrTx/>
            </a:pP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A55701-CA9A-42BD-BD83-79D29782C386}"/>
              </a:ext>
            </a:extLst>
          </p:cNvPr>
          <p:cNvCxnSpPr>
            <a:cxnSpLocks/>
          </p:cNvCxnSpPr>
          <p:nvPr/>
        </p:nvCxnSpPr>
        <p:spPr>
          <a:xfrm>
            <a:off x="4365716" y="732256"/>
            <a:ext cx="3471998" cy="0"/>
          </a:xfrm>
          <a:prstGeom prst="line">
            <a:avLst/>
          </a:prstGeom>
          <a:ln w="6350" cmpd="dbl">
            <a:solidFill>
              <a:schemeClr val="tx1">
                <a:alpha val="5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63CDE8-C679-45F6-A45B-4DF6D600C751}"/>
              </a:ext>
            </a:extLst>
          </p:cNvPr>
          <p:cNvSpPr/>
          <p:nvPr/>
        </p:nvSpPr>
        <p:spPr>
          <a:xfrm>
            <a:off x="96715" y="6642556"/>
            <a:ext cx="9935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200" b="1" baseline="30000" dirty="0">
                <a:solidFill>
                  <a:srgbClr val="000000"/>
                </a:solidFill>
                <a:latin typeface="Century Gothic" panose="020B0502020202020204" pitchFamily="34" charset="0"/>
              </a:rPr>
              <a:t>Data Analytics</a:t>
            </a:r>
          </a:p>
        </p:txBody>
      </p:sp>
    </p:spTree>
    <p:extLst>
      <p:ext uri="{BB962C8B-B14F-4D97-AF65-F5344CB8AC3E}">
        <p14:creationId xmlns:p14="http://schemas.microsoft.com/office/powerpoint/2010/main" val="400316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7851" y="2871153"/>
            <a:ext cx="7729728" cy="118872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500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15495"/>
            <a:ext cx="9143999" cy="4610249"/>
          </a:xfrm>
        </p:spPr>
        <p:txBody>
          <a:bodyPr>
            <a:normAutofit/>
          </a:bodyPr>
          <a:lstStyle/>
          <a:p>
            <a:pPr marL="228600" lvl="1" indent="0">
              <a:buClrTx/>
              <a:buNone/>
            </a:pPr>
            <a:endParaRPr lang="en-IN" dirty="0"/>
          </a:p>
          <a:p>
            <a:pPr lvl="1">
              <a:buClrTx/>
            </a:pPr>
            <a:endParaRPr lang="en-IN" dirty="0"/>
          </a:p>
          <a:p>
            <a:pPr>
              <a:buClrTx/>
            </a:pPr>
            <a:endParaRPr lang="en-IN" dirty="0"/>
          </a:p>
          <a:p>
            <a:pPr>
              <a:buClrTx/>
            </a:pPr>
            <a:endParaRPr lang="en-IN" dirty="0"/>
          </a:p>
          <a:p>
            <a:pPr lvl="1">
              <a:buClrTx/>
            </a:pPr>
            <a:endParaRPr lang="en-IN" dirty="0"/>
          </a:p>
          <a:p>
            <a:pPr lvl="1">
              <a:buClrTx/>
            </a:pPr>
            <a:endParaRPr lang="en-IN" dirty="0"/>
          </a:p>
          <a:p>
            <a:pPr lvl="1">
              <a:buClrTx/>
            </a:pPr>
            <a:endParaRPr lang="en-IN" dirty="0"/>
          </a:p>
          <a:p>
            <a:pPr>
              <a:buClrTx/>
            </a:pP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63CDE8-C679-45F6-A45B-4DF6D600C751}"/>
              </a:ext>
            </a:extLst>
          </p:cNvPr>
          <p:cNvSpPr/>
          <p:nvPr/>
        </p:nvSpPr>
        <p:spPr>
          <a:xfrm>
            <a:off x="96715" y="6642556"/>
            <a:ext cx="9935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200" b="1" baseline="30000" dirty="0">
                <a:solidFill>
                  <a:srgbClr val="000000"/>
                </a:solidFill>
                <a:latin typeface="Century Gothic" panose="020B0502020202020204" pitchFamily="34" charset="0"/>
              </a:rPr>
              <a:t>Data Analytics</a:t>
            </a:r>
          </a:p>
        </p:txBody>
      </p:sp>
    </p:spTree>
    <p:extLst>
      <p:ext uri="{BB962C8B-B14F-4D97-AF65-F5344CB8AC3E}">
        <p14:creationId xmlns:p14="http://schemas.microsoft.com/office/powerpoint/2010/main" val="92872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150" y="237652"/>
            <a:ext cx="9699699" cy="7391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Do you have an idea you want to implement?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77139" y="1514705"/>
            <a:ext cx="11093811" cy="4880366"/>
            <a:chOff x="1463676" y="1693125"/>
            <a:chExt cx="11093811" cy="4880366"/>
          </a:xfrm>
        </p:grpSpPr>
        <p:pic>
          <p:nvPicPr>
            <p:cNvPr id="5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3676" y="1693125"/>
              <a:ext cx="11093811" cy="4880366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7750102" y="3433359"/>
              <a:ext cx="4696013" cy="3140132"/>
              <a:chOff x="7750102" y="3433359"/>
              <a:chExt cx="4696013" cy="3140132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95DA9D07-E0AF-4628-A7EA-25182947218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8ED1EE"/>
                  </a:clrFrom>
                  <a:clrTo>
                    <a:srgbClr val="8ED1EE">
                      <a:alpha val="0"/>
                    </a:srgbClr>
                  </a:clrTo>
                </a:clrChange>
              </a:blip>
              <a:srcRect l="59709" r="7026"/>
              <a:stretch/>
            </p:blipFill>
            <p:spPr>
              <a:xfrm>
                <a:off x="11149975" y="4669223"/>
                <a:ext cx="1296140" cy="1904268"/>
              </a:xfrm>
              <a:prstGeom prst="rect">
                <a:avLst/>
              </a:prstGeom>
            </p:spPr>
          </p:pic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F34D6E-D33F-4D99-AE44-85431CB5AE90}"/>
                  </a:ext>
                </a:extLst>
              </p:cNvPr>
              <p:cNvSpPr/>
              <p:nvPr/>
            </p:nvSpPr>
            <p:spPr>
              <a:xfrm>
                <a:off x="7750102" y="3433359"/>
                <a:ext cx="1996935" cy="18787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4B03071-CDAA-4568-87ED-0DB4767234D6}"/>
                  </a:ext>
                </a:extLst>
              </p:cNvPr>
              <p:cNvSpPr/>
              <p:nvPr/>
            </p:nvSpPr>
            <p:spPr>
              <a:xfrm>
                <a:off x="10289788" y="4830935"/>
                <a:ext cx="335462" cy="3507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921371E-B686-4877-A830-4965BF2B02D9}"/>
                  </a:ext>
                </a:extLst>
              </p:cNvPr>
              <p:cNvSpPr/>
              <p:nvPr/>
            </p:nvSpPr>
            <p:spPr>
              <a:xfrm>
                <a:off x="10736494" y="5024505"/>
                <a:ext cx="207593" cy="22109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6E54CA5-A8B0-4469-976E-6111D756CDDA}"/>
                  </a:ext>
                </a:extLst>
              </p:cNvPr>
              <p:cNvSpPr/>
              <p:nvPr/>
            </p:nvSpPr>
            <p:spPr>
              <a:xfrm>
                <a:off x="11060803" y="5135973"/>
                <a:ext cx="143711" cy="1584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C66C07D-FD21-4BE0-A169-539B9E807EC1}"/>
                  </a:ext>
                </a:extLst>
              </p:cNvPr>
              <p:cNvSpPr/>
              <p:nvPr/>
            </p:nvSpPr>
            <p:spPr>
              <a:xfrm>
                <a:off x="9738598" y="4635780"/>
                <a:ext cx="446500" cy="42445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2551C-EC46-436E-BA74-04EEFBEB55EF}"/>
              </a:ext>
            </a:extLst>
          </p:cNvPr>
          <p:cNvCxnSpPr>
            <a:cxnSpLocks/>
          </p:cNvCxnSpPr>
          <p:nvPr/>
        </p:nvCxnSpPr>
        <p:spPr>
          <a:xfrm>
            <a:off x="2239347" y="732220"/>
            <a:ext cx="7734919" cy="0"/>
          </a:xfrm>
          <a:prstGeom prst="line">
            <a:avLst/>
          </a:prstGeom>
          <a:ln w="6350" cmpd="dbl">
            <a:solidFill>
              <a:schemeClr val="tx1">
                <a:alpha val="5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D63CDE8-C679-45F6-A45B-4DF6D600C751}"/>
              </a:ext>
            </a:extLst>
          </p:cNvPr>
          <p:cNvSpPr/>
          <p:nvPr/>
        </p:nvSpPr>
        <p:spPr>
          <a:xfrm>
            <a:off x="96715" y="6642556"/>
            <a:ext cx="9935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200" b="1" baseline="30000" dirty="0">
                <a:solidFill>
                  <a:srgbClr val="000000"/>
                </a:solidFill>
                <a:latin typeface="Century Gothic" panose="020B0502020202020204" pitchFamily="34" charset="0"/>
              </a:rPr>
              <a:t>Data Analytics</a:t>
            </a:r>
          </a:p>
        </p:txBody>
      </p:sp>
    </p:spTree>
    <p:extLst>
      <p:ext uri="{BB962C8B-B14F-4D97-AF65-F5344CB8AC3E}">
        <p14:creationId xmlns:p14="http://schemas.microsoft.com/office/powerpoint/2010/main" val="34941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310" y="280805"/>
            <a:ext cx="4941380" cy="68138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241" y="1878008"/>
            <a:ext cx="7729728" cy="3101983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dirty="0"/>
              <a:t>People have countless ideas that go unimplemented – Why?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dirty="0"/>
              <a:t>We all want to be a part of the next “billion-dollar idea”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dirty="0"/>
              <a:t>Do you have an album that you produced and want to get it out in the world?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dirty="0"/>
              <a:t>Do you have an idea for a board game that people can play?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dirty="0"/>
              <a:t>Or maybe a new recipe for a cheesecake?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993451">
            <a:off x="9527192" y="3604291"/>
            <a:ext cx="2266219" cy="2266219"/>
          </a:xfrm>
          <a:prstGeom prst="rect">
            <a:avLst/>
          </a:prstGeom>
        </p:spPr>
      </p:pic>
      <p:pic>
        <p:nvPicPr>
          <p:cNvPr id="1026" name="Picture 2" descr="Image result for catan p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24131">
            <a:off x="198121" y="2176158"/>
            <a:ext cx="1996998" cy="199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new york cheesecake png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63" y="4703234"/>
            <a:ext cx="2095887" cy="209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099AB2-41FF-4F97-8600-08A67CC3AB32}"/>
              </a:ext>
            </a:extLst>
          </p:cNvPr>
          <p:cNvCxnSpPr>
            <a:cxnSpLocks/>
          </p:cNvCxnSpPr>
          <p:nvPr/>
        </p:nvCxnSpPr>
        <p:spPr>
          <a:xfrm>
            <a:off x="5652655" y="734632"/>
            <a:ext cx="881149" cy="0"/>
          </a:xfrm>
          <a:prstGeom prst="line">
            <a:avLst/>
          </a:prstGeom>
          <a:ln w="6350" cmpd="dbl">
            <a:solidFill>
              <a:schemeClr val="tx1">
                <a:alpha val="5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D63CDE8-C679-45F6-A45B-4DF6D600C751}"/>
              </a:ext>
            </a:extLst>
          </p:cNvPr>
          <p:cNvSpPr/>
          <p:nvPr/>
        </p:nvSpPr>
        <p:spPr>
          <a:xfrm>
            <a:off x="96715" y="6642556"/>
            <a:ext cx="9935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200" b="1" baseline="30000" dirty="0">
                <a:solidFill>
                  <a:srgbClr val="000000"/>
                </a:solidFill>
                <a:latin typeface="Century Gothic" panose="020B0502020202020204" pitchFamily="34" charset="0"/>
              </a:rPr>
              <a:t>Data Analytics</a:t>
            </a:r>
          </a:p>
        </p:txBody>
      </p:sp>
    </p:spTree>
    <p:extLst>
      <p:ext uri="{BB962C8B-B14F-4D97-AF65-F5344CB8AC3E}">
        <p14:creationId xmlns:p14="http://schemas.microsoft.com/office/powerpoint/2010/main" val="148868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754" y="994212"/>
            <a:ext cx="10562492" cy="649822"/>
          </a:xfrm>
        </p:spPr>
        <p:txBody>
          <a:bodyPr/>
          <a:lstStyle/>
          <a:p>
            <a:pPr>
              <a:lnSpc>
                <a:spcPct val="150000"/>
              </a:lnSpc>
              <a:buClrTx/>
            </a:pPr>
            <a:r>
              <a:rPr lang="en-IN" dirty="0"/>
              <a:t>Our aim – predict whether a project on Kickstarter will get funded or not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58068" y="1539345"/>
            <a:ext cx="8210550" cy="509805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86807" y="152303"/>
            <a:ext cx="6418385" cy="79658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500" dirty="0">
                <a:latin typeface="Calibri" panose="020F0502020204030204" pitchFamily="34" charset="0"/>
                <a:cs typeface="Calibri" panose="020F0502020204030204" pitchFamily="34" charset="0"/>
              </a:rPr>
              <a:t>What are we trying to do?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993C49B-E56E-440D-9EDA-BB5DCA56D6B2}"/>
              </a:ext>
            </a:extLst>
          </p:cNvPr>
          <p:cNvCxnSpPr>
            <a:cxnSpLocks/>
          </p:cNvCxnSpPr>
          <p:nvPr/>
        </p:nvCxnSpPr>
        <p:spPr>
          <a:xfrm>
            <a:off x="3820886" y="728663"/>
            <a:ext cx="4550228" cy="0"/>
          </a:xfrm>
          <a:prstGeom prst="line">
            <a:avLst/>
          </a:prstGeom>
          <a:ln w="6350" cmpd="dbl">
            <a:solidFill>
              <a:schemeClr val="tx1">
                <a:alpha val="5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D63CDE8-C679-45F6-A45B-4DF6D600C751}"/>
              </a:ext>
            </a:extLst>
          </p:cNvPr>
          <p:cNvSpPr/>
          <p:nvPr/>
        </p:nvSpPr>
        <p:spPr>
          <a:xfrm>
            <a:off x="96715" y="6642556"/>
            <a:ext cx="9935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200" b="1" baseline="30000" dirty="0">
                <a:solidFill>
                  <a:srgbClr val="000000"/>
                </a:solidFill>
                <a:latin typeface="Century Gothic" panose="020B0502020202020204" pitchFamily="34" charset="0"/>
              </a:rPr>
              <a:t>Data Analytics</a:t>
            </a:r>
          </a:p>
        </p:txBody>
      </p:sp>
    </p:spTree>
    <p:extLst>
      <p:ext uri="{BB962C8B-B14F-4D97-AF65-F5344CB8AC3E}">
        <p14:creationId xmlns:p14="http://schemas.microsoft.com/office/powerpoint/2010/main" val="186591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676" y="2678429"/>
            <a:ext cx="3312000" cy="3312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676" y="1675473"/>
            <a:ext cx="9951133" cy="8900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Tx/>
            </a:pPr>
            <a:r>
              <a:rPr lang="en-IN" dirty="0"/>
              <a:t>Our stakeholders – the creators of the project and the backers who pledge money to the project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00155" y="5939085"/>
            <a:ext cx="148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CREATOR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95576DB-84FE-4E35-9175-DF191921F9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rcRect r="54299" b="16526"/>
          <a:stretch/>
        </p:blipFill>
        <p:spPr>
          <a:xfrm rot="17928556">
            <a:off x="1280903" y="4295834"/>
            <a:ext cx="771724" cy="75820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7B27AFA7-4F1E-45CB-A8E0-0A225FE82D23}"/>
              </a:ext>
            </a:extLst>
          </p:cNvPr>
          <p:cNvGrpSpPr/>
          <p:nvPr/>
        </p:nvGrpSpPr>
        <p:grpSpPr>
          <a:xfrm>
            <a:off x="5211963" y="4154145"/>
            <a:ext cx="1232036" cy="1454549"/>
            <a:chOff x="5211963" y="2994417"/>
            <a:chExt cx="1232036" cy="145454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BB165B3-5BA6-49A9-95F3-46EBE1985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456781" y="2994417"/>
              <a:ext cx="615681" cy="838531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48FF8D9-ACD7-4BAF-BF26-C1D56761C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11963" y="3832948"/>
              <a:ext cx="1232036" cy="616018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6DE2874-0F74-4A36-95CA-A78098D7959F}"/>
              </a:ext>
            </a:extLst>
          </p:cNvPr>
          <p:cNvGrpSpPr/>
          <p:nvPr/>
        </p:nvGrpSpPr>
        <p:grpSpPr>
          <a:xfrm>
            <a:off x="7430814" y="3088334"/>
            <a:ext cx="2920731" cy="3312000"/>
            <a:chOff x="7430814" y="1928606"/>
            <a:chExt cx="2920731" cy="331200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E414280-EC9C-4E61-870C-5B0EC52249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4277" r="13720"/>
            <a:stretch/>
          </p:blipFill>
          <p:spPr>
            <a:xfrm>
              <a:off x="7430814" y="1928606"/>
              <a:ext cx="2920731" cy="33120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4DCAD3-03EA-417A-8727-9E5F50CAD87C}"/>
                </a:ext>
              </a:extLst>
            </p:cNvPr>
            <p:cNvSpPr txBox="1"/>
            <p:nvPr/>
          </p:nvSpPr>
          <p:spPr>
            <a:xfrm>
              <a:off x="8161615" y="4758332"/>
              <a:ext cx="1474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BACKERS</a:t>
              </a:r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43410" y="156150"/>
            <a:ext cx="5899499" cy="84397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500" dirty="0">
                <a:latin typeface="Calibri" panose="020F0502020204030204" pitchFamily="34" charset="0"/>
                <a:cs typeface="Calibri" panose="020F0502020204030204" pitchFamily="34" charset="0"/>
              </a:rPr>
              <a:t>OUR stakeholders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62C03B-673E-43DA-90C6-10C333A2D7BC}"/>
              </a:ext>
            </a:extLst>
          </p:cNvPr>
          <p:cNvCxnSpPr>
            <a:cxnSpLocks/>
          </p:cNvCxnSpPr>
          <p:nvPr/>
        </p:nvCxnSpPr>
        <p:spPr>
          <a:xfrm>
            <a:off x="4597579" y="726819"/>
            <a:ext cx="2963863" cy="0"/>
          </a:xfrm>
          <a:prstGeom prst="line">
            <a:avLst/>
          </a:prstGeom>
          <a:ln w="6350" cmpd="dbl">
            <a:solidFill>
              <a:schemeClr val="tx1">
                <a:alpha val="5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D63CDE8-C679-45F6-A45B-4DF6D600C751}"/>
              </a:ext>
            </a:extLst>
          </p:cNvPr>
          <p:cNvSpPr/>
          <p:nvPr/>
        </p:nvSpPr>
        <p:spPr>
          <a:xfrm>
            <a:off x="96715" y="6642556"/>
            <a:ext cx="9935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200" b="1" baseline="30000" dirty="0">
                <a:solidFill>
                  <a:srgbClr val="000000"/>
                </a:solidFill>
                <a:latin typeface="Century Gothic" panose="020B0502020202020204" pitchFamily="34" charset="0"/>
              </a:rPr>
              <a:t>Data Analytics</a:t>
            </a:r>
          </a:p>
        </p:txBody>
      </p:sp>
    </p:spTree>
    <p:extLst>
      <p:ext uri="{BB962C8B-B14F-4D97-AF65-F5344CB8AC3E}">
        <p14:creationId xmlns:p14="http://schemas.microsoft.com/office/powerpoint/2010/main" val="269441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-4137"/>
            <a:ext cx="7729728" cy="118872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917383"/>
            <a:ext cx="7729728" cy="310198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Kickstarter launched in 2009 – massive amount of data</a:t>
            </a:r>
          </a:p>
          <a:p>
            <a:r>
              <a:rPr lang="en-IN" dirty="0"/>
              <a:t>Scraped last 3 months data for analysis</a:t>
            </a:r>
          </a:p>
          <a:p>
            <a:r>
              <a:rPr lang="en-IN" dirty="0"/>
              <a:t>Data exploration and cleaning – approximately 200000 data points and 46 attributes</a:t>
            </a:r>
          </a:p>
          <a:p>
            <a:r>
              <a:rPr lang="en-IN" dirty="0"/>
              <a:t>Data visualization</a:t>
            </a:r>
          </a:p>
          <a:p>
            <a:r>
              <a:rPr lang="en-IN" dirty="0"/>
              <a:t>Feature engineering – extracting important features</a:t>
            </a:r>
          </a:p>
          <a:p>
            <a:r>
              <a:rPr lang="en-IN" dirty="0"/>
              <a:t>Building different models and comparing their performance</a:t>
            </a:r>
          </a:p>
          <a:p>
            <a:r>
              <a:rPr lang="en-IN" dirty="0"/>
              <a:t>Gaining valuable insights – generating targeted recommendations for live projects</a:t>
            </a:r>
          </a:p>
          <a:p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6BF83F-443F-4035-8AF9-6D12CD5C9E5B}"/>
              </a:ext>
            </a:extLst>
          </p:cNvPr>
          <p:cNvCxnSpPr>
            <a:cxnSpLocks/>
          </p:cNvCxnSpPr>
          <p:nvPr/>
        </p:nvCxnSpPr>
        <p:spPr>
          <a:xfrm>
            <a:off x="4599189" y="728663"/>
            <a:ext cx="2993621" cy="0"/>
          </a:xfrm>
          <a:prstGeom prst="line">
            <a:avLst/>
          </a:prstGeom>
          <a:ln w="6350" cmpd="dbl">
            <a:solidFill>
              <a:schemeClr val="tx1">
                <a:alpha val="5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63CDE8-C679-45F6-A45B-4DF6D600C751}"/>
              </a:ext>
            </a:extLst>
          </p:cNvPr>
          <p:cNvSpPr/>
          <p:nvPr/>
        </p:nvSpPr>
        <p:spPr>
          <a:xfrm>
            <a:off x="96715" y="6642556"/>
            <a:ext cx="9935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200" b="1" baseline="30000" dirty="0">
                <a:solidFill>
                  <a:srgbClr val="000000"/>
                </a:solidFill>
                <a:latin typeface="Century Gothic" panose="020B0502020202020204" pitchFamily="34" charset="0"/>
              </a:rPr>
              <a:t>Data Analytics</a:t>
            </a:r>
          </a:p>
        </p:txBody>
      </p:sp>
    </p:spTree>
    <p:extLst>
      <p:ext uri="{BB962C8B-B14F-4D97-AF65-F5344CB8AC3E}">
        <p14:creationId xmlns:p14="http://schemas.microsoft.com/office/powerpoint/2010/main" val="124743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18872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Eda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and 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916707"/>
            <a:ext cx="7941564" cy="3516939"/>
          </a:xfrm>
        </p:spPr>
        <p:txBody>
          <a:bodyPr>
            <a:normAutofit lnSpcReduction="10000"/>
          </a:bodyPr>
          <a:lstStyle/>
          <a:p>
            <a:pPr>
              <a:buClrTx/>
            </a:pPr>
            <a:r>
              <a:rPr lang="en-IN" dirty="0"/>
              <a:t>Extracting useful features – using EDA and data manipulation</a:t>
            </a:r>
          </a:p>
          <a:p>
            <a:pPr>
              <a:buClrTx/>
            </a:pPr>
            <a:r>
              <a:rPr lang="en-IN" dirty="0"/>
              <a:t>Goal – amount of money to be raised by the creator</a:t>
            </a:r>
          </a:p>
          <a:p>
            <a:pPr>
              <a:buClrTx/>
            </a:pPr>
            <a:r>
              <a:rPr lang="en-IN" dirty="0"/>
              <a:t>Deadline – deadline set by the creator for raising the goal</a:t>
            </a:r>
          </a:p>
          <a:p>
            <a:pPr>
              <a:buClrTx/>
            </a:pPr>
            <a:r>
              <a:rPr lang="en-IN" dirty="0"/>
              <a:t>Category – 15 categories</a:t>
            </a:r>
          </a:p>
          <a:p>
            <a:pPr>
              <a:buClrTx/>
            </a:pPr>
            <a:r>
              <a:rPr lang="en-IN" dirty="0"/>
              <a:t>Location – location of the creator</a:t>
            </a:r>
          </a:p>
          <a:p>
            <a:pPr>
              <a:buClrTx/>
            </a:pPr>
            <a:r>
              <a:rPr lang="en-IN" dirty="0"/>
              <a:t>Project launch day – day of week when the project is launched</a:t>
            </a:r>
          </a:p>
          <a:p>
            <a:pPr>
              <a:buClrTx/>
            </a:pPr>
            <a:r>
              <a:rPr lang="en-IN" dirty="0"/>
              <a:t>Description length – number of words in the description</a:t>
            </a:r>
          </a:p>
          <a:p>
            <a:pPr>
              <a:buClrTx/>
            </a:pPr>
            <a:r>
              <a:rPr lang="en-IN" dirty="0"/>
              <a:t>Staff pick – whether the project is starred by Kickstarter</a:t>
            </a:r>
          </a:p>
          <a:p>
            <a:pPr>
              <a:buClrTx/>
            </a:pPr>
            <a:r>
              <a:rPr lang="en-IN" dirty="0"/>
              <a:t>Let’s see some visualizations to get a sense of the data</a:t>
            </a:r>
          </a:p>
          <a:p>
            <a:pPr>
              <a:buClrTx/>
            </a:pPr>
            <a:endParaRPr lang="en-IN" dirty="0"/>
          </a:p>
          <a:p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C9E5723-8837-493C-98ED-10294E1C9114}"/>
              </a:ext>
            </a:extLst>
          </p:cNvPr>
          <p:cNvCxnSpPr>
            <a:cxnSpLocks/>
          </p:cNvCxnSpPr>
          <p:nvPr/>
        </p:nvCxnSpPr>
        <p:spPr>
          <a:xfrm>
            <a:off x="4026131" y="727987"/>
            <a:ext cx="4139738" cy="0"/>
          </a:xfrm>
          <a:prstGeom prst="line">
            <a:avLst/>
          </a:prstGeom>
          <a:ln w="6350" cmpd="dbl">
            <a:solidFill>
              <a:schemeClr val="tx1">
                <a:alpha val="5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63CDE8-C679-45F6-A45B-4DF6D600C751}"/>
              </a:ext>
            </a:extLst>
          </p:cNvPr>
          <p:cNvSpPr/>
          <p:nvPr/>
        </p:nvSpPr>
        <p:spPr>
          <a:xfrm>
            <a:off x="96715" y="6642556"/>
            <a:ext cx="9935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200" b="1" baseline="30000" dirty="0">
                <a:solidFill>
                  <a:srgbClr val="000000"/>
                </a:solidFill>
                <a:latin typeface="Century Gothic" panose="020B0502020202020204" pitchFamily="34" charset="0"/>
              </a:rPr>
              <a:t>Data Analytics</a:t>
            </a:r>
          </a:p>
        </p:txBody>
      </p:sp>
    </p:spTree>
    <p:extLst>
      <p:ext uri="{BB962C8B-B14F-4D97-AF65-F5344CB8AC3E}">
        <p14:creationId xmlns:p14="http://schemas.microsoft.com/office/powerpoint/2010/main" val="363344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632" y="320115"/>
            <a:ext cx="10058400" cy="5497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Percentage of projects by country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042" y="869853"/>
            <a:ext cx="8405389" cy="5704641"/>
          </a:xfr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66CD49-3765-4972-8932-7FE4C24F11E9}"/>
              </a:ext>
            </a:extLst>
          </p:cNvPr>
          <p:cNvCxnSpPr>
            <a:cxnSpLocks/>
          </p:cNvCxnSpPr>
          <p:nvPr/>
        </p:nvCxnSpPr>
        <p:spPr>
          <a:xfrm>
            <a:off x="3094585" y="728663"/>
            <a:ext cx="6002829" cy="0"/>
          </a:xfrm>
          <a:prstGeom prst="line">
            <a:avLst/>
          </a:prstGeom>
          <a:ln w="6350" cmpd="dbl">
            <a:solidFill>
              <a:schemeClr val="tx1">
                <a:alpha val="5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D63CDE8-C679-45F6-A45B-4DF6D600C751}"/>
              </a:ext>
            </a:extLst>
          </p:cNvPr>
          <p:cNvSpPr/>
          <p:nvPr/>
        </p:nvSpPr>
        <p:spPr>
          <a:xfrm>
            <a:off x="96715" y="6642556"/>
            <a:ext cx="9935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200" b="1" baseline="30000" dirty="0">
                <a:solidFill>
                  <a:srgbClr val="000000"/>
                </a:solidFill>
                <a:latin typeface="Century Gothic" panose="020B0502020202020204" pitchFamily="34" charset="0"/>
              </a:rPr>
              <a:t>Data Analytics</a:t>
            </a:r>
          </a:p>
        </p:txBody>
      </p:sp>
    </p:spTree>
    <p:extLst>
      <p:ext uri="{BB962C8B-B14F-4D97-AF65-F5344CB8AC3E}">
        <p14:creationId xmlns:p14="http://schemas.microsoft.com/office/powerpoint/2010/main" val="384137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863</TotalTime>
  <Words>731</Words>
  <Application>Microsoft Macintosh PowerPoint</Application>
  <PresentationFormat>Widescreen</PresentationFormat>
  <Paragraphs>157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Narrow</vt:lpstr>
      <vt:lpstr>Calibri</vt:lpstr>
      <vt:lpstr>Century Gothic</vt:lpstr>
      <vt:lpstr>Gill Sans MT</vt:lpstr>
      <vt:lpstr>Parcel</vt:lpstr>
      <vt:lpstr>PowerPoint Presentation</vt:lpstr>
      <vt:lpstr>INTRODUCTION</vt:lpstr>
      <vt:lpstr>Do you have an idea you want to implement?</vt:lpstr>
      <vt:lpstr>ideas</vt:lpstr>
      <vt:lpstr>What are we trying to do?</vt:lpstr>
      <vt:lpstr>OUR stakeholders</vt:lpstr>
      <vt:lpstr>Implementation</vt:lpstr>
      <vt:lpstr>Eda and feature engineering</vt:lpstr>
      <vt:lpstr>Percentage of projects by country</vt:lpstr>
      <vt:lpstr>COUNT of project state by category</vt:lpstr>
      <vt:lpstr>Projects picked by Kickstarter</vt:lpstr>
      <vt:lpstr>Projects launched on weekend</vt:lpstr>
      <vt:lpstr>Projects by location in USa</vt:lpstr>
      <vt:lpstr>Distribution plot of the Goal </vt:lpstr>
      <vt:lpstr>Distribution plot of days to deadline</vt:lpstr>
      <vt:lpstr>Distribution plot of the description length</vt:lpstr>
      <vt:lpstr>MODEL COMAPRISON</vt:lpstr>
      <vt:lpstr>model statistics</vt:lpstr>
      <vt:lpstr>INSIGHTS</vt:lpstr>
      <vt:lpstr>Project analysis - 1</vt:lpstr>
      <vt:lpstr>Project analysis - 2</vt:lpstr>
      <vt:lpstr>Project analysis - 2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Mehta</dc:creator>
  <cp:lastModifiedBy>Umesh Bodhwani</cp:lastModifiedBy>
  <cp:revision>59</cp:revision>
  <dcterms:created xsi:type="dcterms:W3CDTF">2019-12-08T00:55:38Z</dcterms:created>
  <dcterms:modified xsi:type="dcterms:W3CDTF">2020-05-07T16:57:34Z</dcterms:modified>
</cp:coreProperties>
</file>